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1014" r:id="rId2"/>
    <p:sldId id="1098" r:id="rId3"/>
    <p:sldId id="1005" r:id="rId4"/>
    <p:sldId id="1074" r:id="rId5"/>
    <p:sldId id="1085" r:id="rId6"/>
    <p:sldId id="1174" r:id="rId7"/>
    <p:sldId id="1175" r:id="rId8"/>
    <p:sldId id="1110" r:id="rId9"/>
    <p:sldId id="1181" r:id="rId10"/>
    <p:sldId id="1182" r:id="rId11"/>
    <p:sldId id="1183" r:id="rId12"/>
    <p:sldId id="1176" r:id="rId13"/>
    <p:sldId id="1177" r:id="rId14"/>
    <p:sldId id="1180" r:id="rId15"/>
    <p:sldId id="1112" r:id="rId16"/>
    <p:sldId id="1113" r:id="rId17"/>
    <p:sldId id="1130" r:id="rId18"/>
    <p:sldId id="1131" r:id="rId19"/>
    <p:sldId id="1132" r:id="rId20"/>
    <p:sldId id="1133" r:id="rId21"/>
    <p:sldId id="1135" r:id="rId22"/>
    <p:sldId id="1140" r:id="rId23"/>
    <p:sldId id="1151" r:id="rId24"/>
    <p:sldId id="1184" r:id="rId25"/>
    <p:sldId id="1185" r:id="rId26"/>
    <p:sldId id="1186" r:id="rId27"/>
    <p:sldId id="1187" r:id="rId28"/>
    <p:sldId id="1188" r:id="rId29"/>
    <p:sldId id="1189" r:id="rId30"/>
    <p:sldId id="1152" r:id="rId31"/>
    <p:sldId id="1190" r:id="rId32"/>
    <p:sldId id="1191" r:id="rId33"/>
    <p:sldId id="1149" r:id="rId34"/>
  </p:sldIdLst>
  <p:sldSz cx="12196763"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F6F6F6"/>
    <a:srgbClr val="006BBC"/>
    <a:srgbClr val="F8F8F8"/>
    <a:srgbClr val="EAEAEA"/>
    <a:srgbClr val="DDDDDD"/>
    <a:srgbClr val="0DC2D5"/>
    <a:srgbClr val="17DCF1"/>
    <a:srgbClr val="12D0CB"/>
    <a:srgbClr val="FDE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5" autoAdjust="0"/>
    <p:restoredTop sz="96366" autoAdjust="0"/>
  </p:normalViewPr>
  <p:slideViewPr>
    <p:cSldViewPr snapToObjects="1">
      <p:cViewPr varScale="1">
        <p:scale>
          <a:sx n="114" d="100"/>
          <a:sy n="114" d="100"/>
        </p:scale>
        <p:origin x="-648" y="-108"/>
      </p:cViewPr>
      <p:guideLst>
        <p:guide orient="horz" pos="2160"/>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9" d="100"/>
          <a:sy n="69" d="100"/>
        </p:scale>
        <p:origin x="-28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t>‹#›</a:t>
            </a:fld>
            <a:endParaRPr lang="zh-CN" altLang="en-US"/>
          </a:p>
        </p:txBody>
      </p:sp>
    </p:spTree>
    <p:extLst>
      <p:ext uri="{BB962C8B-B14F-4D97-AF65-F5344CB8AC3E}">
        <p14:creationId xmlns:p14="http://schemas.microsoft.com/office/powerpoint/2010/main" val="3527175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2019/5/13 Monday</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extLst>
      <p:ext uri="{BB962C8B-B14F-4D97-AF65-F5344CB8AC3E}">
        <p14:creationId xmlns:p14="http://schemas.microsoft.com/office/powerpoint/2010/main" val="3953893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6</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16</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2</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21</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82DCD90-62FA-4EBF-8E2D-1BC8BE720D4A}" type="slidenum">
              <a:rPr lang="zh-CN" altLang="en-US" smtClean="0"/>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82DCD90-62FA-4EBF-8E2D-1BC8BE720D4A}" type="slidenum">
              <a:rPr lang="zh-CN" altLang="en-US" smtClean="0"/>
              <a:t>25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82DCD90-62FA-4EBF-8E2D-1BC8BE720D4A}" type="slidenum">
              <a:rPr lang="zh-CN" altLang="en-US" smtClean="0"/>
              <a:t>26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24</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82DCD90-62FA-4EBF-8E2D-1BC8BE720D4A}" type="slidenum">
              <a:rPr lang="zh-CN" altLang="en-US" smtClean="0"/>
              <a:t>31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29</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3</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4</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6</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82DCD90-62FA-4EBF-8E2D-1BC8BE720D4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25624" y="908050"/>
            <a:ext cx="10601349" cy="635000"/>
          </a:xfrm>
        </p:spPr>
        <p:txBody>
          <a:bodyPr/>
          <a:lstStyle>
            <a:lvl1pPr>
              <a:defRPr>
                <a:solidFill>
                  <a:schemeClr val="bg1"/>
                </a:solidFill>
              </a:defRPr>
            </a:lvl1pPr>
          </a:lstStyle>
          <a:p>
            <a:r>
              <a:rPr lang="zh-CN" altLang="en-US"/>
              <a:t>单击此处编辑母版标题样式</a:t>
            </a:r>
          </a:p>
        </p:txBody>
      </p:sp>
      <p:sp>
        <p:nvSpPr>
          <p:cNvPr id="3" name="内容占位符 2"/>
          <p:cNvSpPr>
            <a:spLocks noGrp="1"/>
          </p:cNvSpPr>
          <p:nvPr>
            <p:ph idx="1"/>
          </p:nvPr>
        </p:nvSpPr>
        <p:spPr>
          <a:xfrm>
            <a:off x="825624" y="1600200"/>
            <a:ext cx="10601349"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Freeform 5"/>
          <p:cNvSpPr/>
          <p:nvPr userDrawn="1"/>
        </p:nvSpPr>
        <p:spPr bwMode="auto">
          <a:xfrm>
            <a:off x="0" y="6680200"/>
            <a:ext cx="11139488" cy="185738"/>
          </a:xfrm>
          <a:custGeom>
            <a:avLst/>
            <a:gdLst>
              <a:gd name="T0" fmla="*/ 0 w 14611"/>
              <a:gd name="T1" fmla="*/ 0 h 244"/>
              <a:gd name="T2" fmla="*/ 14560 w 14611"/>
              <a:gd name="T3" fmla="*/ 0 h 244"/>
              <a:gd name="T4" fmla="*/ 14598 w 14611"/>
              <a:gd name="T5" fmla="*/ 46 h 244"/>
              <a:gd name="T6" fmla="*/ 14503 w 14611"/>
              <a:gd name="T7" fmla="*/ 244 h 244"/>
              <a:gd name="T8" fmla="*/ 0 w 14611"/>
              <a:gd name="T9" fmla="*/ 244 h 244"/>
              <a:gd name="T10" fmla="*/ 0 w 14611"/>
              <a:gd name="T11" fmla="*/ 0 h 244"/>
            </a:gdLst>
            <a:ahLst/>
            <a:cxnLst>
              <a:cxn ang="0">
                <a:pos x="T0" y="T1"/>
              </a:cxn>
              <a:cxn ang="0">
                <a:pos x="T2" y="T3"/>
              </a:cxn>
              <a:cxn ang="0">
                <a:pos x="T4" y="T5"/>
              </a:cxn>
              <a:cxn ang="0">
                <a:pos x="T6" y="T7"/>
              </a:cxn>
              <a:cxn ang="0">
                <a:pos x="T8" y="T9"/>
              </a:cxn>
              <a:cxn ang="0">
                <a:pos x="T10" y="T11"/>
              </a:cxn>
            </a:cxnLst>
            <a:rect l="0" t="0" r="r" b="b"/>
            <a:pathLst>
              <a:path w="14611" h="244">
                <a:moveTo>
                  <a:pt x="0" y="0"/>
                </a:moveTo>
                <a:lnTo>
                  <a:pt x="14560" y="0"/>
                </a:lnTo>
                <a:cubicBezTo>
                  <a:pt x="14590" y="0"/>
                  <a:pt x="14611" y="20"/>
                  <a:pt x="14598" y="46"/>
                </a:cubicBezTo>
                <a:lnTo>
                  <a:pt x="14503" y="244"/>
                </a:lnTo>
                <a:lnTo>
                  <a:pt x="0" y="244"/>
                </a:lnTo>
                <a:lnTo>
                  <a:pt x="0" y="0"/>
                </a:ln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a:latin typeface="+mn-lt"/>
              <a:ea typeface="+mn-ea"/>
              <a:cs typeface="+mn-ea"/>
            </a:endParaRPr>
          </a:p>
        </p:txBody>
      </p:sp>
      <p:sp>
        <p:nvSpPr>
          <p:cNvPr id="7" name="Freeform 6"/>
          <p:cNvSpPr/>
          <p:nvPr userDrawn="1"/>
        </p:nvSpPr>
        <p:spPr bwMode="auto">
          <a:xfrm>
            <a:off x="11114088" y="6548438"/>
            <a:ext cx="1084263" cy="317500"/>
          </a:xfrm>
          <a:custGeom>
            <a:avLst/>
            <a:gdLst>
              <a:gd name="T0" fmla="*/ 1422 w 1422"/>
              <a:gd name="T1" fmla="*/ 0 h 416"/>
              <a:gd name="T2" fmla="*/ 294 w 1422"/>
              <a:gd name="T3" fmla="*/ 0 h 416"/>
              <a:gd name="T4" fmla="*/ 163 w 1422"/>
              <a:gd name="T5" fmla="*/ 75 h 416"/>
              <a:gd name="T6" fmla="*/ 0 w 1422"/>
              <a:gd name="T7" fmla="*/ 416 h 416"/>
              <a:gd name="T8" fmla="*/ 1422 w 1422"/>
              <a:gd name="T9" fmla="*/ 416 h 416"/>
              <a:gd name="T10" fmla="*/ 1422 w 1422"/>
              <a:gd name="T11" fmla="*/ 0 h 416"/>
            </a:gdLst>
            <a:ahLst/>
            <a:cxnLst>
              <a:cxn ang="0">
                <a:pos x="T0" y="T1"/>
              </a:cxn>
              <a:cxn ang="0">
                <a:pos x="T2" y="T3"/>
              </a:cxn>
              <a:cxn ang="0">
                <a:pos x="T4" y="T5"/>
              </a:cxn>
              <a:cxn ang="0">
                <a:pos x="T6" y="T7"/>
              </a:cxn>
              <a:cxn ang="0">
                <a:pos x="T8" y="T9"/>
              </a:cxn>
              <a:cxn ang="0">
                <a:pos x="T10" y="T11"/>
              </a:cxn>
            </a:cxnLst>
            <a:rect l="0" t="0" r="r" b="b"/>
            <a:pathLst>
              <a:path w="1422" h="416">
                <a:moveTo>
                  <a:pt x="1422" y="0"/>
                </a:moveTo>
                <a:lnTo>
                  <a:pt x="294" y="0"/>
                </a:lnTo>
                <a:cubicBezTo>
                  <a:pt x="243" y="4"/>
                  <a:pt x="200" y="29"/>
                  <a:pt x="163" y="75"/>
                </a:cubicBezTo>
                <a:lnTo>
                  <a:pt x="0" y="416"/>
                </a:lnTo>
                <a:lnTo>
                  <a:pt x="1422" y="416"/>
                </a:lnTo>
                <a:lnTo>
                  <a:pt x="1422" y="0"/>
                </a:lnTo>
                <a:close/>
              </a:path>
            </a:pathLst>
          </a:custGeom>
          <a:gradFill>
            <a:gsLst>
              <a:gs pos="53000">
                <a:schemeClr val="bg1"/>
              </a:gs>
              <a:gs pos="0">
                <a:schemeClr val="bg1">
                  <a:lumMod val="75000"/>
                </a:schemeClr>
              </a:gs>
              <a:gs pos="100000">
                <a:schemeClr val="bg1">
                  <a:lumMod val="60000"/>
                  <a:lumOff val="40000"/>
                </a:schemeClr>
              </a:gs>
            </a:gsLst>
            <a:lin ang="16200000" scaled="1"/>
          </a:gradFill>
          <a:ln w="12700" cap="flat">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a:solidFill>
                <a:schemeClr val="bg2"/>
              </a:solidFill>
              <a:latin typeface="+mn-lt"/>
              <a:ea typeface="+mn-ea"/>
              <a:cs typeface="+mn-ea"/>
            </a:endParaRPr>
          </a:p>
        </p:txBody>
      </p:sp>
      <p:sp>
        <p:nvSpPr>
          <p:cNvPr id="8" name="TextBox 5"/>
          <p:cNvSpPr txBox="1"/>
          <p:nvPr userDrawn="1"/>
        </p:nvSpPr>
        <p:spPr>
          <a:xfrm>
            <a:off x="11571783" y="6558161"/>
            <a:ext cx="423513" cy="307777"/>
          </a:xfrm>
          <a:prstGeom prst="rect">
            <a:avLst/>
          </a:prstGeom>
          <a:noFill/>
        </p:spPr>
        <p:txBody>
          <a:bodyPr wrap="none" rtlCol="0">
            <a:spAutoFit/>
          </a:bodyPr>
          <a:lstStyle/>
          <a:p>
            <a:pPr algn="ctr"/>
            <a:fld id="{9BCBF865-A225-49B7-8C06-A3D8CF7C3037}" type="slidenum">
              <a:rPr lang="zh-CN" altLang="en-US" sz="1400" smtClean="0">
                <a:solidFill>
                  <a:schemeClr val="bg2"/>
                </a:solidFill>
                <a:latin typeface="+mj-ea"/>
                <a:ea typeface="+mj-ea"/>
              </a:rPr>
              <a:t>‹#›</a:t>
            </a:fld>
            <a:endParaRPr lang="zh-CN" altLang="en-US" sz="1400" dirty="0">
              <a:solidFill>
                <a:schemeClr val="bg2"/>
              </a:solidFill>
              <a:latin typeface="+mj-ea"/>
              <a:ea typeface="+mj-ea"/>
            </a:endParaRPr>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76323" y="253376"/>
            <a:ext cx="583286" cy="5972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dirty="0"/>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0"/>
            <a:r>
              <a:rPr lang="zh-CN" altLang="en-US"/>
              <a:t>第二级</a:t>
            </a:r>
            <a:endParaRPr 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TextBox 16"/>
          <p:cNvSpPr txBox="1"/>
          <p:nvPr/>
        </p:nvSpPr>
        <p:spPr>
          <a:xfrm>
            <a:off x="6746875" y="5417820"/>
            <a:ext cx="4815840" cy="399415"/>
          </a:xfrm>
          <a:prstGeom prst="rect">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defRPr>
                <a:latin typeface="+mn-lt"/>
                <a:ea typeface="+mn-ea"/>
                <a:cs typeface="+mn-ea"/>
              </a:defRPr>
            </a:lvl1pPr>
          </a:lstStyle>
          <a:p>
            <a:pPr algn="r"/>
            <a:r>
              <a:rPr lang="zh-CN" altLang="en-US" sz="2400" b="1">
                <a:solidFill>
                  <a:schemeClr val="bg2"/>
                </a:solidFill>
                <a:latin typeface="楷体" panose="02010609060101010101" charset="-122"/>
                <a:ea typeface="楷体" panose="02010609060101010101" charset="-122"/>
                <a:cs typeface="楷体" panose="02010609060101010101" charset="-122"/>
              </a:rPr>
              <a:t>主讲：学员旅 参谋长</a:t>
            </a:r>
          </a:p>
        </p:txBody>
      </p:sp>
      <p:sp>
        <p:nvSpPr>
          <p:cNvPr id="29" name="Rectangle 3"/>
          <p:cNvSpPr txBox="1">
            <a:spLocks noChangeArrowheads="1"/>
          </p:cNvSpPr>
          <p:nvPr/>
        </p:nvSpPr>
        <p:spPr bwMode="auto">
          <a:xfrm>
            <a:off x="1376319" y="1052136"/>
            <a:ext cx="9444268" cy="11068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r">
              <a:defRPr sz="4800">
                <a:latin typeface="方正特雅宋_GBK" panose="02000000000000000000" pitchFamily="2" charset="-122"/>
                <a:ea typeface="方正特雅宋_GBK" panose="02000000000000000000" pitchFamily="2" charset="-122"/>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algn="ctr"/>
            <a:r>
              <a:rPr lang="zh-CN" altLang="en-US" sz="6600" b="1"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楷体" panose="02010609060101010101" charset="-122"/>
                <a:ea typeface="楷体" panose="02010609060101010101" charset="-122"/>
                <a:cs typeface="Times New Roman" panose="02020603050405020304" pitchFamily="18" charset="0"/>
              </a:rPr>
              <a:t>实施方案</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304" y="260136"/>
            <a:ext cx="1116883" cy="1143581"/>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75" y="2544445"/>
            <a:ext cx="12011660" cy="264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183">
        <p:blinds dir="vert"/>
      </p:transition>
    </mc:Choice>
    <mc:Fallback xmlns="">
      <p:transition spd="slow" advTm="7183">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74688" y="833755"/>
            <a:ext cx="1686560" cy="49466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文本框 3"/>
          <p:cNvSpPr txBox="1"/>
          <p:nvPr/>
        </p:nvSpPr>
        <p:spPr>
          <a:xfrm>
            <a:off x="565468" y="833755"/>
            <a:ext cx="11064875" cy="2999740"/>
          </a:xfrm>
          <a:prstGeom prst="rect">
            <a:avLst/>
          </a:prstGeom>
          <a:noFill/>
        </p:spPr>
        <p:txBody>
          <a:bodyPr wrap="square" rtlCol="0" anchor="t">
            <a:spAutoFit/>
          </a:bodyPr>
          <a:lstStyle/>
          <a:p>
            <a:pPr>
              <a:lnSpc>
                <a:spcPct val="150000"/>
              </a:lnSpc>
            </a:pPr>
            <a:r>
              <a:rPr lang="en-US" altLang="zh-CN" sz="1800" b="1" dirty="0">
                <a:sym typeface="+mn-ea"/>
              </a:rPr>
              <a:t>3</a:t>
            </a:r>
            <a:r>
              <a:rPr lang="zh-CN" altLang="zh-CN" sz="1800" b="1" dirty="0">
                <a:sym typeface="+mn-ea"/>
              </a:rPr>
              <a:t>、二十条校规</a:t>
            </a:r>
            <a:r>
              <a:rPr lang="zh-CN" altLang="zh-CN" sz="1800" dirty="0" smtClean="0">
                <a:sym typeface="+mn-ea"/>
              </a:rPr>
              <a:t>：</a:t>
            </a:r>
            <a:endParaRPr lang="en-US" altLang="zh-CN" sz="1800" dirty="0" smtClean="0"/>
          </a:p>
          <a:p>
            <a:pPr>
              <a:lnSpc>
                <a:spcPct val="150000"/>
              </a:lnSpc>
            </a:pPr>
            <a:r>
              <a:rPr lang="zh-CN" altLang="zh-CN" sz="1800" dirty="0" smtClean="0">
                <a:sym typeface="+mn-ea"/>
              </a:rPr>
              <a:t>（</a:t>
            </a:r>
            <a:r>
              <a:rPr lang="en-US" altLang="zh-CN" sz="1800" dirty="0">
                <a:sym typeface="+mn-ea"/>
              </a:rPr>
              <a:t>1</a:t>
            </a:r>
            <a:r>
              <a:rPr lang="zh-CN" altLang="zh-CN" sz="1800" dirty="0">
                <a:sym typeface="+mn-ea"/>
              </a:rPr>
              <a:t>）理想至上</a:t>
            </a:r>
            <a:r>
              <a:rPr lang="zh-CN" altLang="zh-CN" sz="1800" dirty="0" smtClean="0">
                <a:sym typeface="+mn-ea"/>
              </a:rPr>
              <a:t>   （</a:t>
            </a:r>
            <a:r>
              <a:rPr lang="en-US" altLang="zh-CN" sz="1800" dirty="0">
                <a:sym typeface="+mn-ea"/>
              </a:rPr>
              <a:t>2</a:t>
            </a:r>
            <a:r>
              <a:rPr lang="zh-CN" altLang="zh-CN" sz="1800" dirty="0">
                <a:sym typeface="+mn-ea"/>
              </a:rPr>
              <a:t>）荣誉至上</a:t>
            </a:r>
            <a:r>
              <a:rPr lang="zh-CN" altLang="zh-CN" sz="1800" dirty="0" smtClean="0">
                <a:sym typeface="+mn-ea"/>
              </a:rPr>
              <a:t>   （</a:t>
            </a:r>
            <a:r>
              <a:rPr lang="en-US" altLang="zh-CN" sz="1800" dirty="0">
                <a:sym typeface="+mn-ea"/>
              </a:rPr>
              <a:t>3</a:t>
            </a:r>
            <a:r>
              <a:rPr lang="zh-CN" altLang="zh-CN" sz="1800" dirty="0">
                <a:sym typeface="+mn-ea"/>
              </a:rPr>
              <a:t>）敬业为魂</a:t>
            </a:r>
            <a:r>
              <a:rPr lang="zh-CN" altLang="zh-CN" sz="1800" dirty="0" smtClean="0">
                <a:sym typeface="+mn-ea"/>
              </a:rPr>
              <a:t>   （</a:t>
            </a:r>
            <a:r>
              <a:rPr lang="en-US" altLang="zh-CN" sz="1800" dirty="0">
                <a:sym typeface="+mn-ea"/>
              </a:rPr>
              <a:t>4</a:t>
            </a:r>
            <a:r>
              <a:rPr lang="zh-CN" altLang="zh-CN" sz="1800" dirty="0">
                <a:sym typeface="+mn-ea"/>
              </a:rPr>
              <a:t>）团队制胜  </a:t>
            </a:r>
            <a:r>
              <a:rPr lang="zh-CN" altLang="zh-CN" sz="1800" dirty="0" smtClean="0">
                <a:sym typeface="+mn-ea"/>
              </a:rPr>
              <a:t>（</a:t>
            </a:r>
            <a:r>
              <a:rPr lang="en-US" altLang="zh-CN" sz="1800" dirty="0">
                <a:sym typeface="+mn-ea"/>
              </a:rPr>
              <a:t>5</a:t>
            </a:r>
            <a:r>
              <a:rPr lang="zh-CN" altLang="zh-CN" sz="1800" dirty="0">
                <a:sym typeface="+mn-ea"/>
              </a:rPr>
              <a:t>）尽职尽责   （</a:t>
            </a:r>
            <a:r>
              <a:rPr lang="en-US" altLang="zh-CN" sz="1800" dirty="0">
                <a:sym typeface="+mn-ea"/>
              </a:rPr>
              <a:t>6</a:t>
            </a:r>
            <a:r>
              <a:rPr lang="zh-CN" altLang="zh-CN" sz="1800" dirty="0">
                <a:sym typeface="+mn-ea"/>
              </a:rPr>
              <a:t>）看齐意识</a:t>
            </a:r>
            <a:r>
              <a:rPr lang="zh-CN" altLang="zh-CN" sz="1800" dirty="0" smtClean="0">
                <a:sym typeface="+mn-ea"/>
              </a:rPr>
              <a:t>   </a:t>
            </a:r>
          </a:p>
          <a:p>
            <a:pPr>
              <a:lnSpc>
                <a:spcPct val="150000"/>
              </a:lnSpc>
            </a:pPr>
            <a:r>
              <a:rPr lang="zh-CN" altLang="zh-CN" sz="1800" dirty="0" smtClean="0">
                <a:sym typeface="+mn-ea"/>
              </a:rPr>
              <a:t>（</a:t>
            </a:r>
            <a:r>
              <a:rPr lang="en-US" altLang="zh-CN" sz="1800" dirty="0">
                <a:sym typeface="+mn-ea"/>
              </a:rPr>
              <a:t>7</a:t>
            </a:r>
            <a:r>
              <a:rPr lang="zh-CN" altLang="zh-CN" sz="1800" dirty="0">
                <a:sym typeface="+mn-ea"/>
              </a:rPr>
              <a:t>）受人欢迎</a:t>
            </a:r>
            <a:r>
              <a:rPr lang="zh-CN" altLang="zh-CN" sz="1800" dirty="0" smtClean="0">
                <a:sym typeface="+mn-ea"/>
              </a:rPr>
              <a:t>   （</a:t>
            </a:r>
            <a:r>
              <a:rPr lang="en-US" altLang="zh-CN" sz="1800" dirty="0">
                <a:sym typeface="+mn-ea"/>
              </a:rPr>
              <a:t>8</a:t>
            </a:r>
            <a:r>
              <a:rPr lang="zh-CN" altLang="zh-CN" sz="1800" dirty="0">
                <a:sym typeface="+mn-ea"/>
              </a:rPr>
              <a:t>）善于合作   </a:t>
            </a:r>
            <a:r>
              <a:rPr lang="zh-CN" altLang="zh-CN" sz="1800" dirty="0" smtClean="0">
                <a:sym typeface="+mn-ea"/>
              </a:rPr>
              <a:t>（</a:t>
            </a:r>
            <a:r>
              <a:rPr lang="en-US" altLang="zh-CN" sz="1800" dirty="0">
                <a:sym typeface="+mn-ea"/>
              </a:rPr>
              <a:t>9</a:t>
            </a:r>
            <a:r>
              <a:rPr lang="zh-CN" altLang="zh-CN" sz="1800" dirty="0">
                <a:sym typeface="+mn-ea"/>
              </a:rPr>
              <a:t>）只有第一</a:t>
            </a:r>
            <a:r>
              <a:rPr lang="zh-CN" altLang="zh-CN" sz="1800" dirty="0" smtClean="0">
                <a:sym typeface="+mn-ea"/>
              </a:rPr>
              <a:t>  （</a:t>
            </a:r>
            <a:r>
              <a:rPr lang="en-US" altLang="zh-CN" sz="1800" dirty="0">
                <a:sym typeface="+mn-ea"/>
              </a:rPr>
              <a:t>10</a:t>
            </a:r>
            <a:r>
              <a:rPr lang="zh-CN" altLang="zh-CN" sz="1800" dirty="0">
                <a:sym typeface="+mn-ea"/>
              </a:rPr>
              <a:t>）勇于创新 （</a:t>
            </a:r>
            <a:r>
              <a:rPr lang="en-US" altLang="zh-CN" sz="1800" dirty="0">
                <a:sym typeface="+mn-ea"/>
              </a:rPr>
              <a:t>11</a:t>
            </a:r>
            <a:r>
              <a:rPr lang="zh-CN" altLang="zh-CN" sz="1800" dirty="0">
                <a:sym typeface="+mn-ea"/>
              </a:rPr>
              <a:t>）全力以赴</a:t>
            </a:r>
            <a:r>
              <a:rPr lang="zh-CN" altLang="zh-CN" sz="1800" dirty="0" smtClean="0">
                <a:sym typeface="+mn-ea"/>
              </a:rPr>
              <a:t> （</a:t>
            </a:r>
            <a:r>
              <a:rPr lang="en-US" altLang="zh-CN" sz="1800" dirty="0">
                <a:sym typeface="+mn-ea"/>
              </a:rPr>
              <a:t>12</a:t>
            </a:r>
            <a:r>
              <a:rPr lang="zh-CN" altLang="zh-CN" sz="1800" dirty="0">
                <a:sym typeface="+mn-ea"/>
              </a:rPr>
              <a:t>）永不放弃 </a:t>
            </a:r>
          </a:p>
          <a:p>
            <a:pPr>
              <a:lnSpc>
                <a:spcPct val="150000"/>
              </a:lnSpc>
            </a:pPr>
            <a:r>
              <a:rPr lang="zh-CN" altLang="zh-CN" sz="1800" dirty="0" smtClean="0">
                <a:sym typeface="+mn-ea"/>
              </a:rPr>
              <a:t>（</a:t>
            </a:r>
            <a:r>
              <a:rPr lang="en-US" altLang="zh-CN" sz="1800" dirty="0">
                <a:sym typeface="+mn-ea"/>
              </a:rPr>
              <a:t>13</a:t>
            </a:r>
            <a:r>
              <a:rPr lang="zh-CN" altLang="zh-CN" sz="1800" dirty="0">
                <a:sym typeface="+mn-ea"/>
              </a:rPr>
              <a:t>）自动自发</a:t>
            </a:r>
            <a:r>
              <a:rPr lang="zh-CN" altLang="zh-CN" sz="1800" dirty="0" smtClean="0">
                <a:sym typeface="+mn-ea"/>
              </a:rPr>
              <a:t> （</a:t>
            </a:r>
            <a:r>
              <a:rPr lang="en-US" altLang="zh-CN" sz="1800" dirty="0">
                <a:sym typeface="+mn-ea"/>
              </a:rPr>
              <a:t>14</a:t>
            </a:r>
            <a:r>
              <a:rPr lang="zh-CN" altLang="zh-CN" sz="1800" dirty="0">
                <a:sym typeface="+mn-ea"/>
              </a:rPr>
              <a:t>）立即行动</a:t>
            </a:r>
            <a:r>
              <a:rPr lang="zh-CN" altLang="zh-CN" sz="1800" dirty="0" smtClean="0">
                <a:sym typeface="+mn-ea"/>
              </a:rPr>
              <a:t> （</a:t>
            </a:r>
            <a:r>
              <a:rPr lang="en-US" altLang="zh-CN" sz="1800" dirty="0">
                <a:sym typeface="+mn-ea"/>
              </a:rPr>
              <a:t>15</a:t>
            </a:r>
            <a:r>
              <a:rPr lang="zh-CN" altLang="zh-CN" sz="1800" dirty="0">
                <a:sym typeface="+mn-ea"/>
              </a:rPr>
              <a:t>）没有任何借口（</a:t>
            </a:r>
            <a:r>
              <a:rPr lang="en-US" altLang="zh-CN" sz="1800" dirty="0">
                <a:sym typeface="+mn-ea"/>
              </a:rPr>
              <a:t>16</a:t>
            </a:r>
            <a:r>
              <a:rPr lang="zh-CN" altLang="zh-CN" sz="1800" dirty="0">
                <a:sym typeface="+mn-ea"/>
              </a:rPr>
              <a:t>）无条件执行</a:t>
            </a:r>
            <a:r>
              <a:rPr lang="zh-CN" altLang="zh-CN" sz="1800" dirty="0" smtClean="0">
                <a:sym typeface="+mn-ea"/>
              </a:rPr>
              <a:t>（</a:t>
            </a:r>
            <a:r>
              <a:rPr lang="en-US" altLang="zh-CN" sz="1800" dirty="0">
                <a:sym typeface="+mn-ea"/>
              </a:rPr>
              <a:t>17</a:t>
            </a:r>
            <a:r>
              <a:rPr lang="zh-CN" altLang="zh-CN" sz="1800" dirty="0">
                <a:sym typeface="+mn-ea"/>
              </a:rPr>
              <a:t>）没有不可能</a:t>
            </a:r>
          </a:p>
          <a:p>
            <a:pPr>
              <a:lnSpc>
                <a:spcPct val="150000"/>
              </a:lnSpc>
            </a:pPr>
            <a:r>
              <a:rPr lang="zh-CN" altLang="zh-CN" sz="1800" dirty="0" smtClean="0">
                <a:sym typeface="+mn-ea"/>
              </a:rPr>
              <a:t>（</a:t>
            </a:r>
            <a:r>
              <a:rPr lang="en-US" altLang="zh-CN" sz="1800" dirty="0">
                <a:sym typeface="+mn-ea"/>
              </a:rPr>
              <a:t>18</a:t>
            </a:r>
            <a:r>
              <a:rPr lang="zh-CN" altLang="zh-CN" sz="1800" dirty="0">
                <a:sym typeface="+mn-ea"/>
              </a:rPr>
              <a:t>）细节决定成败</a:t>
            </a:r>
            <a:r>
              <a:rPr lang="zh-CN" altLang="zh-CN" sz="1800" dirty="0" smtClean="0">
                <a:sym typeface="+mn-ea"/>
              </a:rPr>
              <a:t>（</a:t>
            </a:r>
            <a:r>
              <a:rPr lang="en-US" altLang="zh-CN" sz="1800" dirty="0">
                <a:sym typeface="+mn-ea"/>
              </a:rPr>
              <a:t>19</a:t>
            </a:r>
            <a:r>
              <a:rPr lang="zh-CN" altLang="zh-CN" sz="1800" dirty="0">
                <a:sym typeface="+mn-ea"/>
              </a:rPr>
              <a:t>）火一般的精神</a:t>
            </a:r>
            <a:r>
              <a:rPr lang="zh-CN" altLang="zh-CN" sz="1800" dirty="0" smtClean="0">
                <a:sym typeface="+mn-ea"/>
              </a:rPr>
              <a:t>（</a:t>
            </a:r>
            <a:r>
              <a:rPr lang="en-US" altLang="zh-CN" sz="1800" dirty="0">
                <a:sym typeface="+mn-ea"/>
              </a:rPr>
              <a:t>20</a:t>
            </a:r>
            <a:r>
              <a:rPr lang="zh-CN" altLang="zh-CN" sz="1800" dirty="0">
                <a:sym typeface="+mn-ea"/>
              </a:rPr>
              <a:t>）不断提升自己。</a:t>
            </a:r>
          </a:p>
          <a:p>
            <a:r>
              <a:rPr lang="zh-CN" altLang="zh-CN" sz="1800" dirty="0">
                <a:sym typeface="+mn-ea"/>
              </a:rPr>
              <a:t>  </a:t>
            </a:r>
            <a:endParaRPr lang="zh-CN" altLang="zh-CN" sz="1800" dirty="0"/>
          </a:p>
          <a:p>
            <a:endParaRPr lang="zh-CN" altLang="zh-CN" sz="1800" dirty="0">
              <a:sym typeface="+mn-ea"/>
            </a:endParaRPr>
          </a:p>
          <a:p>
            <a:endParaRPr lang="zh-CN" altLang="zh-CN" sz="1800" dirty="0">
              <a:sym typeface="+mn-ea"/>
            </a:endParaRPr>
          </a:p>
        </p:txBody>
      </p:sp>
      <p:pic>
        <p:nvPicPr>
          <p:cNvPr id="2" name="图片 1"/>
          <p:cNvPicPr>
            <a:picLocks noChangeAspect="1"/>
          </p:cNvPicPr>
          <p:nvPr/>
        </p:nvPicPr>
        <p:blipFill>
          <a:blip r:embed="rId2"/>
          <a:stretch>
            <a:fillRect/>
          </a:stretch>
        </p:blipFill>
        <p:spPr>
          <a:xfrm>
            <a:off x="7496249" y="2831323"/>
            <a:ext cx="4243314" cy="3328568"/>
          </a:xfrm>
          <a:prstGeom prst="rect">
            <a:avLst/>
          </a:prstGeom>
        </p:spPr>
      </p:pic>
      <p:sp>
        <p:nvSpPr>
          <p:cNvPr id="5" name="文本框 4"/>
          <p:cNvSpPr txBox="1"/>
          <p:nvPr/>
        </p:nvSpPr>
        <p:spPr>
          <a:xfrm>
            <a:off x="674688" y="3200400"/>
            <a:ext cx="6271895" cy="1938020"/>
          </a:xfrm>
          <a:prstGeom prst="rect">
            <a:avLst/>
          </a:prstGeom>
          <a:noFill/>
        </p:spPr>
        <p:txBody>
          <a:bodyPr wrap="square" rtlCol="0" anchor="t">
            <a:spAutoFit/>
          </a:bodyPr>
          <a:lstStyle/>
          <a:p>
            <a:pPr algn="just">
              <a:lnSpc>
                <a:spcPct val="150000"/>
              </a:lnSpc>
            </a:pPr>
            <a:r>
              <a:rPr lang="en-US" altLang="zh-CN" sz="2000" dirty="0">
                <a:sym typeface="+mn-ea"/>
              </a:rPr>
              <a:t>       </a:t>
            </a:r>
            <a:r>
              <a:rPr lang="zh-CN" altLang="zh-CN" sz="2000" dirty="0">
                <a:sym typeface="+mn-ea"/>
              </a:rPr>
              <a:t>“二十条校规”是荣誉总纲的具体内容；是全面实行准军事化管理的依据；是致力于营造高效、顺畅、融洽的教学秩序；是构建以提升学生综合素质能力为核心的各种荣誉制度的有力支撑。</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3" name="Picture 27"/>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35026" y="756920"/>
            <a:ext cx="433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9"/>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71221" y="4953318"/>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28"/>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06133" y="3851593"/>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21272" y="-22860"/>
            <a:ext cx="7552055" cy="6923405"/>
          </a:xfrm>
          <a:prstGeom prst="rect">
            <a:avLst/>
          </a:prstGeom>
        </p:spPr>
      </p:pic>
      <p:sp>
        <p:nvSpPr>
          <p:cNvPr id="2" name="圆角矩形 1"/>
          <p:cNvSpPr/>
          <p:nvPr/>
        </p:nvSpPr>
        <p:spPr>
          <a:xfrm>
            <a:off x="4504373" y="493395"/>
            <a:ext cx="3212465" cy="42227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 name="文本框 4"/>
          <p:cNvSpPr txBox="1"/>
          <p:nvPr/>
        </p:nvSpPr>
        <p:spPr>
          <a:xfrm>
            <a:off x="4504373" y="493395"/>
            <a:ext cx="6040120" cy="2569845"/>
          </a:xfrm>
          <a:prstGeom prst="rect">
            <a:avLst/>
          </a:prstGeom>
          <a:noFill/>
        </p:spPr>
        <p:txBody>
          <a:bodyPr wrap="square" rtlCol="0" anchor="t">
            <a:spAutoFit/>
          </a:bodyPr>
          <a:lstStyle/>
          <a:p>
            <a:pPr latinLnBrk="0">
              <a:lnSpc>
                <a:spcPct val="120000"/>
              </a:lnSpc>
              <a:spcBef>
                <a:spcPts val="1200"/>
              </a:spcBef>
            </a:pPr>
            <a:r>
              <a:rPr lang="en-US" altLang="zh-CN" sz="1800" b="1" dirty="0">
                <a:sym typeface="+mn-ea"/>
              </a:rPr>
              <a:t>4</a:t>
            </a:r>
            <a:r>
              <a:rPr lang="zh-CN" altLang="zh-CN" sz="1800" b="1" dirty="0">
                <a:sym typeface="+mn-ea"/>
              </a:rPr>
              <a:t>、行为规范：“四要、四不”</a:t>
            </a:r>
            <a:endParaRPr lang="zh-CN" altLang="zh-CN" sz="1800" dirty="0"/>
          </a:p>
          <a:p>
            <a:pPr latinLnBrk="0">
              <a:lnSpc>
                <a:spcPct val="120000"/>
              </a:lnSpc>
              <a:spcBef>
                <a:spcPts val="1200"/>
              </a:spcBef>
            </a:pPr>
            <a:r>
              <a:rPr lang="zh-CN" altLang="zh-CN" sz="1800" dirty="0">
                <a:sym typeface="+mn-ea"/>
              </a:rPr>
              <a:t>        要担当，不推卸；</a:t>
            </a:r>
            <a:endParaRPr lang="zh-CN" altLang="zh-CN" sz="1800" dirty="0"/>
          </a:p>
          <a:p>
            <a:pPr latinLnBrk="0">
              <a:lnSpc>
                <a:spcPct val="120000"/>
              </a:lnSpc>
            </a:pPr>
            <a:r>
              <a:rPr lang="zh-CN" altLang="zh-CN" sz="1800" dirty="0">
                <a:sym typeface="+mn-ea"/>
              </a:rPr>
              <a:t>        要诚信，不欺骗；</a:t>
            </a:r>
            <a:endParaRPr lang="zh-CN" altLang="zh-CN" sz="1800" dirty="0"/>
          </a:p>
          <a:p>
            <a:pPr latinLnBrk="0">
              <a:lnSpc>
                <a:spcPct val="120000"/>
              </a:lnSpc>
            </a:pPr>
            <a:r>
              <a:rPr lang="zh-CN" altLang="zh-CN" sz="1800" dirty="0">
                <a:sym typeface="+mn-ea"/>
              </a:rPr>
              <a:t>        要刻苦，不懒惰；</a:t>
            </a:r>
            <a:endParaRPr lang="zh-CN" altLang="zh-CN" sz="1800" dirty="0"/>
          </a:p>
          <a:p>
            <a:pPr latinLnBrk="0">
              <a:lnSpc>
                <a:spcPct val="120000"/>
              </a:lnSpc>
            </a:pPr>
            <a:r>
              <a:rPr lang="zh-CN" altLang="zh-CN" sz="1800" dirty="0">
                <a:sym typeface="+mn-ea"/>
              </a:rPr>
              <a:t>        要守纪，不违规。</a:t>
            </a:r>
            <a:endParaRPr lang="zh-CN" altLang="zh-CN" sz="1800" dirty="0"/>
          </a:p>
          <a:p>
            <a:pPr latinLnBrk="0">
              <a:lnSpc>
                <a:spcPct val="120000"/>
              </a:lnSpc>
            </a:pPr>
            <a:r>
              <a:rPr lang="zh-CN" altLang="zh-CN" sz="1800" dirty="0">
                <a:sym typeface="+mn-ea"/>
              </a:rPr>
              <a:t>        行为规范，是荣誉总纲的目标，是每一个硅湖人平时自觉践行荣誉总纲的具体行为规范</a:t>
            </a:r>
            <a:r>
              <a:rPr lang="zh-CN" altLang="zh-CN" sz="1800" dirty="0" smtClean="0">
                <a:sym typeface="+mn-ea"/>
              </a:rPr>
              <a:t>。</a:t>
            </a:r>
          </a:p>
        </p:txBody>
      </p:sp>
      <p:sp>
        <p:nvSpPr>
          <p:cNvPr id="3" name="圆角矩形 2"/>
          <p:cNvSpPr/>
          <p:nvPr/>
        </p:nvSpPr>
        <p:spPr>
          <a:xfrm>
            <a:off x="4504373" y="3361055"/>
            <a:ext cx="2023110" cy="41148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 name="文本框 5"/>
          <p:cNvSpPr txBox="1"/>
          <p:nvPr/>
        </p:nvSpPr>
        <p:spPr>
          <a:xfrm>
            <a:off x="4603751" y="3326448"/>
            <a:ext cx="6805026" cy="2059940"/>
          </a:xfrm>
          <a:prstGeom prst="rect">
            <a:avLst/>
          </a:prstGeom>
          <a:noFill/>
        </p:spPr>
        <p:txBody>
          <a:bodyPr wrap="square" rtlCol="0" anchor="t">
            <a:spAutoFit/>
          </a:bodyPr>
          <a:lstStyle/>
          <a:p>
            <a:pPr>
              <a:lnSpc>
                <a:spcPct val="120000"/>
              </a:lnSpc>
              <a:spcBef>
                <a:spcPts val="1200"/>
              </a:spcBef>
              <a:spcAft>
                <a:spcPts val="0"/>
              </a:spcAft>
            </a:pPr>
            <a:r>
              <a:rPr lang="en-US" altLang="zh-CN" sz="1800" b="1" dirty="0">
                <a:sym typeface="+mn-ea"/>
              </a:rPr>
              <a:t>5</a:t>
            </a:r>
            <a:r>
              <a:rPr lang="zh-CN" altLang="zh-CN" sz="1800" b="1" dirty="0">
                <a:sym typeface="+mn-ea"/>
              </a:rPr>
              <a:t>、“一句誓言”：</a:t>
            </a:r>
          </a:p>
          <a:p>
            <a:pPr>
              <a:lnSpc>
                <a:spcPct val="120000"/>
              </a:lnSpc>
              <a:spcBef>
                <a:spcPts val="1200"/>
              </a:spcBef>
              <a:spcAft>
                <a:spcPts val="0"/>
              </a:spcAft>
            </a:pPr>
            <a:r>
              <a:rPr lang="zh-CN" altLang="zh-CN" sz="1800" dirty="0">
                <a:sym typeface="+mn-ea"/>
              </a:rPr>
              <a:t>        “作为硅湖一员，我以我的荣誉起誓，自觉遵守学校的所有规定，决不违背荣誉总纲要求，也不允许其他人违反制度和要求，否则，甘愿接受批评或处罚”。</a:t>
            </a:r>
            <a:endParaRPr lang="zh-CN" altLang="zh-CN" sz="1800" dirty="0"/>
          </a:p>
          <a:p>
            <a:pPr>
              <a:lnSpc>
                <a:spcPct val="120000"/>
              </a:lnSpc>
              <a:spcBef>
                <a:spcPts val="1200"/>
              </a:spcBef>
              <a:spcAft>
                <a:spcPts val="0"/>
              </a:spcAft>
            </a:pPr>
            <a:r>
              <a:rPr lang="zh-CN" altLang="zh-CN" sz="1800" dirty="0">
                <a:sym typeface="+mn-ea"/>
              </a:rPr>
              <a:t>         此誓言是每一个硅湖人对维护荣誉的庄重承诺和决心表达。</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nvSpPr>
        <p:spPr>
          <a:xfrm>
            <a:off x="1121933" y="196772"/>
            <a:ext cx="3649369" cy="52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mj-ea"/>
                <a:ea typeface="+mj-ea"/>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a:t>自塑原则</a:t>
            </a:r>
          </a:p>
        </p:txBody>
      </p:sp>
      <p:grpSp>
        <p:nvGrpSpPr>
          <p:cNvPr id="45" name="组合 44"/>
          <p:cNvGrpSpPr/>
          <p:nvPr/>
        </p:nvGrpSpPr>
        <p:grpSpPr>
          <a:xfrm>
            <a:off x="274283" y="0"/>
            <a:ext cx="890943" cy="871870"/>
            <a:chOff x="274283" y="0"/>
            <a:chExt cx="890943" cy="871870"/>
          </a:xfrm>
        </p:grpSpPr>
        <p:sp>
          <p:nvSpPr>
            <p:cNvPr id="6"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7"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sp>
        <p:nvSpPr>
          <p:cNvPr id="8" name="矩形 7"/>
          <p:cNvSpPr/>
          <p:nvPr/>
        </p:nvSpPr>
        <p:spPr>
          <a:xfrm>
            <a:off x="382270" y="184785"/>
            <a:ext cx="709295" cy="521970"/>
          </a:xfrm>
          <a:prstGeom prst="rect">
            <a:avLst/>
          </a:prstGeom>
        </p:spPr>
        <p:txBody>
          <a:bodyPr wrap="square">
            <a:spAutoFit/>
          </a:bodyPr>
          <a:lstStyle/>
          <a:p>
            <a:r>
              <a:rPr lang="en-US" altLang="zh-CN" sz="2800">
                <a:solidFill>
                  <a:schemeClr val="bg2"/>
                </a:solidFill>
                <a:latin typeface="+mj-ea"/>
                <a:ea typeface="+mj-ea"/>
              </a:rPr>
              <a:t> 2</a:t>
            </a:r>
            <a:endParaRPr lang="zh-CN" altLang="en-US" sz="2800">
              <a:solidFill>
                <a:schemeClr val="bg2"/>
              </a:solidFill>
              <a:latin typeface="+mj-ea"/>
              <a:ea typeface="+mj-ea"/>
            </a:endParaRPr>
          </a:p>
        </p:txBody>
      </p:sp>
      <p:cxnSp>
        <p:nvCxnSpPr>
          <p:cNvPr id="10" name="直接连接符 9"/>
          <p:cNvCxnSpPr/>
          <p:nvPr/>
        </p:nvCxnSpPr>
        <p:spPr bwMode="auto">
          <a:xfrm>
            <a:off x="1208583" y="708608"/>
            <a:ext cx="97429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a:xfrm>
            <a:off x="1091565" y="1670685"/>
            <a:ext cx="9829800" cy="3322955"/>
          </a:xfrm>
          <a:prstGeom prst="rect">
            <a:avLst/>
          </a:prstGeom>
        </p:spPr>
        <p:txBody>
          <a:bodyPr wrap="square">
            <a:spAutoFit/>
          </a:bodyPr>
          <a:lstStyle/>
          <a:p>
            <a:pPr algn="l">
              <a:lnSpc>
                <a:spcPct val="150000"/>
              </a:lnSpc>
            </a:pPr>
            <a:r>
              <a:rPr lang="en-US" altLang="zh-CN" sz="2800" b="1" kern="100">
                <a:solidFill>
                  <a:schemeClr val="accent1"/>
                </a:solidFill>
                <a:uFillTx/>
                <a:latin typeface="+中文标题" charset="0"/>
                <a:ea typeface="+mj-ea"/>
                <a:cs typeface="Times New Roman" panose="02020603050405020304" pitchFamily="18" charset="0"/>
              </a:rPr>
              <a:t>     </a:t>
            </a:r>
            <a:r>
              <a:rPr lang="zh-CN" altLang="en-US" sz="2800" b="1" kern="100">
                <a:solidFill>
                  <a:schemeClr val="accent1"/>
                </a:solidFill>
                <a:uFillTx/>
                <a:latin typeface="+中文标题" charset="0"/>
                <a:ea typeface="+mj-ea"/>
                <a:cs typeface="Times New Roman" panose="02020603050405020304" pitchFamily="18" charset="0"/>
              </a:rPr>
              <a:t>“荣誉、责任”这两个神圣的名词庄重地提醒着我们每一位硅湖人：</a:t>
            </a:r>
          </a:p>
          <a:p>
            <a:pPr algn="l">
              <a:lnSpc>
                <a:spcPct val="150000"/>
              </a:lnSpc>
            </a:pPr>
            <a:r>
              <a:rPr lang="zh-CN" altLang="en-US" sz="2800" b="1" kern="100">
                <a:solidFill>
                  <a:schemeClr val="accent1"/>
                </a:solidFill>
                <a:uFillTx/>
                <a:latin typeface="+中文标题" charset="0"/>
                <a:ea typeface="+mj-ea"/>
                <a:cs typeface="Times New Roman" panose="02020603050405020304" pitchFamily="18" charset="0"/>
              </a:rPr>
              <a:t>     我们应该成为怎样的人</a:t>
            </a:r>
          </a:p>
          <a:p>
            <a:pPr algn="l">
              <a:lnSpc>
                <a:spcPct val="150000"/>
              </a:lnSpc>
            </a:pPr>
            <a:r>
              <a:rPr lang="zh-CN" altLang="en-US" sz="2800" b="1" kern="100">
                <a:solidFill>
                  <a:schemeClr val="accent1"/>
                </a:solidFill>
                <a:uFillTx/>
                <a:latin typeface="+中文标题" charset="0"/>
                <a:ea typeface="+mj-ea"/>
                <a:cs typeface="Times New Roman" panose="02020603050405020304" pitchFamily="18" charset="0"/>
              </a:rPr>
              <a:t>     可能成为怎样的人</a:t>
            </a:r>
          </a:p>
          <a:p>
            <a:pPr algn="l">
              <a:lnSpc>
                <a:spcPct val="150000"/>
              </a:lnSpc>
            </a:pPr>
            <a:r>
              <a:rPr lang="zh-CN" altLang="en-US" sz="2800" b="1" kern="100">
                <a:solidFill>
                  <a:schemeClr val="accent1"/>
                </a:solidFill>
                <a:uFillTx/>
                <a:latin typeface="+中文标题" charset="0"/>
                <a:ea typeface="+mj-ea"/>
                <a:cs typeface="Times New Roman" panose="02020603050405020304" pitchFamily="18" charset="0"/>
              </a:rPr>
              <a:t>     一定成为怎样的人</a:t>
            </a:r>
          </a:p>
        </p:txBody>
      </p:sp>
    </p:spTree>
  </p:cSld>
  <p:clrMapOvr>
    <a:masterClrMapping/>
  </p:clrMapOvr>
  <p:transition spd="slow" advTm="8493">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nvSpPr>
        <p:spPr>
          <a:xfrm>
            <a:off x="1122045" y="196850"/>
            <a:ext cx="9674860" cy="52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mj-ea"/>
                <a:ea typeface="+mj-ea"/>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a:t>人人都是主考官：   </a:t>
            </a:r>
            <a:r>
              <a:rPr lang="zh-CN" altLang="en-US">
                <a:sym typeface="+mn-ea"/>
              </a:rPr>
              <a:t>要做到公正、公平、公开。</a:t>
            </a:r>
            <a:r>
              <a:rPr lang="zh-CN" altLang="en-US"/>
              <a:t> </a:t>
            </a:r>
          </a:p>
        </p:txBody>
      </p:sp>
      <p:grpSp>
        <p:nvGrpSpPr>
          <p:cNvPr id="45" name="组合 44"/>
          <p:cNvGrpSpPr/>
          <p:nvPr/>
        </p:nvGrpSpPr>
        <p:grpSpPr>
          <a:xfrm>
            <a:off x="274283" y="0"/>
            <a:ext cx="890943" cy="871870"/>
            <a:chOff x="274283" y="0"/>
            <a:chExt cx="890943" cy="871870"/>
          </a:xfrm>
        </p:grpSpPr>
        <p:sp>
          <p:nvSpPr>
            <p:cNvPr id="6"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7"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sp>
        <p:nvSpPr>
          <p:cNvPr id="8" name="矩形 7"/>
          <p:cNvSpPr/>
          <p:nvPr/>
        </p:nvSpPr>
        <p:spPr>
          <a:xfrm>
            <a:off x="382270" y="184785"/>
            <a:ext cx="709295" cy="521970"/>
          </a:xfrm>
          <a:prstGeom prst="rect">
            <a:avLst/>
          </a:prstGeom>
        </p:spPr>
        <p:txBody>
          <a:bodyPr wrap="square">
            <a:spAutoFit/>
          </a:bodyPr>
          <a:lstStyle/>
          <a:p>
            <a:r>
              <a:rPr lang="en-US" altLang="zh-CN" sz="2800">
                <a:solidFill>
                  <a:schemeClr val="bg2"/>
                </a:solidFill>
                <a:latin typeface="+mj-ea"/>
                <a:ea typeface="+mj-ea"/>
              </a:rPr>
              <a:t> 3</a:t>
            </a:r>
            <a:endParaRPr lang="zh-CN" altLang="en-US" sz="2800">
              <a:solidFill>
                <a:schemeClr val="bg2"/>
              </a:solidFill>
              <a:latin typeface="+mj-ea"/>
              <a:ea typeface="+mj-ea"/>
            </a:endParaRPr>
          </a:p>
        </p:txBody>
      </p:sp>
      <p:cxnSp>
        <p:nvCxnSpPr>
          <p:cNvPr id="10" name="直接连接符 9"/>
          <p:cNvCxnSpPr/>
          <p:nvPr/>
        </p:nvCxnSpPr>
        <p:spPr bwMode="auto">
          <a:xfrm>
            <a:off x="1208583" y="708608"/>
            <a:ext cx="97429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a:xfrm>
            <a:off x="1122045" y="1032510"/>
            <a:ext cx="9829800" cy="3969385"/>
          </a:xfrm>
          <a:prstGeom prst="rect">
            <a:avLst/>
          </a:prstGeom>
        </p:spPr>
        <p:txBody>
          <a:bodyPr wrap="square">
            <a:spAutoFit/>
          </a:bodyPr>
          <a:lstStyle/>
          <a:p>
            <a:pPr algn="l">
              <a:lnSpc>
                <a:spcPct val="150000"/>
              </a:lnSpc>
            </a:pPr>
            <a:r>
              <a:rPr lang="en-US" altLang="zh-CN" sz="2800" b="1" kern="100">
                <a:solidFill>
                  <a:schemeClr val="accent1"/>
                </a:solidFill>
                <a:uFillTx/>
                <a:latin typeface="+中文标题" charset="0"/>
                <a:ea typeface="+mj-ea"/>
                <a:cs typeface="Times New Roman" panose="02020603050405020304" pitchFamily="18" charset="0"/>
              </a:rPr>
              <a:t>     </a:t>
            </a:r>
            <a:r>
              <a:rPr lang="zh-CN" altLang="en-US" sz="2800" b="1" kern="100">
                <a:solidFill>
                  <a:schemeClr val="accent1"/>
                </a:solidFill>
                <a:uFillTx/>
                <a:latin typeface="+中文标题" charset="0"/>
                <a:ea typeface="+mj-ea"/>
                <a:cs typeface="Times New Roman" panose="02020603050405020304" pitchFamily="18" charset="0"/>
              </a:rPr>
              <a:t>学校的教职员工都是主考官，因为我们的考核涉及到学生在校生活的方方面面，从课程考核到综合素质，是全覆盖，零死角，所以每位教职员工都是主考官。</a:t>
            </a:r>
          </a:p>
          <a:p>
            <a:pPr algn="l">
              <a:lnSpc>
                <a:spcPct val="150000"/>
              </a:lnSpc>
            </a:pPr>
            <a:r>
              <a:rPr lang="zh-CN" altLang="en-US" sz="2800" b="1" kern="100">
                <a:solidFill>
                  <a:schemeClr val="accent1"/>
                </a:solidFill>
                <a:uFillTx/>
                <a:latin typeface="+中文标题" charset="0"/>
                <a:ea typeface="+mj-ea"/>
                <a:cs typeface="Times New Roman" panose="02020603050405020304" pitchFamily="18" charset="0"/>
              </a:rPr>
              <a:t>     根据学校有关制度的规定，综合评定考核工作分工如下：课程考试，主考官主要是授课老师，综合素质考核，主考官主要是教官和辅导员，还包括学生骨干和全体学生自己。</a:t>
            </a:r>
          </a:p>
        </p:txBody>
      </p:sp>
      <p:grpSp>
        <p:nvGrpSpPr>
          <p:cNvPr id="2" name="组合 1"/>
          <p:cNvGrpSpPr/>
          <p:nvPr/>
        </p:nvGrpSpPr>
        <p:grpSpPr>
          <a:xfrm>
            <a:off x="225388" y="5203190"/>
            <a:ext cx="890943" cy="871870"/>
            <a:chOff x="274283" y="0"/>
            <a:chExt cx="890943" cy="871870"/>
          </a:xfrm>
        </p:grpSpPr>
        <p:sp>
          <p:nvSpPr>
            <p:cNvPr id="3"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5"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sp>
        <p:nvSpPr>
          <p:cNvPr id="9" name="矩形 8"/>
          <p:cNvSpPr/>
          <p:nvPr/>
        </p:nvSpPr>
        <p:spPr>
          <a:xfrm>
            <a:off x="333375" y="5387975"/>
            <a:ext cx="709295" cy="521970"/>
          </a:xfrm>
          <a:prstGeom prst="rect">
            <a:avLst/>
          </a:prstGeom>
        </p:spPr>
        <p:txBody>
          <a:bodyPr wrap="square">
            <a:spAutoFit/>
          </a:bodyPr>
          <a:lstStyle/>
          <a:p>
            <a:r>
              <a:rPr lang="en-US" altLang="zh-CN" sz="2800">
                <a:solidFill>
                  <a:schemeClr val="bg2"/>
                </a:solidFill>
                <a:latin typeface="+mj-ea"/>
                <a:ea typeface="+mj-ea"/>
              </a:rPr>
              <a:t> 4</a:t>
            </a:r>
            <a:endParaRPr lang="zh-CN" altLang="en-US" sz="2800">
              <a:solidFill>
                <a:schemeClr val="bg2"/>
              </a:solidFill>
              <a:latin typeface="+mj-ea"/>
              <a:ea typeface="+mj-ea"/>
            </a:endParaRPr>
          </a:p>
        </p:txBody>
      </p:sp>
      <p:sp>
        <p:nvSpPr>
          <p:cNvPr id="11" name="TextBox 42"/>
          <p:cNvSpPr txBox="1"/>
          <p:nvPr/>
        </p:nvSpPr>
        <p:spPr>
          <a:xfrm>
            <a:off x="1091565" y="5387975"/>
            <a:ext cx="10255250" cy="52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mj-ea"/>
                <a:ea typeface="+mj-ea"/>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a:t>人人都是被考者：   要做到</a:t>
            </a:r>
            <a:r>
              <a:rPr lang="zh-CN" altLang="en-US">
                <a:sym typeface="+mn-ea"/>
              </a:rPr>
              <a:t>自觉、自律、自省、自发、自信</a:t>
            </a:r>
            <a:r>
              <a:rPr lang="zh-CN" altLang="en-US"/>
              <a:t> </a:t>
            </a:r>
          </a:p>
        </p:txBody>
      </p:sp>
    </p:spTree>
  </p:cSld>
  <p:clrMapOvr>
    <a:masterClrMapping/>
  </p:clrMapOvr>
  <p:transition spd="slow" advTm="8493">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 y="2186355"/>
            <a:ext cx="12189446" cy="1747799"/>
          </a:xfrm>
          <a:prstGeom prst="rect">
            <a:avLst/>
          </a:prstGeom>
        </p:spPr>
      </p:pic>
      <p:sp>
        <p:nvSpPr>
          <p:cNvPr id="13" name="文本框 12"/>
          <p:cNvSpPr txBox="1"/>
          <p:nvPr/>
        </p:nvSpPr>
        <p:spPr>
          <a:xfrm>
            <a:off x="3875432" y="2506256"/>
            <a:ext cx="7200800" cy="1106805"/>
          </a:xfrm>
          <a:prstGeom prst="rect">
            <a:avLst/>
          </a:prstGeom>
          <a:noFill/>
        </p:spPr>
        <p:txBody>
          <a:bodyPr wrap="square" rtlCol="0">
            <a:spAutoFit/>
          </a:bodyPr>
          <a:lstStyle>
            <a:defPPr>
              <a:defRPr lang="zh-CN"/>
            </a:defPPr>
            <a:lvl1pPr>
              <a:defRPr sz="3200">
                <a:solidFill>
                  <a:schemeClr val="bg1"/>
                </a:solidFill>
                <a:latin typeface="+mj-ea"/>
                <a:ea typeface="+mj-ea"/>
              </a:defRPr>
            </a:lvl1pPr>
          </a:lstStyle>
          <a:p>
            <a:r>
              <a:rPr lang="zh-CN" altLang="en-US" sz="6600" b="1">
                <a:solidFill>
                  <a:schemeClr val="bg2"/>
                </a:solidFill>
                <a:latin typeface="微软雅黑" panose="020B0503020204020204" pitchFamily="34" charset="-122"/>
                <a:ea typeface="微软雅黑" panose="020B0503020204020204" pitchFamily="34" charset="-122"/>
              </a:rPr>
              <a:t>行动办法和标准</a:t>
            </a:r>
          </a:p>
        </p:txBody>
      </p:sp>
      <p:sp>
        <p:nvSpPr>
          <p:cNvPr id="8" name="椭圆 7"/>
          <p:cNvSpPr/>
          <p:nvPr/>
        </p:nvSpPr>
        <p:spPr>
          <a:xfrm>
            <a:off x="790034" y="1664191"/>
            <a:ext cx="2911954" cy="2911954"/>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solidFill>
                <a:schemeClr val="tx1"/>
              </a:solidFill>
              <a:cs typeface="+mn-ea"/>
            </a:endParaRPr>
          </a:p>
        </p:txBody>
      </p:sp>
      <p:sp>
        <p:nvSpPr>
          <p:cNvPr id="9" name="椭圆 8"/>
          <p:cNvSpPr/>
          <p:nvPr/>
        </p:nvSpPr>
        <p:spPr>
          <a:xfrm>
            <a:off x="1057821" y="1931981"/>
            <a:ext cx="2376382" cy="2376378"/>
          </a:xfrm>
          <a:prstGeom prst="ellipse">
            <a:avLst/>
          </a:prstGeom>
          <a:solidFill>
            <a:schemeClr val="bg2"/>
          </a:solidFill>
          <a:ln w="25400">
            <a:gradFill flip="none" rotWithShape="1">
              <a:gsLst>
                <a:gs pos="0">
                  <a:srgbClr val="CFCFCF"/>
                </a:gs>
                <a:gs pos="100000">
                  <a:schemeClr val="accent2"/>
                </a:gs>
              </a:gsLst>
              <a:lin ang="2700000" scaled="0"/>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582119" y="1736285"/>
            <a:ext cx="1327785" cy="27070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7000" i="0" u="none" strike="noStrike" kern="1200" cap="none" spc="0" normalizeH="0" baseline="0" noProof="0" dirty="0">
                <a:ln>
                  <a:noFill/>
                </a:ln>
                <a:gradFill>
                  <a:gsLst>
                    <a:gs pos="0">
                      <a:srgbClr val="A20000"/>
                    </a:gs>
                    <a:gs pos="48000">
                      <a:schemeClr val="accent2">
                        <a:lumMod val="97000"/>
                        <a:lumOff val="3000"/>
                      </a:schemeClr>
                    </a:gs>
                    <a:gs pos="100000">
                      <a:schemeClr val="accent2">
                        <a:lumMod val="60000"/>
                        <a:lumOff val="40000"/>
                      </a:schemeClr>
                    </a:gs>
                  </a:gsLst>
                  <a:lin ang="16200000" scaled="1"/>
                </a:gradFill>
                <a:effectLst>
                  <a:outerShdw blurRad="38100" dist="38100" dir="2700000" algn="tl">
                    <a:srgbClr val="000000">
                      <a:alpha val="43137"/>
                    </a:srgbClr>
                  </a:outerShdw>
                </a:effectLst>
                <a:uLnTx/>
                <a:uFillTx/>
                <a:latin typeface="Impact" panose="020B0806030902050204" pitchFamily="34" charset="0"/>
                <a:ea typeface="DFKai-SB" panose="03000509000000000000" pitchFamily="65" charset="-120"/>
                <a:cs typeface="+mn-cs"/>
              </a:rPr>
              <a:t>3</a:t>
            </a:r>
          </a:p>
        </p:txBody>
      </p:sp>
      <p:sp>
        <p:nvSpPr>
          <p:cNvPr id="2" name="文本框 1"/>
          <p:cNvSpPr txBox="1"/>
          <p:nvPr/>
        </p:nvSpPr>
        <p:spPr>
          <a:xfrm>
            <a:off x="531522" y="198031"/>
            <a:ext cx="7200800" cy="1106805"/>
          </a:xfrm>
          <a:prstGeom prst="rect">
            <a:avLst/>
          </a:prstGeom>
          <a:noFill/>
        </p:spPr>
        <p:txBody>
          <a:bodyPr wrap="square" rtlCol="0">
            <a:spAutoFit/>
          </a:bodyPr>
          <a:lstStyle>
            <a:defPPr>
              <a:defRPr lang="zh-CN"/>
            </a:defPPr>
            <a:lvl1pPr>
              <a:defRPr sz="3200">
                <a:solidFill>
                  <a:schemeClr val="bg1"/>
                </a:solidFill>
                <a:latin typeface="+mj-ea"/>
                <a:ea typeface="+mj-ea"/>
              </a:defRPr>
            </a:lvl1pPr>
          </a:lstStyle>
          <a:p>
            <a:r>
              <a:rPr lang="zh-CN" altLang="en-US" sz="6600" b="1">
                <a:solidFill>
                  <a:schemeClr val="bg2"/>
                </a:solidFill>
                <a:latin typeface="微软雅黑" panose="020B0503020204020204" pitchFamily="34" charset="-122"/>
                <a:ea typeface="微软雅黑" panose="020B0503020204020204" pitchFamily="34" charset="-122"/>
              </a:rPr>
              <a:t>行动原则</a:t>
            </a:r>
          </a:p>
        </p:txBody>
      </p:sp>
    </p:spTree>
  </p:cSld>
  <p:clrMapOvr>
    <a:masterClrMapping/>
  </p:clrMapOvr>
  <p:transition spd="slow" advTm="5121">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nvSpPr>
        <p:spPr>
          <a:xfrm>
            <a:off x="1154018" y="180730"/>
            <a:ext cx="6664353" cy="52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mj-ea"/>
                <a:ea typeface="+mj-ea"/>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a:t>专题一：绝对忠诚</a:t>
            </a:r>
          </a:p>
        </p:txBody>
      </p:sp>
      <p:grpSp>
        <p:nvGrpSpPr>
          <p:cNvPr id="45" name="组合 44"/>
          <p:cNvGrpSpPr/>
          <p:nvPr/>
        </p:nvGrpSpPr>
        <p:grpSpPr>
          <a:xfrm>
            <a:off x="274283" y="0"/>
            <a:ext cx="890943" cy="871870"/>
            <a:chOff x="274283" y="0"/>
            <a:chExt cx="890943" cy="871870"/>
          </a:xfrm>
        </p:grpSpPr>
        <p:sp>
          <p:nvSpPr>
            <p:cNvPr id="6"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7"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sp>
        <p:nvSpPr>
          <p:cNvPr id="8" name="矩形 7"/>
          <p:cNvSpPr/>
          <p:nvPr/>
        </p:nvSpPr>
        <p:spPr>
          <a:xfrm>
            <a:off x="382107" y="184981"/>
            <a:ext cx="685165" cy="521970"/>
          </a:xfrm>
          <a:prstGeom prst="rect">
            <a:avLst/>
          </a:prstGeom>
        </p:spPr>
        <p:txBody>
          <a:bodyPr wrap="none">
            <a:spAutoFit/>
          </a:bodyPr>
          <a:lstStyle/>
          <a:p>
            <a:r>
              <a:rPr lang="en-US" altLang="zh-CN" sz="2800">
                <a:solidFill>
                  <a:schemeClr val="bg2"/>
                </a:solidFill>
                <a:latin typeface="+mj-ea"/>
                <a:ea typeface="+mj-ea"/>
              </a:rPr>
              <a:t>3.1</a:t>
            </a:r>
            <a:endParaRPr lang="zh-CN" altLang="en-US" sz="2800">
              <a:solidFill>
                <a:schemeClr val="bg2"/>
              </a:solidFill>
              <a:latin typeface="+mj-ea"/>
              <a:ea typeface="+mj-ea"/>
            </a:endParaRPr>
          </a:p>
        </p:txBody>
      </p:sp>
      <p:cxnSp>
        <p:nvCxnSpPr>
          <p:cNvPr id="10" name="直接连接符 9"/>
          <p:cNvCxnSpPr/>
          <p:nvPr/>
        </p:nvCxnSpPr>
        <p:spPr bwMode="auto">
          <a:xfrm>
            <a:off x="1208583" y="708608"/>
            <a:ext cx="97429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矩形: 圆角 10"/>
          <p:cNvSpPr/>
          <p:nvPr/>
        </p:nvSpPr>
        <p:spPr bwMode="auto">
          <a:xfrm>
            <a:off x="1201836" y="3078505"/>
            <a:ext cx="4080027" cy="3099578"/>
          </a:xfrm>
          <a:prstGeom prst="roundRect">
            <a:avLst>
              <a:gd name="adj" fmla="val 2692"/>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13" name="矩形 12"/>
          <p:cNvSpPr/>
          <p:nvPr/>
        </p:nvSpPr>
        <p:spPr>
          <a:xfrm>
            <a:off x="5648661" y="1720580"/>
            <a:ext cx="5746713" cy="645160"/>
          </a:xfrm>
          <a:prstGeom prst="rect">
            <a:avLst/>
          </a:prstGeom>
        </p:spPr>
        <p:txBody>
          <a:bodyPr wrap="square">
            <a:spAutoFit/>
          </a:bodyPr>
          <a:lstStyle/>
          <a:p>
            <a:pPr algn="just" eaLnBrk="1" hangingPunct="1">
              <a:spcAft>
                <a:spcPts val="0"/>
              </a:spcAft>
            </a:pPr>
            <a:r>
              <a:rPr lang="zh-CN" altLang="en-US" kern="100" dirty="0">
                <a:solidFill>
                  <a:schemeClr val="accent1"/>
                </a:solidFill>
                <a:latin typeface="+mj-ea"/>
                <a:ea typeface="+mj-ea"/>
                <a:cs typeface="Times New Roman" panose="02020603050405020304" pitchFamily="18" charset="0"/>
              </a:rPr>
              <a:t>参加上课的学生，只要遵守课堂纪律，认真听讲，不打瞌睡，均得1分。</a:t>
            </a:r>
            <a:endParaRPr lang="zh-CN" altLang="zh-CN" kern="100" dirty="0">
              <a:solidFill>
                <a:schemeClr val="accent1"/>
              </a:solidFill>
              <a:latin typeface="+mj-ea"/>
              <a:ea typeface="+mj-ea"/>
              <a:cs typeface="Times New Roman" panose="02020603050405020304" pitchFamily="18" charset="0"/>
            </a:endParaRPr>
          </a:p>
        </p:txBody>
      </p:sp>
      <p:sp>
        <p:nvSpPr>
          <p:cNvPr id="14" name="矩形 13"/>
          <p:cNvSpPr/>
          <p:nvPr/>
        </p:nvSpPr>
        <p:spPr>
          <a:xfrm>
            <a:off x="1320039" y="3078457"/>
            <a:ext cx="3634197" cy="2814955"/>
          </a:xfrm>
          <a:prstGeom prst="rect">
            <a:avLst/>
          </a:prstGeom>
        </p:spPr>
        <p:txBody>
          <a:bodyPr wrap="square">
            <a:spAutoFit/>
          </a:bodyPr>
          <a:lstStyle/>
          <a:p>
            <a:pPr algn="just" eaLnBrk="1" hangingPunct="1">
              <a:lnSpc>
                <a:spcPct val="150000"/>
              </a:lnSpc>
              <a:spcAft>
                <a:spcPts val="0"/>
              </a:spcAft>
            </a:pPr>
            <a:r>
              <a:rPr lang="en-US" altLang="zh-CN" sz="2800" b="1" kern="100">
                <a:solidFill>
                  <a:srgbClr val="FFFF00"/>
                </a:solidFill>
                <a:latin typeface="+mj-ea"/>
                <a:ea typeface="+mj-ea"/>
                <a:cs typeface="Times New Roman" panose="02020603050405020304" pitchFamily="18" charset="0"/>
              </a:rPr>
              <a:t>       </a:t>
            </a:r>
            <a:r>
              <a:rPr lang="en-US" altLang="zh-CN" sz="1800" b="1" kern="100">
                <a:solidFill>
                  <a:srgbClr val="FFFF00"/>
                </a:solidFill>
                <a:latin typeface="+mj-ea"/>
                <a:ea typeface="+mj-ea"/>
                <a:cs typeface="Times New Roman" panose="02020603050405020304" pitchFamily="18" charset="0"/>
              </a:rPr>
              <a:t>军人忠诚于党、忠诚于国家、忠诚于人民、忠诚于事业的坚定信仰以及全力以赴、理想至上的优良作风</a:t>
            </a:r>
            <a:r>
              <a:rPr lang="zh-CN" altLang="en-US" sz="1800" b="1" kern="100">
                <a:solidFill>
                  <a:srgbClr val="FFFF00"/>
                </a:solidFill>
                <a:latin typeface="+mj-ea"/>
                <a:ea typeface="+mj-ea"/>
                <a:cs typeface="Times New Roman" panose="02020603050405020304" pitchFamily="18" charset="0"/>
              </a:rPr>
              <a:t>。采取集中授课和支部评议的办法进行，满分为5分，最低分为0分。</a:t>
            </a:r>
          </a:p>
        </p:txBody>
      </p:sp>
      <p:sp>
        <p:nvSpPr>
          <p:cNvPr id="16" name="箭头: 五边形 15"/>
          <p:cNvSpPr/>
          <p:nvPr/>
        </p:nvSpPr>
        <p:spPr bwMode="auto">
          <a:xfrm>
            <a:off x="5693142" y="1267735"/>
            <a:ext cx="2939696" cy="452845"/>
          </a:xfrm>
          <a:prstGeom prst="homePlate">
            <a:avLst>
              <a:gd name="adj" fmla="val 26088"/>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17" name="矩形 16"/>
          <p:cNvSpPr/>
          <p:nvPr/>
        </p:nvSpPr>
        <p:spPr>
          <a:xfrm>
            <a:off x="5793351" y="1303528"/>
            <a:ext cx="1935145" cy="398780"/>
          </a:xfrm>
          <a:prstGeom prst="rect">
            <a:avLst/>
          </a:prstGeom>
        </p:spPr>
        <p:txBody>
          <a:bodyPr wrap="square">
            <a:spAutoFit/>
          </a:bodyPr>
          <a:lstStyle/>
          <a:p>
            <a:pPr algn="just" eaLnBrk="1" hangingPunct="1">
              <a:spcAft>
                <a:spcPts val="0"/>
              </a:spcAft>
            </a:pPr>
            <a:r>
              <a:rPr lang="en-US" altLang="zh-CN" sz="2000" kern="100" dirty="0">
                <a:solidFill>
                  <a:srgbClr val="FFFF00"/>
                </a:solidFill>
                <a:latin typeface="+mj-ea"/>
                <a:ea typeface="+mj-ea"/>
                <a:cs typeface="Times New Roman" panose="02020603050405020304" pitchFamily="18" charset="0"/>
              </a:rPr>
              <a:t>1</a:t>
            </a:r>
            <a:r>
              <a:rPr lang="zh-CN" altLang="en-US" sz="2000" kern="100" dirty="0">
                <a:solidFill>
                  <a:srgbClr val="FFFF00"/>
                </a:solidFill>
                <a:latin typeface="+mj-ea"/>
                <a:ea typeface="+mj-ea"/>
                <a:cs typeface="Times New Roman" panose="02020603050405020304" pitchFamily="18" charset="0"/>
              </a:rPr>
              <a:t>、集中授课</a:t>
            </a:r>
          </a:p>
        </p:txBody>
      </p:sp>
      <p:sp>
        <p:nvSpPr>
          <p:cNvPr id="18" name="矩形 17"/>
          <p:cNvSpPr/>
          <p:nvPr/>
        </p:nvSpPr>
        <p:spPr>
          <a:xfrm>
            <a:off x="5512399" y="4247504"/>
            <a:ext cx="5746713" cy="645160"/>
          </a:xfrm>
          <a:prstGeom prst="rect">
            <a:avLst/>
          </a:prstGeom>
        </p:spPr>
        <p:txBody>
          <a:bodyPr wrap="square">
            <a:spAutoFit/>
          </a:bodyPr>
          <a:lstStyle/>
          <a:p>
            <a:pPr algn="just" eaLnBrk="1" hangingPunct="1">
              <a:spcAft>
                <a:spcPts val="0"/>
              </a:spcAft>
            </a:pPr>
            <a:r>
              <a:rPr lang="zh-CN" altLang="en-US" kern="100" dirty="0">
                <a:solidFill>
                  <a:schemeClr val="accent1"/>
                </a:solidFill>
                <a:latin typeface="+mj-ea"/>
                <a:ea typeface="+mj-ea"/>
                <a:cs typeface="Times New Roman" panose="02020603050405020304" pitchFamily="18" charset="0"/>
              </a:rPr>
              <a:t>由学员营党支部组织，分优秀、良好、合格三个等次，分别计2分、1.5分、1分，其中优秀等次不超过25%。</a:t>
            </a:r>
            <a:endParaRPr lang="zh-CN" altLang="zh-CN" kern="100" dirty="0">
              <a:solidFill>
                <a:schemeClr val="accent1"/>
              </a:solidFill>
              <a:latin typeface="+mj-ea"/>
              <a:ea typeface="+mj-ea"/>
              <a:cs typeface="Times New Roman" panose="02020603050405020304" pitchFamily="18" charset="0"/>
            </a:endParaRPr>
          </a:p>
        </p:txBody>
      </p:sp>
      <p:sp>
        <p:nvSpPr>
          <p:cNvPr id="20" name="箭头: 五边形 19"/>
          <p:cNvSpPr/>
          <p:nvPr/>
        </p:nvSpPr>
        <p:spPr bwMode="auto">
          <a:xfrm>
            <a:off x="5631079" y="3792010"/>
            <a:ext cx="2939696" cy="452845"/>
          </a:xfrm>
          <a:prstGeom prst="homePlate">
            <a:avLst>
              <a:gd name="adj" fmla="val 26088"/>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21" name="矩形 20"/>
          <p:cNvSpPr/>
          <p:nvPr/>
        </p:nvSpPr>
        <p:spPr>
          <a:xfrm>
            <a:off x="5731288" y="3792010"/>
            <a:ext cx="2360066" cy="398780"/>
          </a:xfrm>
          <a:prstGeom prst="rect">
            <a:avLst/>
          </a:prstGeom>
        </p:spPr>
        <p:txBody>
          <a:bodyPr wrap="square">
            <a:spAutoFit/>
          </a:bodyPr>
          <a:lstStyle/>
          <a:p>
            <a:pPr algn="just" eaLnBrk="1" hangingPunct="1">
              <a:spcAft>
                <a:spcPts val="0"/>
              </a:spcAft>
            </a:pPr>
            <a:r>
              <a:rPr lang="en-US" altLang="zh-CN" sz="2000" kern="100" dirty="0">
                <a:solidFill>
                  <a:srgbClr val="FFFF00"/>
                </a:solidFill>
                <a:latin typeface="+mj-ea"/>
                <a:ea typeface="+mj-ea"/>
                <a:cs typeface="Times New Roman" panose="02020603050405020304" pitchFamily="18" charset="0"/>
              </a:rPr>
              <a:t>3</a:t>
            </a:r>
            <a:r>
              <a:rPr lang="zh-CN" altLang="en-US" sz="2000" kern="100" dirty="0" smtClean="0">
                <a:solidFill>
                  <a:srgbClr val="FFFF00"/>
                </a:solidFill>
                <a:latin typeface="+mj-ea"/>
                <a:ea typeface="+mj-ea"/>
                <a:cs typeface="Times New Roman" panose="02020603050405020304" pitchFamily="18" charset="0"/>
              </a:rPr>
              <a:t>、</a:t>
            </a:r>
            <a:r>
              <a:rPr lang="zh-CN" altLang="en-US" sz="2000" kern="100" dirty="0">
                <a:solidFill>
                  <a:srgbClr val="FFFF00"/>
                </a:solidFill>
                <a:latin typeface="+mj-ea"/>
                <a:ea typeface="+mj-ea"/>
                <a:cs typeface="Times New Roman" panose="02020603050405020304" pitchFamily="18" charset="0"/>
              </a:rPr>
              <a:t>支部考核</a:t>
            </a:r>
          </a:p>
        </p:txBody>
      </p:sp>
      <p:sp>
        <p:nvSpPr>
          <p:cNvPr id="22" name="矩形 21"/>
          <p:cNvSpPr/>
          <p:nvPr/>
        </p:nvSpPr>
        <p:spPr>
          <a:xfrm>
            <a:off x="5513165" y="5363242"/>
            <a:ext cx="5746713" cy="645160"/>
          </a:xfrm>
          <a:prstGeom prst="rect">
            <a:avLst/>
          </a:prstGeom>
        </p:spPr>
        <p:txBody>
          <a:bodyPr wrap="square">
            <a:spAutoFit/>
          </a:bodyPr>
          <a:lstStyle/>
          <a:p>
            <a:pPr algn="just" eaLnBrk="1" hangingPunct="1">
              <a:spcAft>
                <a:spcPts val="0"/>
              </a:spcAft>
            </a:pPr>
            <a:r>
              <a:rPr kern="100" dirty="0">
                <a:solidFill>
                  <a:schemeClr val="accent1"/>
                </a:solidFill>
                <a:latin typeface="+mj-ea"/>
                <a:ea typeface="+mj-ea"/>
                <a:cs typeface="Times New Roman" panose="02020603050405020304" pitchFamily="18" charset="0"/>
              </a:rPr>
              <a:t>受到行政或党内警告、严重警告处分的在学年成绩上分别减1分、2分，受到行政记过或留校察看处分的减3分</a:t>
            </a:r>
            <a:r>
              <a:rPr lang="zh-CN" altLang="en-US" kern="100" dirty="0">
                <a:solidFill>
                  <a:schemeClr val="accent1"/>
                </a:solidFill>
                <a:latin typeface="+mj-ea"/>
                <a:ea typeface="+mj-ea"/>
                <a:cs typeface="Times New Roman" panose="02020603050405020304" pitchFamily="18" charset="0"/>
              </a:rPr>
              <a:t>。</a:t>
            </a:r>
            <a:endParaRPr lang="zh-CN" altLang="zh-CN" kern="100" dirty="0">
              <a:solidFill>
                <a:schemeClr val="accent1"/>
              </a:solidFill>
              <a:latin typeface="+mj-ea"/>
              <a:ea typeface="+mj-ea"/>
              <a:cs typeface="Times New Roman" panose="02020603050405020304" pitchFamily="18" charset="0"/>
            </a:endParaRPr>
          </a:p>
        </p:txBody>
      </p:sp>
      <p:sp>
        <p:nvSpPr>
          <p:cNvPr id="24" name="箭头: 五边形 23"/>
          <p:cNvSpPr/>
          <p:nvPr/>
        </p:nvSpPr>
        <p:spPr bwMode="auto">
          <a:xfrm>
            <a:off x="5582322" y="4950032"/>
            <a:ext cx="2939696" cy="452845"/>
          </a:xfrm>
          <a:prstGeom prst="homePlate">
            <a:avLst>
              <a:gd name="adj" fmla="val 26088"/>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25" name="矩形 24"/>
          <p:cNvSpPr/>
          <p:nvPr/>
        </p:nvSpPr>
        <p:spPr>
          <a:xfrm>
            <a:off x="5615493" y="4964462"/>
            <a:ext cx="2360066" cy="398780"/>
          </a:xfrm>
          <a:prstGeom prst="rect">
            <a:avLst/>
          </a:prstGeom>
        </p:spPr>
        <p:txBody>
          <a:bodyPr wrap="square">
            <a:spAutoFit/>
          </a:bodyPr>
          <a:lstStyle/>
          <a:p>
            <a:pPr algn="just" eaLnBrk="1" hangingPunct="1">
              <a:spcAft>
                <a:spcPts val="0"/>
              </a:spcAft>
            </a:pPr>
            <a:r>
              <a:rPr lang="en-US" altLang="zh-CN" sz="2000" kern="100" dirty="0">
                <a:solidFill>
                  <a:srgbClr val="FFFF00"/>
                </a:solidFill>
                <a:latin typeface="+mj-ea"/>
                <a:ea typeface="+mj-ea"/>
                <a:cs typeface="Times New Roman" panose="02020603050405020304" pitchFamily="18" charset="0"/>
              </a:rPr>
              <a:t>4</a:t>
            </a:r>
            <a:r>
              <a:rPr lang="zh-CN" altLang="en-US" sz="2000" kern="100" dirty="0" smtClean="0">
                <a:solidFill>
                  <a:srgbClr val="FFFF00"/>
                </a:solidFill>
                <a:latin typeface="+mj-ea"/>
                <a:ea typeface="+mj-ea"/>
                <a:cs typeface="Times New Roman" panose="02020603050405020304" pitchFamily="18" charset="0"/>
              </a:rPr>
              <a:t>、</a:t>
            </a:r>
            <a:r>
              <a:rPr lang="zh-CN" altLang="en-US" sz="2000" kern="100" dirty="0">
                <a:solidFill>
                  <a:srgbClr val="FFFF00"/>
                </a:solidFill>
                <a:latin typeface="+mj-ea"/>
                <a:ea typeface="+mj-ea"/>
                <a:cs typeface="Times New Roman" panose="02020603050405020304" pitchFamily="18" charset="0"/>
              </a:rPr>
              <a:t>扣分</a:t>
            </a:r>
          </a:p>
        </p:txBody>
      </p:sp>
      <p:grpSp>
        <p:nvGrpSpPr>
          <p:cNvPr id="26" name="组合 25"/>
          <p:cNvGrpSpPr/>
          <p:nvPr/>
        </p:nvGrpSpPr>
        <p:grpSpPr>
          <a:xfrm>
            <a:off x="2554240" y="1503333"/>
            <a:ext cx="1339784" cy="1337916"/>
            <a:chOff x="-2398563" y="1479007"/>
            <a:chExt cx="1339784" cy="1337916"/>
          </a:xfrm>
        </p:grpSpPr>
        <p:sp>
          <p:nvSpPr>
            <p:cNvPr id="27" name="diagram_134488"/>
            <p:cNvSpPr>
              <a:spLocks noChangeAspect="1"/>
            </p:cNvSpPr>
            <p:nvPr/>
          </p:nvSpPr>
          <p:spPr bwMode="auto">
            <a:xfrm>
              <a:off x="-2398563" y="1479007"/>
              <a:ext cx="1339784" cy="1337916"/>
            </a:xfrm>
            <a:custGeom>
              <a:avLst/>
              <a:gdLst>
                <a:gd name="T0" fmla="*/ 5514 w 6302"/>
                <a:gd name="T1" fmla="*/ 4474 h 6302"/>
                <a:gd name="T2" fmla="*/ 5514 w 6302"/>
                <a:gd name="T3" fmla="*/ 3413 h 6302"/>
                <a:gd name="T4" fmla="*/ 3282 w 6302"/>
                <a:gd name="T5" fmla="*/ 3413 h 6302"/>
                <a:gd name="T6" fmla="*/ 3282 w 6302"/>
                <a:gd name="T7" fmla="*/ 2619 h 6302"/>
                <a:gd name="T8" fmla="*/ 4464 w 6302"/>
                <a:gd name="T9" fmla="*/ 1313 h 6302"/>
                <a:gd name="T10" fmla="*/ 3151 w 6302"/>
                <a:gd name="T11" fmla="*/ 0 h 6302"/>
                <a:gd name="T12" fmla="*/ 1838 w 6302"/>
                <a:gd name="T13" fmla="*/ 1313 h 6302"/>
                <a:gd name="T14" fmla="*/ 3019 w 6302"/>
                <a:gd name="T15" fmla="*/ 2619 h 6302"/>
                <a:gd name="T16" fmla="*/ 3019 w 6302"/>
                <a:gd name="T17" fmla="*/ 3413 h 6302"/>
                <a:gd name="T18" fmla="*/ 788 w 6302"/>
                <a:gd name="T19" fmla="*/ 3413 h 6302"/>
                <a:gd name="T20" fmla="*/ 788 w 6302"/>
                <a:gd name="T21" fmla="*/ 4474 h 6302"/>
                <a:gd name="T22" fmla="*/ 0 w 6302"/>
                <a:gd name="T23" fmla="*/ 5383 h 6302"/>
                <a:gd name="T24" fmla="*/ 919 w 6302"/>
                <a:gd name="T25" fmla="*/ 6302 h 6302"/>
                <a:gd name="T26" fmla="*/ 1838 w 6302"/>
                <a:gd name="T27" fmla="*/ 5383 h 6302"/>
                <a:gd name="T28" fmla="*/ 1050 w 6302"/>
                <a:gd name="T29" fmla="*/ 4474 h 6302"/>
                <a:gd name="T30" fmla="*/ 1050 w 6302"/>
                <a:gd name="T31" fmla="*/ 3676 h 6302"/>
                <a:gd name="T32" fmla="*/ 3019 w 6302"/>
                <a:gd name="T33" fmla="*/ 3676 h 6302"/>
                <a:gd name="T34" fmla="*/ 3019 w 6302"/>
                <a:gd name="T35" fmla="*/ 4474 h 6302"/>
                <a:gd name="T36" fmla="*/ 2232 w 6302"/>
                <a:gd name="T37" fmla="*/ 5383 h 6302"/>
                <a:gd name="T38" fmla="*/ 3151 w 6302"/>
                <a:gd name="T39" fmla="*/ 6302 h 6302"/>
                <a:gd name="T40" fmla="*/ 4070 w 6302"/>
                <a:gd name="T41" fmla="*/ 5383 h 6302"/>
                <a:gd name="T42" fmla="*/ 3282 w 6302"/>
                <a:gd name="T43" fmla="*/ 4474 h 6302"/>
                <a:gd name="T44" fmla="*/ 3282 w 6302"/>
                <a:gd name="T45" fmla="*/ 3676 h 6302"/>
                <a:gd name="T46" fmla="*/ 5251 w 6302"/>
                <a:gd name="T47" fmla="*/ 3676 h 6302"/>
                <a:gd name="T48" fmla="*/ 5251 w 6302"/>
                <a:gd name="T49" fmla="*/ 4474 h 6302"/>
                <a:gd name="T50" fmla="*/ 4464 w 6302"/>
                <a:gd name="T51" fmla="*/ 5383 h 6302"/>
                <a:gd name="T52" fmla="*/ 5383 w 6302"/>
                <a:gd name="T53" fmla="*/ 6302 h 6302"/>
                <a:gd name="T54" fmla="*/ 6302 w 6302"/>
                <a:gd name="T55" fmla="*/ 5383 h 6302"/>
                <a:gd name="T56" fmla="*/ 5514 w 6302"/>
                <a:gd name="T57" fmla="*/ 4474 h 6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2" h="6302">
                  <a:moveTo>
                    <a:pt x="5514" y="4474"/>
                  </a:moveTo>
                  <a:lnTo>
                    <a:pt x="5514" y="3413"/>
                  </a:lnTo>
                  <a:lnTo>
                    <a:pt x="3282" y="3413"/>
                  </a:lnTo>
                  <a:lnTo>
                    <a:pt x="3282" y="2619"/>
                  </a:lnTo>
                  <a:cubicBezTo>
                    <a:pt x="3945" y="2552"/>
                    <a:pt x="4464" y="1992"/>
                    <a:pt x="4464" y="1313"/>
                  </a:cubicBezTo>
                  <a:cubicBezTo>
                    <a:pt x="4464" y="588"/>
                    <a:pt x="3874" y="0"/>
                    <a:pt x="3151" y="0"/>
                  </a:cubicBezTo>
                  <a:cubicBezTo>
                    <a:pt x="2427" y="0"/>
                    <a:pt x="1838" y="588"/>
                    <a:pt x="1838" y="1313"/>
                  </a:cubicBezTo>
                  <a:cubicBezTo>
                    <a:pt x="1838" y="1992"/>
                    <a:pt x="2357" y="2552"/>
                    <a:pt x="3019" y="2619"/>
                  </a:cubicBezTo>
                  <a:lnTo>
                    <a:pt x="3019" y="3413"/>
                  </a:lnTo>
                  <a:lnTo>
                    <a:pt x="788" y="3413"/>
                  </a:lnTo>
                  <a:lnTo>
                    <a:pt x="788" y="4474"/>
                  </a:lnTo>
                  <a:cubicBezTo>
                    <a:pt x="343" y="4537"/>
                    <a:pt x="0" y="4920"/>
                    <a:pt x="0" y="5383"/>
                  </a:cubicBezTo>
                  <a:cubicBezTo>
                    <a:pt x="0" y="5889"/>
                    <a:pt x="412" y="6302"/>
                    <a:pt x="919" y="6302"/>
                  </a:cubicBezTo>
                  <a:cubicBezTo>
                    <a:pt x="1426" y="6302"/>
                    <a:pt x="1838" y="5889"/>
                    <a:pt x="1838" y="5383"/>
                  </a:cubicBezTo>
                  <a:cubicBezTo>
                    <a:pt x="1838" y="4920"/>
                    <a:pt x="1495" y="4537"/>
                    <a:pt x="1050" y="4474"/>
                  </a:cubicBezTo>
                  <a:lnTo>
                    <a:pt x="1050" y="3676"/>
                  </a:lnTo>
                  <a:lnTo>
                    <a:pt x="3019" y="3676"/>
                  </a:lnTo>
                  <a:lnTo>
                    <a:pt x="3019" y="4474"/>
                  </a:lnTo>
                  <a:cubicBezTo>
                    <a:pt x="2574" y="4537"/>
                    <a:pt x="2232" y="4920"/>
                    <a:pt x="2232" y="5383"/>
                  </a:cubicBezTo>
                  <a:cubicBezTo>
                    <a:pt x="2232" y="5889"/>
                    <a:pt x="2644" y="6302"/>
                    <a:pt x="3151" y="6302"/>
                  </a:cubicBezTo>
                  <a:cubicBezTo>
                    <a:pt x="3658" y="6302"/>
                    <a:pt x="4070" y="5889"/>
                    <a:pt x="4070" y="5383"/>
                  </a:cubicBezTo>
                  <a:cubicBezTo>
                    <a:pt x="4070" y="4920"/>
                    <a:pt x="3727" y="4537"/>
                    <a:pt x="3282" y="4474"/>
                  </a:cubicBezTo>
                  <a:lnTo>
                    <a:pt x="3282" y="3676"/>
                  </a:lnTo>
                  <a:lnTo>
                    <a:pt x="5251" y="3676"/>
                  </a:lnTo>
                  <a:lnTo>
                    <a:pt x="5251" y="4474"/>
                  </a:lnTo>
                  <a:cubicBezTo>
                    <a:pt x="4806" y="4537"/>
                    <a:pt x="4464" y="4920"/>
                    <a:pt x="4464" y="5383"/>
                  </a:cubicBezTo>
                  <a:cubicBezTo>
                    <a:pt x="4464" y="5889"/>
                    <a:pt x="4876" y="6302"/>
                    <a:pt x="5383" y="6302"/>
                  </a:cubicBezTo>
                  <a:cubicBezTo>
                    <a:pt x="5889" y="6302"/>
                    <a:pt x="6302" y="5889"/>
                    <a:pt x="6302" y="5383"/>
                  </a:cubicBezTo>
                  <a:cubicBezTo>
                    <a:pt x="6302" y="4920"/>
                    <a:pt x="5959" y="4537"/>
                    <a:pt x="5514" y="4474"/>
                  </a:cubicBezTo>
                  <a:close/>
                </a:path>
              </a:pathLst>
            </a:custGeom>
            <a:solidFill>
              <a:schemeClr val="accent2"/>
            </a:solidFill>
            <a:ln w="12700" cap="flat">
              <a:noFill/>
              <a:prstDash val="solid"/>
              <a:miter lim="800000"/>
            </a:ln>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28" name="Freeform 6"/>
            <p:cNvSpPr/>
            <p:nvPr/>
          </p:nvSpPr>
          <p:spPr bwMode="auto">
            <a:xfrm>
              <a:off x="-1876290" y="1588168"/>
              <a:ext cx="343364" cy="300556"/>
            </a:xfrm>
            <a:custGeom>
              <a:avLst/>
              <a:gdLst>
                <a:gd name="T0" fmla="*/ 44 w 957"/>
                <a:gd name="T1" fmla="*/ 606 h 835"/>
                <a:gd name="T2" fmla="*/ 102 w 957"/>
                <a:gd name="T3" fmla="*/ 547 h 835"/>
                <a:gd name="T4" fmla="*/ 546 w 957"/>
                <a:gd name="T5" fmla="*/ 632 h 835"/>
                <a:gd name="T6" fmla="*/ 281 w 957"/>
                <a:gd name="T7" fmla="*/ 365 h 835"/>
                <a:gd name="T8" fmla="*/ 209 w 957"/>
                <a:gd name="T9" fmla="*/ 439 h 835"/>
                <a:gd name="T10" fmla="*/ 96 w 957"/>
                <a:gd name="T11" fmla="*/ 328 h 835"/>
                <a:gd name="T12" fmla="*/ 295 w 957"/>
                <a:gd name="T13" fmla="*/ 126 h 835"/>
                <a:gd name="T14" fmla="*/ 422 w 957"/>
                <a:gd name="T15" fmla="*/ 103 h 835"/>
                <a:gd name="T16" fmla="*/ 479 w 957"/>
                <a:gd name="T17" fmla="*/ 161 h 835"/>
                <a:gd name="T18" fmla="*/ 381 w 957"/>
                <a:gd name="T19" fmla="*/ 264 h 835"/>
                <a:gd name="T20" fmla="*/ 648 w 957"/>
                <a:gd name="T21" fmla="*/ 533 h 835"/>
                <a:gd name="T22" fmla="*/ 436 w 957"/>
                <a:gd name="T23" fmla="*/ 0 h 835"/>
                <a:gd name="T24" fmla="*/ 749 w 957"/>
                <a:gd name="T25" fmla="*/ 633 h 835"/>
                <a:gd name="T26" fmla="*/ 821 w 957"/>
                <a:gd name="T27" fmla="*/ 708 h 835"/>
                <a:gd name="T28" fmla="*/ 725 w 957"/>
                <a:gd name="T29" fmla="*/ 800 h 835"/>
                <a:gd name="T30" fmla="*/ 651 w 957"/>
                <a:gd name="T31" fmla="*/ 731 h 835"/>
                <a:gd name="T32" fmla="*/ 146 w 957"/>
                <a:gd name="T33" fmla="*/ 714 h 835"/>
                <a:gd name="T34" fmla="*/ 113 w 957"/>
                <a:gd name="T35" fmla="*/ 785 h 835"/>
                <a:gd name="T36" fmla="*/ 32 w 957"/>
                <a:gd name="T37" fmla="*/ 771 h 835"/>
                <a:gd name="T38" fmla="*/ 103 w 957"/>
                <a:gd name="T39" fmla="*/ 675 h 835"/>
                <a:gd name="T40" fmla="*/ 44 w 957"/>
                <a:gd name="T41" fmla="*/ 60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7" h="835">
                  <a:moveTo>
                    <a:pt x="44" y="606"/>
                  </a:moveTo>
                  <a:lnTo>
                    <a:pt x="102" y="547"/>
                  </a:lnTo>
                  <a:cubicBezTo>
                    <a:pt x="224" y="652"/>
                    <a:pt x="364" y="720"/>
                    <a:pt x="546" y="632"/>
                  </a:cubicBezTo>
                  <a:lnTo>
                    <a:pt x="281" y="365"/>
                  </a:lnTo>
                  <a:lnTo>
                    <a:pt x="209" y="439"/>
                  </a:lnTo>
                  <a:lnTo>
                    <a:pt x="96" y="328"/>
                  </a:lnTo>
                  <a:lnTo>
                    <a:pt x="295" y="126"/>
                  </a:lnTo>
                  <a:cubicBezTo>
                    <a:pt x="323" y="140"/>
                    <a:pt x="369" y="142"/>
                    <a:pt x="422" y="103"/>
                  </a:cubicBezTo>
                  <a:lnTo>
                    <a:pt x="479" y="161"/>
                  </a:lnTo>
                  <a:lnTo>
                    <a:pt x="381" y="264"/>
                  </a:lnTo>
                  <a:lnTo>
                    <a:pt x="648" y="533"/>
                  </a:lnTo>
                  <a:cubicBezTo>
                    <a:pt x="747" y="365"/>
                    <a:pt x="666" y="114"/>
                    <a:pt x="436" y="0"/>
                  </a:cubicBezTo>
                  <a:cubicBezTo>
                    <a:pt x="663" y="11"/>
                    <a:pt x="957" y="271"/>
                    <a:pt x="749" y="633"/>
                  </a:cubicBezTo>
                  <a:lnTo>
                    <a:pt x="821" y="708"/>
                  </a:lnTo>
                  <a:lnTo>
                    <a:pt x="725" y="800"/>
                  </a:lnTo>
                  <a:lnTo>
                    <a:pt x="651" y="731"/>
                  </a:lnTo>
                  <a:cubicBezTo>
                    <a:pt x="459" y="835"/>
                    <a:pt x="283" y="823"/>
                    <a:pt x="146" y="714"/>
                  </a:cubicBezTo>
                  <a:cubicBezTo>
                    <a:pt x="154" y="739"/>
                    <a:pt x="138" y="769"/>
                    <a:pt x="113" y="785"/>
                  </a:cubicBezTo>
                  <a:cubicBezTo>
                    <a:pt x="83" y="805"/>
                    <a:pt x="50" y="798"/>
                    <a:pt x="32" y="771"/>
                  </a:cubicBezTo>
                  <a:cubicBezTo>
                    <a:pt x="0" y="722"/>
                    <a:pt x="51" y="664"/>
                    <a:pt x="103" y="675"/>
                  </a:cubicBezTo>
                  <a:cubicBezTo>
                    <a:pt x="82" y="654"/>
                    <a:pt x="63" y="631"/>
                    <a:pt x="44" y="606"/>
                  </a:cubicBezTo>
                  <a:close/>
                </a:path>
              </a:pathLst>
            </a:custGeom>
            <a:solidFill>
              <a:srgbClr val="FFFF00"/>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23" name="箭头: 五边形 15"/>
          <p:cNvSpPr/>
          <p:nvPr/>
        </p:nvSpPr>
        <p:spPr bwMode="auto">
          <a:xfrm>
            <a:off x="5659688" y="2388404"/>
            <a:ext cx="2973593" cy="452845"/>
          </a:xfrm>
          <a:prstGeom prst="homePlate">
            <a:avLst>
              <a:gd name="adj" fmla="val 26088"/>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just" eaLnBrk="1" hangingPunct="1">
              <a:spcAft>
                <a:spcPts val="0"/>
              </a:spcAft>
            </a:pPr>
            <a:r>
              <a:rPr lang="en-US" altLang="zh-CN" kern="100" dirty="0" smtClean="0">
                <a:solidFill>
                  <a:srgbClr val="FFFF00"/>
                </a:solidFill>
                <a:latin typeface="+mj-ea"/>
                <a:ea typeface="+mj-ea"/>
                <a:cs typeface="Times New Roman" panose="02020603050405020304" pitchFamily="18" charset="0"/>
              </a:rPr>
              <a:t>2</a:t>
            </a:r>
            <a:r>
              <a:rPr lang="zh-CN" altLang="en-US" kern="100" dirty="0" smtClean="0">
                <a:solidFill>
                  <a:srgbClr val="FFFF00"/>
                </a:solidFill>
                <a:latin typeface="+mj-ea"/>
                <a:ea typeface="+mj-ea"/>
                <a:cs typeface="Times New Roman" panose="02020603050405020304" pitchFamily="18" charset="0"/>
              </a:rPr>
              <a:t>、课后实训实操</a:t>
            </a:r>
            <a:endParaRPr lang="zh-CN" altLang="en-US" kern="100" dirty="0">
              <a:solidFill>
                <a:srgbClr val="FFFF00"/>
              </a:solidFill>
              <a:latin typeface="+mj-ea"/>
              <a:ea typeface="+mj-ea"/>
              <a:cs typeface="Times New Roman" panose="02020603050405020304" pitchFamily="18" charset="0"/>
            </a:endParaRPr>
          </a:p>
        </p:txBody>
      </p:sp>
      <p:sp>
        <p:nvSpPr>
          <p:cNvPr id="2" name="矩形 1"/>
          <p:cNvSpPr/>
          <p:nvPr/>
        </p:nvSpPr>
        <p:spPr>
          <a:xfrm>
            <a:off x="5528901" y="2841249"/>
            <a:ext cx="5554533" cy="923330"/>
          </a:xfrm>
          <a:prstGeom prst="rect">
            <a:avLst/>
          </a:prstGeom>
        </p:spPr>
        <p:txBody>
          <a:bodyPr wrap="square">
            <a:spAutoFit/>
          </a:bodyPr>
          <a:lstStyle/>
          <a:p>
            <a:r>
              <a:rPr lang="zh-CN" altLang="zh-CN" kern="100" dirty="0" smtClean="0">
                <a:solidFill>
                  <a:schemeClr val="bg1"/>
                </a:solidFill>
                <a:latin typeface="+mj-ea"/>
                <a:ea typeface="+mj-ea"/>
                <a:cs typeface="仿宋_GB2312"/>
              </a:rPr>
              <a:t>一</a:t>
            </a:r>
            <a:r>
              <a:rPr lang="zh-CN" altLang="zh-CN" kern="100" dirty="0">
                <a:solidFill>
                  <a:schemeClr val="bg1"/>
                </a:solidFill>
                <a:latin typeface="+mj-ea"/>
                <a:ea typeface="+mj-ea"/>
                <a:cs typeface="仿宋_GB2312"/>
              </a:rPr>
              <a:t>年级满分</a:t>
            </a:r>
            <a:r>
              <a:rPr lang="en-US" altLang="zh-CN" kern="100" dirty="0">
                <a:solidFill>
                  <a:schemeClr val="bg1"/>
                </a:solidFill>
                <a:latin typeface="+mj-ea"/>
                <a:ea typeface="+mj-ea"/>
                <a:cs typeface="仿宋_GB2312"/>
              </a:rPr>
              <a:t>2</a:t>
            </a:r>
            <a:r>
              <a:rPr lang="zh-CN" altLang="zh-CN" kern="100" dirty="0">
                <a:solidFill>
                  <a:schemeClr val="bg1"/>
                </a:solidFill>
                <a:latin typeface="+mj-ea"/>
                <a:ea typeface="+mj-ea"/>
                <a:cs typeface="仿宋_GB2312"/>
              </a:rPr>
              <a:t>分，二、三年级满分</a:t>
            </a:r>
            <a:r>
              <a:rPr lang="en-US" altLang="zh-CN" kern="100" dirty="0">
                <a:solidFill>
                  <a:schemeClr val="bg1"/>
                </a:solidFill>
                <a:latin typeface="+mj-ea"/>
                <a:ea typeface="+mj-ea"/>
                <a:cs typeface="仿宋_GB2312"/>
              </a:rPr>
              <a:t>3</a:t>
            </a:r>
            <a:r>
              <a:rPr lang="zh-CN" altLang="zh-CN" kern="100" dirty="0" smtClean="0">
                <a:solidFill>
                  <a:schemeClr val="bg1"/>
                </a:solidFill>
                <a:latin typeface="+mj-ea"/>
                <a:ea typeface="+mj-ea"/>
                <a:cs typeface="仿宋_GB2312"/>
              </a:rPr>
              <a:t>分</a:t>
            </a:r>
            <a:r>
              <a:rPr lang="zh-CN" altLang="en-US" kern="100" dirty="0" smtClean="0">
                <a:solidFill>
                  <a:schemeClr val="bg1"/>
                </a:solidFill>
                <a:latin typeface="+mj-ea"/>
                <a:ea typeface="+mj-ea"/>
                <a:cs typeface="仿宋_GB2312"/>
              </a:rPr>
              <a:t>。</a:t>
            </a:r>
            <a:r>
              <a:rPr lang="zh-CN" altLang="zh-CN" kern="100" dirty="0" smtClean="0">
                <a:solidFill>
                  <a:schemeClr val="bg1"/>
                </a:solidFill>
                <a:latin typeface="+mj-ea"/>
                <a:ea typeface="+mj-ea"/>
                <a:cs typeface="仿宋_GB2312"/>
              </a:rPr>
              <a:t>完成</a:t>
            </a:r>
            <a:r>
              <a:rPr lang="zh-CN" altLang="zh-CN" kern="100" dirty="0">
                <a:solidFill>
                  <a:schemeClr val="bg1"/>
                </a:solidFill>
                <a:latin typeface="+mj-ea"/>
                <a:ea typeface="+mj-ea"/>
                <a:cs typeface="仿宋_GB2312"/>
              </a:rPr>
              <a:t>指定书目的阅读</a:t>
            </a:r>
            <a:r>
              <a:rPr lang="en-US" altLang="zh-CN" kern="100" dirty="0">
                <a:solidFill>
                  <a:schemeClr val="bg1"/>
                </a:solidFill>
                <a:latin typeface="+mj-ea"/>
                <a:ea typeface="+mj-ea"/>
                <a:cs typeface="仿宋_GB2312"/>
              </a:rPr>
              <a:t>,</a:t>
            </a:r>
            <a:r>
              <a:rPr lang="zh-CN" altLang="zh-CN" kern="100" dirty="0">
                <a:solidFill>
                  <a:schemeClr val="bg1"/>
                </a:solidFill>
                <a:latin typeface="+mj-ea"/>
                <a:ea typeface="+mj-ea"/>
                <a:cs typeface="仿宋_GB2312"/>
              </a:rPr>
              <a:t>一年级写出读后感</a:t>
            </a:r>
            <a:r>
              <a:rPr lang="en-US" altLang="zh-CN" kern="100" dirty="0">
                <a:solidFill>
                  <a:schemeClr val="bg1"/>
                </a:solidFill>
                <a:latin typeface="+mj-ea"/>
                <a:ea typeface="+mj-ea"/>
                <a:cs typeface="仿宋_GB2312"/>
              </a:rPr>
              <a:t>,</a:t>
            </a:r>
            <a:r>
              <a:rPr lang="zh-CN" altLang="zh-CN" kern="100" dirty="0">
                <a:solidFill>
                  <a:schemeClr val="bg1"/>
                </a:solidFill>
                <a:latin typeface="+mj-ea"/>
                <a:ea typeface="+mj-ea"/>
                <a:cs typeface="仿宋_GB2312"/>
              </a:rPr>
              <a:t>二年级进行</a:t>
            </a:r>
            <a:r>
              <a:rPr lang="en-US" altLang="zh-CN" kern="100" dirty="0">
                <a:solidFill>
                  <a:schemeClr val="bg1"/>
                </a:solidFill>
                <a:latin typeface="+mj-ea"/>
                <a:ea typeface="+mj-ea"/>
                <a:cs typeface="仿宋_GB2312"/>
              </a:rPr>
              <a:t>5</a:t>
            </a:r>
            <a:r>
              <a:rPr lang="zh-CN" altLang="zh-CN" kern="100" dirty="0">
                <a:solidFill>
                  <a:schemeClr val="bg1"/>
                </a:solidFill>
                <a:latin typeface="+mj-ea"/>
                <a:ea typeface="+mj-ea"/>
                <a:cs typeface="仿宋_GB2312"/>
              </a:rPr>
              <a:t>分钟演讲，三年级写思想汇报（</a:t>
            </a:r>
            <a:r>
              <a:rPr lang="en-US" altLang="zh-CN" kern="100" dirty="0">
                <a:solidFill>
                  <a:schemeClr val="bg1"/>
                </a:solidFill>
                <a:latin typeface="+mj-ea"/>
                <a:ea typeface="+mj-ea"/>
                <a:cs typeface="仿宋_GB2312"/>
              </a:rPr>
              <a:t>2</a:t>
            </a:r>
            <a:r>
              <a:rPr lang="zh-CN" altLang="zh-CN" kern="100" dirty="0">
                <a:solidFill>
                  <a:schemeClr val="bg1"/>
                </a:solidFill>
                <a:latin typeface="+mj-ea"/>
                <a:ea typeface="+mj-ea"/>
                <a:cs typeface="仿宋_GB2312"/>
              </a:rPr>
              <a:t>次）</a:t>
            </a:r>
            <a:r>
              <a:rPr lang="zh-CN" altLang="zh-CN" kern="100" dirty="0" smtClean="0">
                <a:solidFill>
                  <a:schemeClr val="bg1"/>
                </a:solidFill>
                <a:latin typeface="+mj-ea"/>
                <a:ea typeface="+mj-ea"/>
                <a:cs typeface="仿宋_GB2312"/>
              </a:rPr>
              <a:t>。</a:t>
            </a:r>
            <a:endParaRPr lang="zh-CN" altLang="en-US" dirty="0">
              <a:solidFill>
                <a:schemeClr val="bg1"/>
              </a:solidFill>
              <a:latin typeface="+mj-ea"/>
              <a:ea typeface="+mj-ea"/>
            </a:endParaRPr>
          </a:p>
        </p:txBody>
      </p:sp>
    </p:spTree>
  </p:cSld>
  <p:clrMapOvr>
    <a:masterClrMapping/>
  </p:clrMapOvr>
  <p:transition spd="slow" advTm="8493">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nvSpPr>
        <p:spPr>
          <a:xfrm>
            <a:off x="1154017" y="196772"/>
            <a:ext cx="6180132" cy="52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mj-ea"/>
                <a:ea typeface="+mj-ea"/>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a:t>专题二：崇尚荣誉</a:t>
            </a:r>
          </a:p>
        </p:txBody>
      </p:sp>
      <p:grpSp>
        <p:nvGrpSpPr>
          <p:cNvPr id="45" name="组合 44"/>
          <p:cNvGrpSpPr/>
          <p:nvPr/>
        </p:nvGrpSpPr>
        <p:grpSpPr>
          <a:xfrm>
            <a:off x="274283" y="0"/>
            <a:ext cx="890943" cy="871870"/>
            <a:chOff x="274283" y="0"/>
            <a:chExt cx="890943" cy="871870"/>
          </a:xfrm>
        </p:grpSpPr>
        <p:sp>
          <p:nvSpPr>
            <p:cNvPr id="6"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7"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sp>
        <p:nvSpPr>
          <p:cNvPr id="8" name="矩形 7"/>
          <p:cNvSpPr/>
          <p:nvPr/>
        </p:nvSpPr>
        <p:spPr>
          <a:xfrm>
            <a:off x="382107" y="184981"/>
            <a:ext cx="685165" cy="521970"/>
          </a:xfrm>
          <a:prstGeom prst="rect">
            <a:avLst/>
          </a:prstGeom>
        </p:spPr>
        <p:txBody>
          <a:bodyPr wrap="none">
            <a:spAutoFit/>
          </a:bodyPr>
          <a:lstStyle/>
          <a:p>
            <a:r>
              <a:rPr lang="en-US" altLang="zh-CN" sz="2800">
                <a:solidFill>
                  <a:schemeClr val="bg2"/>
                </a:solidFill>
                <a:latin typeface="+mj-ea"/>
                <a:ea typeface="+mj-ea"/>
              </a:rPr>
              <a:t>3.2</a:t>
            </a:r>
            <a:endParaRPr lang="zh-CN" altLang="en-US" sz="2800">
              <a:solidFill>
                <a:schemeClr val="bg2"/>
              </a:solidFill>
              <a:latin typeface="+mj-ea"/>
              <a:ea typeface="+mj-ea"/>
            </a:endParaRPr>
          </a:p>
        </p:txBody>
      </p:sp>
      <p:cxnSp>
        <p:nvCxnSpPr>
          <p:cNvPr id="10" name="直接连接符 9"/>
          <p:cNvCxnSpPr/>
          <p:nvPr/>
        </p:nvCxnSpPr>
        <p:spPr bwMode="auto">
          <a:xfrm>
            <a:off x="1208583" y="708608"/>
            <a:ext cx="97429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矩形 10"/>
          <p:cNvSpPr/>
          <p:nvPr/>
        </p:nvSpPr>
        <p:spPr bwMode="auto">
          <a:xfrm>
            <a:off x="2930029" y="1155033"/>
            <a:ext cx="8174638" cy="1857150"/>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矩形 12"/>
          <p:cNvSpPr/>
          <p:nvPr/>
        </p:nvSpPr>
        <p:spPr>
          <a:xfrm>
            <a:off x="3127751" y="1222558"/>
            <a:ext cx="7805381" cy="1753235"/>
          </a:xfrm>
          <a:prstGeom prst="rect">
            <a:avLst/>
          </a:prstGeom>
        </p:spPr>
        <p:txBody>
          <a:bodyPr wrap="square">
            <a:spAutoFit/>
          </a:bodyPr>
          <a:lstStyle/>
          <a:p>
            <a:pPr algn="just" eaLnBrk="1" hangingPunct="1">
              <a:lnSpc>
                <a:spcPct val="150000"/>
              </a:lnSpc>
              <a:spcAft>
                <a:spcPts val="0"/>
              </a:spcAft>
            </a:pPr>
            <a:r>
              <a:rPr lang="zh-CN" altLang="en-US" sz="2400" b="1" kern="100" dirty="0">
                <a:solidFill>
                  <a:schemeClr val="accent1"/>
                </a:solidFill>
                <a:latin typeface="+mj-ea"/>
                <a:ea typeface="+mj-ea"/>
                <a:cs typeface="Times New Roman" panose="02020603050405020304" pitchFamily="18" charset="0"/>
              </a:rPr>
              <a:t>军人的荣誉、责任和荣誉至上、敬业为魂、尽职尽责的高尚品格。采取集中授课和民主测评的办法进行，满分为5分，最低分0分。</a:t>
            </a:r>
          </a:p>
        </p:txBody>
      </p:sp>
      <p:sp>
        <p:nvSpPr>
          <p:cNvPr id="14" name="Freeform 7"/>
          <p:cNvSpPr>
            <a:spLocks noEditPoints="1"/>
          </p:cNvSpPr>
          <p:nvPr/>
        </p:nvSpPr>
        <p:spPr bwMode="auto">
          <a:xfrm>
            <a:off x="1385078" y="1449052"/>
            <a:ext cx="1268318" cy="1268318"/>
          </a:xfrm>
          <a:custGeom>
            <a:avLst/>
            <a:gdLst>
              <a:gd name="T0" fmla="*/ 948 w 948"/>
              <a:gd name="T1" fmla="*/ 787 h 933"/>
              <a:gd name="T2" fmla="*/ 0 w 948"/>
              <a:gd name="T3" fmla="*/ 787 h 933"/>
              <a:gd name="T4" fmla="*/ 77 w 948"/>
              <a:gd name="T5" fmla="*/ 730 h 933"/>
              <a:gd name="T6" fmla="*/ 871 w 948"/>
              <a:gd name="T7" fmla="*/ 730 h 933"/>
              <a:gd name="T8" fmla="*/ 241 w 948"/>
              <a:gd name="T9" fmla="*/ 32 h 933"/>
              <a:gd name="T10" fmla="*/ 328 w 948"/>
              <a:gd name="T11" fmla="*/ 118 h 933"/>
              <a:gd name="T12" fmla="*/ 155 w 948"/>
              <a:gd name="T13" fmla="*/ 118 h 933"/>
              <a:gd name="T14" fmla="*/ 706 w 948"/>
              <a:gd name="T15" fmla="*/ 32 h 933"/>
              <a:gd name="T16" fmla="*/ 620 w 948"/>
              <a:gd name="T17" fmla="*/ 118 h 933"/>
              <a:gd name="T18" fmla="*/ 792 w 948"/>
              <a:gd name="T19" fmla="*/ 118 h 933"/>
              <a:gd name="T20" fmla="*/ 621 w 948"/>
              <a:gd name="T21" fmla="*/ 528 h 933"/>
              <a:gd name="T22" fmla="*/ 621 w 948"/>
              <a:gd name="T23" fmla="*/ 755 h 933"/>
              <a:gd name="T24" fmla="*/ 706 w 948"/>
              <a:gd name="T25" fmla="*/ 596 h 933"/>
              <a:gd name="T26" fmla="*/ 796 w 948"/>
              <a:gd name="T27" fmla="*/ 755 h 933"/>
              <a:gd name="T28" fmla="*/ 840 w 948"/>
              <a:gd name="T29" fmla="*/ 431 h 933"/>
              <a:gd name="T30" fmla="*/ 759 w 948"/>
              <a:gd name="T31" fmla="*/ 220 h 933"/>
              <a:gd name="T32" fmla="*/ 639 w 948"/>
              <a:gd name="T33" fmla="*/ 222 h 933"/>
              <a:gd name="T34" fmla="*/ 660 w 948"/>
              <a:gd name="T35" fmla="*/ 434 h 933"/>
              <a:gd name="T36" fmla="*/ 476 w 948"/>
              <a:gd name="T37" fmla="*/ 0 h 933"/>
              <a:gd name="T38" fmla="*/ 569 w 948"/>
              <a:gd name="T39" fmla="*/ 94 h 933"/>
              <a:gd name="T40" fmla="*/ 382 w 948"/>
              <a:gd name="T41" fmla="*/ 94 h 933"/>
              <a:gd name="T42" fmla="*/ 568 w 948"/>
              <a:gd name="T43" fmla="*/ 513 h 933"/>
              <a:gd name="T44" fmla="*/ 617 w 948"/>
              <a:gd name="T45" fmla="*/ 434 h 933"/>
              <a:gd name="T46" fmla="*/ 528 w 948"/>
              <a:gd name="T47" fmla="*/ 205 h 933"/>
              <a:gd name="T48" fmla="*/ 329 w 948"/>
              <a:gd name="T49" fmla="*/ 294 h 933"/>
              <a:gd name="T50" fmla="*/ 377 w 948"/>
              <a:gd name="T51" fmla="*/ 513 h 933"/>
              <a:gd name="T52" fmla="*/ 449 w 948"/>
              <a:gd name="T53" fmla="*/ 787 h 933"/>
              <a:gd name="T54" fmla="*/ 502 w 948"/>
              <a:gd name="T55" fmla="*/ 787 h 933"/>
              <a:gd name="T56" fmla="*/ 568 w 948"/>
              <a:gd name="T57" fmla="*/ 513 h 933"/>
              <a:gd name="T58" fmla="*/ 327 w 948"/>
              <a:gd name="T59" fmla="*/ 528 h 933"/>
              <a:gd name="T60" fmla="*/ 287 w 948"/>
              <a:gd name="T61" fmla="*/ 294 h 933"/>
              <a:gd name="T62" fmla="*/ 289 w 948"/>
              <a:gd name="T63" fmla="*/ 220 h 933"/>
              <a:gd name="T64" fmla="*/ 107 w 948"/>
              <a:gd name="T65" fmla="*/ 302 h 933"/>
              <a:gd name="T66" fmla="*/ 151 w 948"/>
              <a:gd name="T67" fmla="*/ 503 h 933"/>
              <a:gd name="T68" fmla="*/ 217 w 948"/>
              <a:gd name="T69" fmla="*/ 755 h 933"/>
              <a:gd name="T70" fmla="*/ 266 w 948"/>
              <a:gd name="T71" fmla="*/ 755 h 933"/>
              <a:gd name="T72" fmla="*/ 327 w 948"/>
              <a:gd name="T73" fmla="*/ 528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8" h="933">
                <a:moveTo>
                  <a:pt x="848" y="697"/>
                </a:moveTo>
                <a:cubicBezTo>
                  <a:pt x="911" y="721"/>
                  <a:pt x="948" y="753"/>
                  <a:pt x="948" y="787"/>
                </a:cubicBezTo>
                <a:cubicBezTo>
                  <a:pt x="948" y="867"/>
                  <a:pt x="736" y="933"/>
                  <a:pt x="474" y="933"/>
                </a:cubicBezTo>
                <a:cubicBezTo>
                  <a:pt x="212" y="933"/>
                  <a:pt x="0" y="867"/>
                  <a:pt x="0" y="787"/>
                </a:cubicBezTo>
                <a:cubicBezTo>
                  <a:pt x="0" y="753"/>
                  <a:pt x="38" y="721"/>
                  <a:pt x="101" y="697"/>
                </a:cubicBezTo>
                <a:cubicBezTo>
                  <a:pt x="86" y="707"/>
                  <a:pt x="77" y="718"/>
                  <a:pt x="77" y="730"/>
                </a:cubicBezTo>
                <a:cubicBezTo>
                  <a:pt x="77" y="785"/>
                  <a:pt x="255" y="829"/>
                  <a:pt x="474" y="829"/>
                </a:cubicBezTo>
                <a:cubicBezTo>
                  <a:pt x="694" y="829"/>
                  <a:pt x="871" y="785"/>
                  <a:pt x="871" y="730"/>
                </a:cubicBezTo>
                <a:cubicBezTo>
                  <a:pt x="871" y="718"/>
                  <a:pt x="863" y="707"/>
                  <a:pt x="848" y="697"/>
                </a:cubicBezTo>
                <a:close/>
                <a:moveTo>
                  <a:pt x="241" y="32"/>
                </a:moveTo>
                <a:lnTo>
                  <a:pt x="241" y="32"/>
                </a:lnTo>
                <a:cubicBezTo>
                  <a:pt x="289" y="32"/>
                  <a:pt x="328" y="71"/>
                  <a:pt x="328" y="118"/>
                </a:cubicBezTo>
                <a:cubicBezTo>
                  <a:pt x="328" y="166"/>
                  <a:pt x="289" y="204"/>
                  <a:pt x="241" y="204"/>
                </a:cubicBezTo>
                <a:cubicBezTo>
                  <a:pt x="194" y="204"/>
                  <a:pt x="155" y="166"/>
                  <a:pt x="155" y="118"/>
                </a:cubicBezTo>
                <a:cubicBezTo>
                  <a:pt x="155" y="71"/>
                  <a:pt x="194" y="32"/>
                  <a:pt x="241" y="32"/>
                </a:cubicBezTo>
                <a:close/>
                <a:moveTo>
                  <a:pt x="706" y="32"/>
                </a:moveTo>
                <a:lnTo>
                  <a:pt x="706" y="32"/>
                </a:lnTo>
                <a:cubicBezTo>
                  <a:pt x="658" y="32"/>
                  <a:pt x="620" y="71"/>
                  <a:pt x="620" y="118"/>
                </a:cubicBezTo>
                <a:cubicBezTo>
                  <a:pt x="620" y="166"/>
                  <a:pt x="658" y="204"/>
                  <a:pt x="706" y="204"/>
                </a:cubicBezTo>
                <a:cubicBezTo>
                  <a:pt x="753" y="204"/>
                  <a:pt x="792" y="166"/>
                  <a:pt x="792" y="118"/>
                </a:cubicBezTo>
                <a:cubicBezTo>
                  <a:pt x="792" y="71"/>
                  <a:pt x="753" y="32"/>
                  <a:pt x="706" y="32"/>
                </a:cubicBezTo>
                <a:close/>
                <a:moveTo>
                  <a:pt x="621" y="528"/>
                </a:moveTo>
                <a:lnTo>
                  <a:pt x="621" y="528"/>
                </a:lnTo>
                <a:lnTo>
                  <a:pt x="621" y="755"/>
                </a:lnTo>
                <a:lnTo>
                  <a:pt x="681" y="755"/>
                </a:lnTo>
                <a:lnTo>
                  <a:pt x="706" y="596"/>
                </a:lnTo>
                <a:lnTo>
                  <a:pt x="730" y="755"/>
                </a:lnTo>
                <a:lnTo>
                  <a:pt x="796" y="755"/>
                </a:lnTo>
                <a:lnTo>
                  <a:pt x="796" y="503"/>
                </a:lnTo>
                <a:cubicBezTo>
                  <a:pt x="822" y="490"/>
                  <a:pt x="840" y="462"/>
                  <a:pt x="840" y="431"/>
                </a:cubicBezTo>
                <a:lnTo>
                  <a:pt x="840" y="302"/>
                </a:lnTo>
                <a:cubicBezTo>
                  <a:pt x="840" y="257"/>
                  <a:pt x="804" y="220"/>
                  <a:pt x="759" y="220"/>
                </a:cubicBezTo>
                <a:lnTo>
                  <a:pt x="658" y="220"/>
                </a:lnTo>
                <a:cubicBezTo>
                  <a:pt x="651" y="220"/>
                  <a:pt x="645" y="221"/>
                  <a:pt x="639" y="222"/>
                </a:cubicBezTo>
                <a:cubicBezTo>
                  <a:pt x="652" y="243"/>
                  <a:pt x="660" y="268"/>
                  <a:pt x="660" y="294"/>
                </a:cubicBezTo>
                <a:lnTo>
                  <a:pt x="660" y="434"/>
                </a:lnTo>
                <a:cubicBezTo>
                  <a:pt x="660" y="470"/>
                  <a:pt x="645" y="504"/>
                  <a:pt x="621" y="528"/>
                </a:cubicBezTo>
                <a:close/>
                <a:moveTo>
                  <a:pt x="476" y="0"/>
                </a:moveTo>
                <a:lnTo>
                  <a:pt x="476" y="0"/>
                </a:lnTo>
                <a:cubicBezTo>
                  <a:pt x="528" y="0"/>
                  <a:pt x="569" y="42"/>
                  <a:pt x="569" y="94"/>
                </a:cubicBezTo>
                <a:cubicBezTo>
                  <a:pt x="569" y="146"/>
                  <a:pt x="528" y="188"/>
                  <a:pt x="476" y="188"/>
                </a:cubicBezTo>
                <a:cubicBezTo>
                  <a:pt x="424" y="188"/>
                  <a:pt x="382" y="146"/>
                  <a:pt x="382" y="94"/>
                </a:cubicBezTo>
                <a:cubicBezTo>
                  <a:pt x="382" y="42"/>
                  <a:pt x="424" y="0"/>
                  <a:pt x="476" y="0"/>
                </a:cubicBezTo>
                <a:close/>
                <a:moveTo>
                  <a:pt x="568" y="513"/>
                </a:moveTo>
                <a:lnTo>
                  <a:pt x="568" y="513"/>
                </a:lnTo>
                <a:cubicBezTo>
                  <a:pt x="597" y="498"/>
                  <a:pt x="617" y="468"/>
                  <a:pt x="617" y="434"/>
                </a:cubicBezTo>
                <a:lnTo>
                  <a:pt x="617" y="294"/>
                </a:lnTo>
                <a:cubicBezTo>
                  <a:pt x="617" y="245"/>
                  <a:pt x="577" y="205"/>
                  <a:pt x="528" y="205"/>
                </a:cubicBezTo>
                <a:lnTo>
                  <a:pt x="418" y="205"/>
                </a:lnTo>
                <a:cubicBezTo>
                  <a:pt x="369" y="205"/>
                  <a:pt x="329" y="245"/>
                  <a:pt x="329" y="294"/>
                </a:cubicBezTo>
                <a:lnTo>
                  <a:pt x="329" y="434"/>
                </a:lnTo>
                <a:cubicBezTo>
                  <a:pt x="329" y="468"/>
                  <a:pt x="349" y="498"/>
                  <a:pt x="377" y="513"/>
                </a:cubicBezTo>
                <a:lnTo>
                  <a:pt x="377" y="787"/>
                </a:lnTo>
                <a:lnTo>
                  <a:pt x="449" y="787"/>
                </a:lnTo>
                <a:lnTo>
                  <a:pt x="476" y="614"/>
                </a:lnTo>
                <a:lnTo>
                  <a:pt x="502" y="787"/>
                </a:lnTo>
                <a:lnTo>
                  <a:pt x="568" y="787"/>
                </a:lnTo>
                <a:lnTo>
                  <a:pt x="568" y="513"/>
                </a:lnTo>
                <a:close/>
                <a:moveTo>
                  <a:pt x="327" y="528"/>
                </a:moveTo>
                <a:lnTo>
                  <a:pt x="327" y="528"/>
                </a:lnTo>
                <a:cubicBezTo>
                  <a:pt x="302" y="504"/>
                  <a:pt x="287" y="470"/>
                  <a:pt x="287" y="434"/>
                </a:cubicBezTo>
                <a:lnTo>
                  <a:pt x="287" y="294"/>
                </a:lnTo>
                <a:cubicBezTo>
                  <a:pt x="287" y="268"/>
                  <a:pt x="295" y="243"/>
                  <a:pt x="308" y="222"/>
                </a:cubicBezTo>
                <a:cubicBezTo>
                  <a:pt x="302" y="221"/>
                  <a:pt x="296" y="220"/>
                  <a:pt x="289" y="220"/>
                </a:cubicBezTo>
                <a:lnTo>
                  <a:pt x="189" y="220"/>
                </a:lnTo>
                <a:cubicBezTo>
                  <a:pt x="144" y="220"/>
                  <a:pt x="107" y="257"/>
                  <a:pt x="107" y="302"/>
                </a:cubicBezTo>
                <a:lnTo>
                  <a:pt x="107" y="431"/>
                </a:lnTo>
                <a:cubicBezTo>
                  <a:pt x="107" y="462"/>
                  <a:pt x="125" y="490"/>
                  <a:pt x="151" y="503"/>
                </a:cubicBezTo>
                <a:lnTo>
                  <a:pt x="151" y="755"/>
                </a:lnTo>
                <a:lnTo>
                  <a:pt x="217" y="755"/>
                </a:lnTo>
                <a:lnTo>
                  <a:pt x="242" y="596"/>
                </a:lnTo>
                <a:lnTo>
                  <a:pt x="266" y="755"/>
                </a:lnTo>
                <a:lnTo>
                  <a:pt x="327" y="755"/>
                </a:lnTo>
                <a:lnTo>
                  <a:pt x="327" y="528"/>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5" name="椭圆 14"/>
          <p:cNvSpPr/>
          <p:nvPr/>
        </p:nvSpPr>
        <p:spPr bwMode="auto">
          <a:xfrm>
            <a:off x="1068114" y="3274253"/>
            <a:ext cx="445169" cy="445169"/>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a:solidFill>
                  <a:schemeClr val="bg2"/>
                </a:solidFill>
                <a:latin typeface="+mj-ea"/>
                <a:ea typeface="+mj-ea"/>
                <a:cs typeface="+mn-ea"/>
              </a:rPr>
              <a:t>1</a:t>
            </a:r>
            <a:endParaRPr lang="zh-CN" altLang="en-US">
              <a:solidFill>
                <a:schemeClr val="bg2"/>
              </a:solidFill>
              <a:latin typeface="+mj-ea"/>
              <a:ea typeface="+mj-ea"/>
              <a:cs typeface="+mn-ea"/>
            </a:endParaRPr>
          </a:p>
        </p:txBody>
      </p:sp>
      <p:sp>
        <p:nvSpPr>
          <p:cNvPr id="16" name="矩形 15"/>
          <p:cNvSpPr/>
          <p:nvPr/>
        </p:nvSpPr>
        <p:spPr>
          <a:xfrm>
            <a:off x="1529456" y="3312526"/>
            <a:ext cx="1198880" cy="398780"/>
          </a:xfrm>
          <a:prstGeom prst="rect">
            <a:avLst/>
          </a:prstGeom>
        </p:spPr>
        <p:txBody>
          <a:bodyPr wrap="none">
            <a:spAutoFit/>
          </a:bodyPr>
          <a:lstStyle/>
          <a:p>
            <a:pPr algn="l"/>
            <a:r>
              <a:rPr lang="zh-CN" altLang="en-US" sz="2000" b="1" kern="100" dirty="0">
                <a:solidFill>
                  <a:schemeClr val="accent1"/>
                </a:solidFill>
                <a:latin typeface="+mj-ea"/>
                <a:ea typeface="+mj-ea"/>
                <a:cs typeface="Times New Roman" panose="02020603050405020304" pitchFamily="18" charset="0"/>
              </a:rPr>
              <a:t>集中授课</a:t>
            </a:r>
          </a:p>
        </p:txBody>
      </p:sp>
      <p:sp>
        <p:nvSpPr>
          <p:cNvPr id="17" name="矩形 16"/>
          <p:cNvSpPr/>
          <p:nvPr/>
        </p:nvSpPr>
        <p:spPr>
          <a:xfrm>
            <a:off x="1063399" y="3874755"/>
            <a:ext cx="1794622" cy="1569660"/>
          </a:xfrm>
          <a:prstGeom prst="rect">
            <a:avLst/>
          </a:prstGeom>
        </p:spPr>
        <p:txBody>
          <a:bodyPr wrap="square">
            <a:spAutoFit/>
          </a:bodyPr>
          <a:lstStyle/>
          <a:p>
            <a:pPr marL="285750" indent="-285750" algn="just" eaLnBrk="1" hangingPunct="1">
              <a:spcAft>
                <a:spcPts val="0"/>
              </a:spcAft>
              <a:buFont typeface="Wingdings" panose="05000000000000000000" pitchFamily="2" charset="2"/>
              <a:buChar char="l"/>
            </a:pPr>
            <a:r>
              <a:rPr sz="1600" kern="100" dirty="0">
                <a:solidFill>
                  <a:schemeClr val="accent1"/>
                </a:solidFill>
                <a:latin typeface="+mj-ea"/>
                <a:ea typeface="+mj-ea"/>
                <a:cs typeface="Times New Roman" panose="02020603050405020304" pitchFamily="18" charset="0"/>
              </a:rPr>
              <a:t>参加上课的学生，只要遵守课堂纪律，认真听讲，不打瞌睡，均得1分</a:t>
            </a:r>
          </a:p>
        </p:txBody>
      </p:sp>
      <p:sp>
        <p:nvSpPr>
          <p:cNvPr id="18" name="椭圆 17"/>
          <p:cNvSpPr/>
          <p:nvPr/>
        </p:nvSpPr>
        <p:spPr bwMode="auto">
          <a:xfrm>
            <a:off x="5398681" y="3308430"/>
            <a:ext cx="445169" cy="445169"/>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dirty="0">
                <a:solidFill>
                  <a:schemeClr val="bg2"/>
                </a:solidFill>
                <a:latin typeface="+mj-ea"/>
                <a:ea typeface="+mj-ea"/>
                <a:cs typeface="+mn-ea"/>
              </a:rPr>
              <a:t>3</a:t>
            </a:r>
            <a:endParaRPr lang="zh-CN" altLang="en-US" dirty="0">
              <a:solidFill>
                <a:schemeClr val="bg2"/>
              </a:solidFill>
              <a:latin typeface="+mj-ea"/>
              <a:ea typeface="+mj-ea"/>
              <a:cs typeface="+mn-ea"/>
            </a:endParaRPr>
          </a:p>
        </p:txBody>
      </p:sp>
      <p:sp>
        <p:nvSpPr>
          <p:cNvPr id="19" name="矩形 18"/>
          <p:cNvSpPr/>
          <p:nvPr/>
        </p:nvSpPr>
        <p:spPr>
          <a:xfrm>
            <a:off x="5860023" y="3346703"/>
            <a:ext cx="1706880" cy="398780"/>
          </a:xfrm>
          <a:prstGeom prst="rect">
            <a:avLst/>
          </a:prstGeom>
        </p:spPr>
        <p:txBody>
          <a:bodyPr wrap="none">
            <a:spAutoFit/>
          </a:bodyPr>
          <a:lstStyle/>
          <a:p>
            <a:pPr algn="l"/>
            <a:r>
              <a:rPr lang="zh-CN" altLang="en-US" sz="2000" b="1" kern="100" dirty="0">
                <a:solidFill>
                  <a:schemeClr val="accent1"/>
                </a:solidFill>
                <a:latin typeface="+mj-ea"/>
                <a:ea typeface="+mj-ea"/>
                <a:cs typeface="Times New Roman" panose="02020603050405020304" pitchFamily="18" charset="0"/>
              </a:rPr>
              <a:t>集体荣誉加分</a:t>
            </a:r>
          </a:p>
        </p:txBody>
      </p:sp>
      <p:sp>
        <p:nvSpPr>
          <p:cNvPr id="20" name="矩形 19"/>
          <p:cNvSpPr/>
          <p:nvPr/>
        </p:nvSpPr>
        <p:spPr>
          <a:xfrm>
            <a:off x="5306407" y="3873796"/>
            <a:ext cx="2515989" cy="2308324"/>
          </a:xfrm>
          <a:prstGeom prst="rect">
            <a:avLst/>
          </a:prstGeom>
        </p:spPr>
        <p:txBody>
          <a:bodyPr wrap="square">
            <a:spAutoFit/>
          </a:bodyPr>
          <a:lstStyle/>
          <a:p>
            <a:pPr algn="just" eaLnBrk="1" hangingPunct="1">
              <a:spcAft>
                <a:spcPts val="0"/>
              </a:spcAft>
            </a:pPr>
            <a:r>
              <a:rPr sz="1600" kern="100" dirty="0" err="1">
                <a:solidFill>
                  <a:schemeClr val="accent1"/>
                </a:solidFill>
                <a:latin typeface="+mj-ea"/>
                <a:ea typeface="+mj-ea"/>
                <a:cs typeface="Times New Roman" panose="02020603050405020304" pitchFamily="18" charset="0"/>
              </a:rPr>
              <a:t>主要是学校明确的奖励项目和各院、学员旅以上实施的表彰项目。宿舍、排、学员连、学员营获得国家级、省部级、校级、院级（学员旅</a:t>
            </a:r>
            <a:r>
              <a:rPr sz="1600" kern="100" dirty="0">
                <a:solidFill>
                  <a:schemeClr val="accent1"/>
                </a:solidFill>
                <a:latin typeface="+mj-ea"/>
                <a:ea typeface="+mj-ea"/>
                <a:cs typeface="Times New Roman" panose="02020603050405020304" pitchFamily="18" charset="0"/>
              </a:rPr>
              <a:t>）、学员团集体荣誉，</a:t>
            </a:r>
            <a:r>
              <a:rPr sz="1600" kern="100" dirty="0" smtClean="0">
                <a:solidFill>
                  <a:schemeClr val="accent1"/>
                </a:solidFill>
                <a:latin typeface="+mj-ea"/>
                <a:ea typeface="+mj-ea"/>
                <a:cs typeface="Times New Roman" panose="02020603050405020304" pitchFamily="18" charset="0"/>
              </a:rPr>
              <a:t>所属学生每人分别加</a:t>
            </a:r>
            <a:r>
              <a:rPr lang="en-US" sz="1600" kern="100" dirty="0" smtClean="0">
                <a:solidFill>
                  <a:schemeClr val="accent1"/>
                </a:solidFill>
                <a:latin typeface="+mj-ea"/>
                <a:ea typeface="+mj-ea"/>
                <a:cs typeface="Times New Roman" panose="02020603050405020304" pitchFamily="18" charset="0"/>
              </a:rPr>
              <a:t>2</a:t>
            </a:r>
            <a:r>
              <a:rPr sz="1600" kern="100" dirty="0" smtClean="0">
                <a:solidFill>
                  <a:schemeClr val="accent1"/>
                </a:solidFill>
                <a:latin typeface="+mj-ea"/>
                <a:ea typeface="+mj-ea"/>
                <a:cs typeface="Times New Roman" panose="02020603050405020304" pitchFamily="18" charset="0"/>
              </a:rPr>
              <a:t>分</a:t>
            </a:r>
            <a:r>
              <a:rPr sz="1600" kern="100" dirty="0">
                <a:solidFill>
                  <a:schemeClr val="accent1"/>
                </a:solidFill>
                <a:latin typeface="+mj-ea"/>
                <a:ea typeface="+mj-ea"/>
                <a:cs typeface="Times New Roman" panose="02020603050405020304" pitchFamily="18" charset="0"/>
              </a:rPr>
              <a:t>、</a:t>
            </a:r>
            <a:r>
              <a:rPr sz="1600" kern="100" dirty="0" smtClean="0">
                <a:solidFill>
                  <a:schemeClr val="accent1"/>
                </a:solidFill>
                <a:latin typeface="+mj-ea"/>
                <a:ea typeface="+mj-ea"/>
                <a:cs typeface="Times New Roman" panose="02020603050405020304" pitchFamily="18" charset="0"/>
              </a:rPr>
              <a:t>1.</a:t>
            </a:r>
            <a:r>
              <a:rPr lang="en-US" sz="1600" kern="100" dirty="0" smtClean="0">
                <a:solidFill>
                  <a:schemeClr val="accent1"/>
                </a:solidFill>
                <a:latin typeface="+mj-ea"/>
                <a:ea typeface="+mj-ea"/>
                <a:cs typeface="Times New Roman" panose="02020603050405020304" pitchFamily="18" charset="0"/>
              </a:rPr>
              <a:t>5</a:t>
            </a:r>
            <a:r>
              <a:rPr sz="1600" kern="100" dirty="0" smtClean="0">
                <a:solidFill>
                  <a:schemeClr val="accent1"/>
                </a:solidFill>
                <a:latin typeface="+mj-ea"/>
                <a:ea typeface="+mj-ea"/>
                <a:cs typeface="Times New Roman" panose="02020603050405020304" pitchFamily="18" charset="0"/>
              </a:rPr>
              <a:t>分、</a:t>
            </a:r>
            <a:r>
              <a:rPr lang="en-US" sz="1600" kern="100" dirty="0" smtClean="0">
                <a:solidFill>
                  <a:schemeClr val="accent1"/>
                </a:solidFill>
                <a:latin typeface="+mj-ea"/>
                <a:ea typeface="+mj-ea"/>
                <a:cs typeface="Times New Roman" panose="02020603050405020304" pitchFamily="18" charset="0"/>
              </a:rPr>
              <a:t>1.2</a:t>
            </a:r>
            <a:r>
              <a:rPr sz="1600" kern="100" dirty="0" smtClean="0">
                <a:solidFill>
                  <a:schemeClr val="accent1"/>
                </a:solidFill>
                <a:latin typeface="+mj-ea"/>
                <a:ea typeface="+mj-ea"/>
                <a:cs typeface="Times New Roman" panose="02020603050405020304" pitchFamily="18" charset="0"/>
              </a:rPr>
              <a:t>分</a:t>
            </a:r>
            <a:r>
              <a:rPr sz="1600" kern="100" dirty="0">
                <a:solidFill>
                  <a:schemeClr val="accent1"/>
                </a:solidFill>
                <a:latin typeface="+mj-ea"/>
                <a:ea typeface="+mj-ea"/>
                <a:cs typeface="Times New Roman" panose="02020603050405020304" pitchFamily="18" charset="0"/>
              </a:rPr>
              <a:t>、</a:t>
            </a:r>
            <a:r>
              <a:rPr sz="1600" kern="100" dirty="0" smtClean="0">
                <a:solidFill>
                  <a:schemeClr val="accent1"/>
                </a:solidFill>
                <a:latin typeface="+mj-ea"/>
                <a:ea typeface="+mj-ea"/>
                <a:cs typeface="Times New Roman" panose="02020603050405020304" pitchFamily="18" charset="0"/>
              </a:rPr>
              <a:t>0</a:t>
            </a:r>
            <a:r>
              <a:rPr lang="en-US" sz="1600" kern="100" dirty="0">
                <a:solidFill>
                  <a:schemeClr val="accent1"/>
                </a:solidFill>
                <a:latin typeface="+mj-ea"/>
                <a:ea typeface="+mj-ea"/>
                <a:cs typeface="Times New Roman" panose="02020603050405020304" pitchFamily="18" charset="0"/>
              </a:rPr>
              <a:t>.</a:t>
            </a:r>
            <a:r>
              <a:rPr lang="en-US" sz="1600" kern="100" dirty="0" smtClean="0">
                <a:solidFill>
                  <a:schemeClr val="accent1"/>
                </a:solidFill>
                <a:latin typeface="+mj-ea"/>
                <a:ea typeface="+mj-ea"/>
                <a:cs typeface="Times New Roman" panose="02020603050405020304" pitchFamily="18" charset="0"/>
              </a:rPr>
              <a:t>8</a:t>
            </a:r>
            <a:r>
              <a:rPr sz="1600" kern="100" dirty="0" smtClean="0">
                <a:solidFill>
                  <a:schemeClr val="accent1"/>
                </a:solidFill>
                <a:latin typeface="+mj-ea"/>
                <a:ea typeface="+mj-ea"/>
                <a:cs typeface="Times New Roman" panose="02020603050405020304" pitchFamily="18" charset="0"/>
              </a:rPr>
              <a:t>分</a:t>
            </a:r>
            <a:r>
              <a:rPr sz="1600" kern="100" dirty="0">
                <a:solidFill>
                  <a:schemeClr val="accent1"/>
                </a:solidFill>
                <a:latin typeface="+mj-ea"/>
                <a:ea typeface="+mj-ea"/>
                <a:cs typeface="Times New Roman" panose="02020603050405020304" pitchFamily="18" charset="0"/>
              </a:rPr>
              <a:t>、</a:t>
            </a:r>
            <a:r>
              <a:rPr sz="1600" kern="100" dirty="0" smtClean="0">
                <a:solidFill>
                  <a:schemeClr val="accent1"/>
                </a:solidFill>
                <a:latin typeface="+mj-ea"/>
                <a:ea typeface="+mj-ea"/>
                <a:cs typeface="Times New Roman" panose="02020603050405020304" pitchFamily="18" charset="0"/>
              </a:rPr>
              <a:t>0.</a:t>
            </a:r>
            <a:r>
              <a:rPr lang="en-US" sz="1600" kern="100" dirty="0" smtClean="0">
                <a:solidFill>
                  <a:schemeClr val="accent1"/>
                </a:solidFill>
                <a:latin typeface="+mj-ea"/>
                <a:ea typeface="+mj-ea"/>
                <a:cs typeface="Times New Roman" panose="02020603050405020304" pitchFamily="18" charset="0"/>
              </a:rPr>
              <a:t>5</a:t>
            </a:r>
            <a:r>
              <a:rPr sz="1600" kern="100" dirty="0" smtClean="0">
                <a:solidFill>
                  <a:schemeClr val="accent1"/>
                </a:solidFill>
                <a:latin typeface="+mj-ea"/>
                <a:ea typeface="+mj-ea"/>
                <a:cs typeface="Times New Roman" panose="02020603050405020304" pitchFamily="18" charset="0"/>
              </a:rPr>
              <a:t>分</a:t>
            </a:r>
            <a:endParaRPr sz="1600" kern="100" dirty="0">
              <a:solidFill>
                <a:schemeClr val="accent1"/>
              </a:solidFill>
              <a:latin typeface="+mj-ea"/>
              <a:ea typeface="+mj-ea"/>
              <a:cs typeface="Times New Roman" panose="02020603050405020304" pitchFamily="18" charset="0"/>
            </a:endParaRPr>
          </a:p>
        </p:txBody>
      </p:sp>
      <p:sp>
        <p:nvSpPr>
          <p:cNvPr id="21" name="椭圆 20"/>
          <p:cNvSpPr/>
          <p:nvPr/>
        </p:nvSpPr>
        <p:spPr bwMode="auto">
          <a:xfrm>
            <a:off x="7941295" y="3293351"/>
            <a:ext cx="445169" cy="445169"/>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dirty="0">
                <a:solidFill>
                  <a:schemeClr val="bg2"/>
                </a:solidFill>
                <a:latin typeface="+mj-ea"/>
                <a:ea typeface="+mj-ea"/>
                <a:cs typeface="+mn-ea"/>
              </a:rPr>
              <a:t>4</a:t>
            </a:r>
            <a:endParaRPr lang="zh-CN" altLang="en-US" dirty="0">
              <a:solidFill>
                <a:schemeClr val="bg2"/>
              </a:solidFill>
              <a:latin typeface="+mj-ea"/>
              <a:ea typeface="+mj-ea"/>
              <a:cs typeface="+mn-ea"/>
            </a:endParaRPr>
          </a:p>
        </p:txBody>
      </p:sp>
      <p:sp>
        <p:nvSpPr>
          <p:cNvPr id="22" name="矩形 21"/>
          <p:cNvSpPr/>
          <p:nvPr/>
        </p:nvSpPr>
        <p:spPr>
          <a:xfrm>
            <a:off x="8402637" y="3331624"/>
            <a:ext cx="1198880" cy="398780"/>
          </a:xfrm>
          <a:prstGeom prst="rect">
            <a:avLst/>
          </a:prstGeom>
        </p:spPr>
        <p:txBody>
          <a:bodyPr wrap="none">
            <a:spAutoFit/>
          </a:bodyPr>
          <a:lstStyle/>
          <a:p>
            <a:pPr algn="l"/>
            <a:r>
              <a:rPr lang="zh-CN" altLang="en-US" sz="2000" b="1" kern="100" dirty="0">
                <a:solidFill>
                  <a:schemeClr val="accent1"/>
                </a:solidFill>
                <a:latin typeface="+mj-ea"/>
                <a:ea typeface="+mj-ea"/>
                <a:cs typeface="Times New Roman" panose="02020603050405020304" pitchFamily="18" charset="0"/>
              </a:rPr>
              <a:t>公益活动</a:t>
            </a:r>
          </a:p>
        </p:txBody>
      </p:sp>
      <p:sp>
        <p:nvSpPr>
          <p:cNvPr id="23" name="矩形 22"/>
          <p:cNvSpPr/>
          <p:nvPr/>
        </p:nvSpPr>
        <p:spPr>
          <a:xfrm>
            <a:off x="7808895" y="3758499"/>
            <a:ext cx="3271713" cy="2553335"/>
          </a:xfrm>
          <a:prstGeom prst="rect">
            <a:avLst/>
          </a:prstGeom>
        </p:spPr>
        <p:txBody>
          <a:bodyPr wrap="square">
            <a:spAutoFit/>
          </a:bodyPr>
          <a:lstStyle/>
          <a:p>
            <a:pPr algn="just" eaLnBrk="1" hangingPunct="1">
              <a:spcAft>
                <a:spcPts val="0"/>
              </a:spcAft>
            </a:pPr>
            <a:r>
              <a:rPr sz="1600" kern="100" dirty="0">
                <a:solidFill>
                  <a:schemeClr val="accent1"/>
                </a:solidFill>
                <a:latin typeface="+mj-ea"/>
                <a:ea typeface="+mj-ea"/>
                <a:cs typeface="Times New Roman" panose="02020603050405020304" pitchFamily="18" charset="0"/>
              </a:rPr>
              <a:t>（一、二年级作为荣誉学生评比入选必备条件，三年级作为记分项目满分5分）。参加2次以上校内外公益性实践活动才有资格参评荣誉学生三等奖（三年级记3分）；参加3次以上校内外公益性实践活动才有资格参评荣誉学生二等奖（三年级记4分）；参加5次以上校内外公益性实践活动才有资格参评荣誉学生一等奖（三年级记5分）</a:t>
            </a:r>
          </a:p>
        </p:txBody>
      </p:sp>
      <p:cxnSp>
        <p:nvCxnSpPr>
          <p:cNvPr id="24" name="直接连接符 23"/>
          <p:cNvCxnSpPr/>
          <p:nvPr/>
        </p:nvCxnSpPr>
        <p:spPr bwMode="auto">
          <a:xfrm>
            <a:off x="5166809" y="3348775"/>
            <a:ext cx="0" cy="296305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7808895" y="3301165"/>
            <a:ext cx="0" cy="296305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a:off x="2930029" y="3301164"/>
            <a:ext cx="0" cy="296305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椭圆 26"/>
          <p:cNvSpPr/>
          <p:nvPr/>
        </p:nvSpPr>
        <p:spPr bwMode="auto">
          <a:xfrm>
            <a:off x="3058914" y="3243563"/>
            <a:ext cx="445169" cy="445169"/>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dirty="0">
                <a:solidFill>
                  <a:schemeClr val="bg2"/>
                </a:solidFill>
                <a:latin typeface="+mj-ea"/>
                <a:ea typeface="+mj-ea"/>
                <a:cs typeface="+mn-ea"/>
              </a:rPr>
              <a:t>2</a:t>
            </a:r>
            <a:endParaRPr lang="zh-CN" altLang="en-US" dirty="0">
              <a:solidFill>
                <a:schemeClr val="bg2"/>
              </a:solidFill>
              <a:latin typeface="+mj-ea"/>
              <a:ea typeface="+mj-ea"/>
              <a:cs typeface="+mn-ea"/>
            </a:endParaRPr>
          </a:p>
        </p:txBody>
      </p:sp>
      <p:sp>
        <p:nvSpPr>
          <p:cNvPr id="2" name="矩形 1"/>
          <p:cNvSpPr/>
          <p:nvPr/>
        </p:nvSpPr>
        <p:spPr>
          <a:xfrm>
            <a:off x="3117355" y="3758499"/>
            <a:ext cx="2049454" cy="2308324"/>
          </a:xfrm>
          <a:prstGeom prst="rect">
            <a:avLst/>
          </a:prstGeom>
        </p:spPr>
        <p:txBody>
          <a:bodyPr wrap="square">
            <a:spAutoFit/>
          </a:bodyPr>
          <a:lstStyle/>
          <a:p>
            <a:r>
              <a:rPr lang="zh-CN" altLang="zh-CN" dirty="0" smtClean="0">
                <a:solidFill>
                  <a:schemeClr val="bg1"/>
                </a:solidFill>
                <a:latin typeface="+mj-ea"/>
                <a:ea typeface="+mj-ea"/>
              </a:rPr>
              <a:t>一</a:t>
            </a:r>
            <a:r>
              <a:rPr lang="zh-CN" altLang="zh-CN" dirty="0">
                <a:solidFill>
                  <a:schemeClr val="bg1"/>
                </a:solidFill>
                <a:latin typeface="+mj-ea"/>
                <a:ea typeface="+mj-ea"/>
              </a:rPr>
              <a:t>年级满分</a:t>
            </a:r>
            <a:r>
              <a:rPr lang="en-US" altLang="zh-CN" dirty="0">
                <a:solidFill>
                  <a:schemeClr val="bg1"/>
                </a:solidFill>
                <a:latin typeface="+mj-ea"/>
                <a:ea typeface="+mj-ea"/>
              </a:rPr>
              <a:t>2</a:t>
            </a:r>
            <a:r>
              <a:rPr lang="zh-CN" altLang="zh-CN" dirty="0">
                <a:solidFill>
                  <a:schemeClr val="bg1"/>
                </a:solidFill>
                <a:latin typeface="+mj-ea"/>
                <a:ea typeface="+mj-ea"/>
              </a:rPr>
              <a:t>分，二年级满分</a:t>
            </a:r>
            <a:r>
              <a:rPr lang="en-US" altLang="zh-CN" dirty="0">
                <a:solidFill>
                  <a:schemeClr val="bg1"/>
                </a:solidFill>
                <a:latin typeface="+mj-ea"/>
                <a:ea typeface="+mj-ea"/>
              </a:rPr>
              <a:t>3</a:t>
            </a:r>
            <a:r>
              <a:rPr lang="zh-CN" altLang="zh-CN" dirty="0" smtClean="0">
                <a:solidFill>
                  <a:schemeClr val="bg1"/>
                </a:solidFill>
                <a:latin typeface="+mj-ea"/>
                <a:ea typeface="+mj-ea"/>
              </a:rPr>
              <a:t>分</a:t>
            </a:r>
            <a:r>
              <a:rPr lang="zh-CN" altLang="en-US" dirty="0" smtClean="0">
                <a:solidFill>
                  <a:schemeClr val="bg1"/>
                </a:solidFill>
                <a:latin typeface="+mj-ea"/>
                <a:ea typeface="+mj-ea"/>
              </a:rPr>
              <a:t>。</a:t>
            </a:r>
            <a:r>
              <a:rPr lang="zh-CN" altLang="zh-CN" dirty="0" smtClean="0">
                <a:solidFill>
                  <a:schemeClr val="bg1"/>
                </a:solidFill>
                <a:latin typeface="+mj-ea"/>
                <a:ea typeface="+mj-ea"/>
              </a:rPr>
              <a:t>完成</a:t>
            </a:r>
            <a:r>
              <a:rPr lang="zh-CN" altLang="zh-CN" dirty="0">
                <a:solidFill>
                  <a:schemeClr val="bg1"/>
                </a:solidFill>
                <a:latin typeface="+mj-ea"/>
                <a:ea typeface="+mj-ea"/>
              </a:rPr>
              <a:t>指定书目的阅读</a:t>
            </a:r>
            <a:r>
              <a:rPr lang="en-US" altLang="zh-CN" dirty="0">
                <a:solidFill>
                  <a:schemeClr val="bg1"/>
                </a:solidFill>
                <a:latin typeface="+mj-ea"/>
                <a:ea typeface="+mj-ea"/>
              </a:rPr>
              <a:t>,</a:t>
            </a:r>
            <a:r>
              <a:rPr lang="zh-CN" altLang="zh-CN" dirty="0">
                <a:solidFill>
                  <a:schemeClr val="bg1"/>
                </a:solidFill>
                <a:latin typeface="+mj-ea"/>
                <a:ea typeface="+mj-ea"/>
              </a:rPr>
              <a:t>写出读后感。成绩按优秀、良好、合格评定等级，其中优秀率不超过</a:t>
            </a:r>
            <a:r>
              <a:rPr lang="en-US" altLang="zh-CN" dirty="0">
                <a:solidFill>
                  <a:schemeClr val="bg1"/>
                </a:solidFill>
                <a:latin typeface="+mj-ea"/>
                <a:ea typeface="+mj-ea"/>
              </a:rPr>
              <a:t>25%</a:t>
            </a:r>
            <a:r>
              <a:rPr lang="zh-CN" altLang="zh-CN" dirty="0" smtClean="0">
                <a:solidFill>
                  <a:schemeClr val="bg1"/>
                </a:solidFill>
                <a:latin typeface="+mj-ea"/>
                <a:ea typeface="+mj-ea"/>
              </a:rPr>
              <a:t>。</a:t>
            </a:r>
            <a:endParaRPr lang="zh-CN" altLang="en-US" dirty="0">
              <a:solidFill>
                <a:schemeClr val="bg1"/>
              </a:solidFill>
              <a:latin typeface="+mj-ea"/>
              <a:ea typeface="+mj-ea"/>
            </a:endParaRPr>
          </a:p>
        </p:txBody>
      </p:sp>
      <p:sp>
        <p:nvSpPr>
          <p:cNvPr id="3" name="矩形 2"/>
          <p:cNvSpPr/>
          <p:nvPr/>
        </p:nvSpPr>
        <p:spPr>
          <a:xfrm>
            <a:off x="3418954" y="3301165"/>
            <a:ext cx="1733167" cy="400110"/>
          </a:xfrm>
          <a:prstGeom prst="rect">
            <a:avLst/>
          </a:prstGeom>
        </p:spPr>
        <p:txBody>
          <a:bodyPr wrap="none">
            <a:spAutoFit/>
          </a:bodyPr>
          <a:lstStyle/>
          <a:p>
            <a:r>
              <a:rPr lang="zh-CN" altLang="zh-CN" sz="2000" b="1" kern="100" dirty="0">
                <a:solidFill>
                  <a:schemeClr val="accent1"/>
                </a:solidFill>
                <a:latin typeface="+mj-ea"/>
                <a:ea typeface="+mj-ea"/>
                <a:cs typeface="Times New Roman" panose="02020603050405020304" pitchFamily="18" charset="0"/>
              </a:rPr>
              <a:t>课后实训实操</a:t>
            </a:r>
            <a:endParaRPr lang="zh-CN" altLang="en-US" sz="2000" b="1" kern="100" dirty="0">
              <a:solidFill>
                <a:schemeClr val="accent1"/>
              </a:solidFill>
              <a:latin typeface="+mj-ea"/>
              <a:ea typeface="+mj-ea"/>
              <a:cs typeface="Times New Roman" panose="02020603050405020304" pitchFamily="18" charset="0"/>
            </a:endParaRPr>
          </a:p>
        </p:txBody>
      </p:sp>
    </p:spTree>
  </p:cSld>
  <p:clrMapOvr>
    <a:masterClrMapping/>
  </p:clrMapOvr>
  <p:transition spd="slow" advTm="8493">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nvSpPr>
        <p:spPr>
          <a:xfrm>
            <a:off x="1170059" y="196772"/>
            <a:ext cx="6232305" cy="52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mj-ea"/>
                <a:ea typeface="+mj-ea"/>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a:t>专题三：团队精神</a:t>
            </a:r>
          </a:p>
        </p:txBody>
      </p:sp>
      <p:grpSp>
        <p:nvGrpSpPr>
          <p:cNvPr id="45" name="组合 44"/>
          <p:cNvGrpSpPr/>
          <p:nvPr/>
        </p:nvGrpSpPr>
        <p:grpSpPr>
          <a:xfrm>
            <a:off x="274283" y="0"/>
            <a:ext cx="890943" cy="871870"/>
            <a:chOff x="274283" y="0"/>
            <a:chExt cx="890943" cy="871870"/>
          </a:xfrm>
        </p:grpSpPr>
        <p:sp>
          <p:nvSpPr>
            <p:cNvPr id="6"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7"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sp>
        <p:nvSpPr>
          <p:cNvPr id="8" name="矩形 7"/>
          <p:cNvSpPr/>
          <p:nvPr/>
        </p:nvSpPr>
        <p:spPr>
          <a:xfrm>
            <a:off x="382107" y="184981"/>
            <a:ext cx="685165" cy="521970"/>
          </a:xfrm>
          <a:prstGeom prst="rect">
            <a:avLst/>
          </a:prstGeom>
        </p:spPr>
        <p:txBody>
          <a:bodyPr wrap="none">
            <a:spAutoFit/>
          </a:bodyPr>
          <a:lstStyle/>
          <a:p>
            <a:r>
              <a:rPr lang="en-US" altLang="zh-CN" sz="2800">
                <a:solidFill>
                  <a:schemeClr val="bg2"/>
                </a:solidFill>
                <a:latin typeface="+mj-ea"/>
                <a:ea typeface="+mj-ea"/>
              </a:rPr>
              <a:t>3.3</a:t>
            </a:r>
            <a:endParaRPr lang="zh-CN" altLang="en-US" sz="2800">
              <a:solidFill>
                <a:schemeClr val="bg2"/>
              </a:solidFill>
              <a:latin typeface="+mj-ea"/>
              <a:ea typeface="+mj-ea"/>
            </a:endParaRPr>
          </a:p>
        </p:txBody>
      </p:sp>
      <p:cxnSp>
        <p:nvCxnSpPr>
          <p:cNvPr id="10" name="直接连接符 9"/>
          <p:cNvCxnSpPr/>
          <p:nvPr/>
        </p:nvCxnSpPr>
        <p:spPr bwMode="auto">
          <a:xfrm>
            <a:off x="1208583" y="708608"/>
            <a:ext cx="97429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矩形 10"/>
          <p:cNvSpPr/>
          <p:nvPr/>
        </p:nvSpPr>
        <p:spPr bwMode="auto">
          <a:xfrm>
            <a:off x="2936240" y="897255"/>
            <a:ext cx="8174355" cy="2289175"/>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矩形 12"/>
          <p:cNvSpPr/>
          <p:nvPr/>
        </p:nvSpPr>
        <p:spPr>
          <a:xfrm>
            <a:off x="3098541" y="957525"/>
            <a:ext cx="7655848" cy="2168525"/>
          </a:xfrm>
          <a:prstGeom prst="rect">
            <a:avLst/>
          </a:prstGeom>
        </p:spPr>
        <p:txBody>
          <a:bodyPr wrap="square">
            <a:spAutoFit/>
          </a:bodyPr>
          <a:lstStyle/>
          <a:p>
            <a:pPr algn="just" eaLnBrk="1" hangingPunct="1">
              <a:lnSpc>
                <a:spcPct val="150000"/>
              </a:lnSpc>
              <a:spcAft>
                <a:spcPts val="0"/>
              </a:spcAft>
            </a:pPr>
            <a:r>
              <a:rPr lang="zh-CN" altLang="en-US" kern="100" dirty="0">
                <a:solidFill>
                  <a:schemeClr val="accent1"/>
                </a:solidFill>
                <a:latin typeface="+mj-ea"/>
                <a:ea typeface="+mj-ea"/>
                <a:cs typeface="Times New Roman" panose="02020603050405020304" pitchFamily="18" charset="0"/>
              </a:rPr>
              <a:t>军队的团队、尊重和看齐意识、受人欢迎、细节决定成败、团队制胜、善于合作的精神。尊重、真诚是团队的前提，“人人为我，我为人人”是团队精神的特质，“相互信任、相互协作、相互鼓励、相互弥补”是团队力量的源泉。采取集中授课、民主测评和学员营党支部评定的办法进行，满分为5分。</a:t>
            </a:r>
          </a:p>
        </p:txBody>
      </p:sp>
      <p:sp>
        <p:nvSpPr>
          <p:cNvPr id="14" name="Freeform 8"/>
          <p:cNvSpPr>
            <a:spLocks noEditPoints="1"/>
          </p:cNvSpPr>
          <p:nvPr/>
        </p:nvSpPr>
        <p:spPr bwMode="auto">
          <a:xfrm>
            <a:off x="1292355" y="1340768"/>
            <a:ext cx="1505158" cy="1402432"/>
          </a:xfrm>
          <a:custGeom>
            <a:avLst/>
            <a:gdLst>
              <a:gd name="T0" fmla="*/ 580 w 872"/>
              <a:gd name="T1" fmla="*/ 513 h 811"/>
              <a:gd name="T2" fmla="*/ 503 w 872"/>
              <a:gd name="T3" fmla="*/ 571 h 811"/>
              <a:gd name="T4" fmla="*/ 548 w 872"/>
              <a:gd name="T5" fmla="*/ 657 h 811"/>
              <a:gd name="T6" fmla="*/ 612 w 872"/>
              <a:gd name="T7" fmla="*/ 699 h 811"/>
              <a:gd name="T8" fmla="*/ 443 w 872"/>
              <a:gd name="T9" fmla="*/ 763 h 811"/>
              <a:gd name="T10" fmla="*/ 430 w 872"/>
              <a:gd name="T11" fmla="*/ 762 h 811"/>
              <a:gd name="T12" fmla="*/ 275 w 872"/>
              <a:gd name="T13" fmla="*/ 720 h 811"/>
              <a:gd name="T14" fmla="*/ 260 w 872"/>
              <a:gd name="T15" fmla="*/ 672 h 811"/>
              <a:gd name="T16" fmla="*/ 326 w 872"/>
              <a:gd name="T17" fmla="*/ 655 h 811"/>
              <a:gd name="T18" fmla="*/ 295 w 872"/>
              <a:gd name="T19" fmla="*/ 513 h 811"/>
              <a:gd name="T20" fmla="*/ 260 w 872"/>
              <a:gd name="T21" fmla="*/ 521 h 811"/>
              <a:gd name="T22" fmla="*/ 268 w 872"/>
              <a:gd name="T23" fmla="*/ 432 h 811"/>
              <a:gd name="T24" fmla="*/ 438 w 872"/>
              <a:gd name="T25" fmla="*/ 469 h 811"/>
              <a:gd name="T26" fmla="*/ 603 w 872"/>
              <a:gd name="T27" fmla="*/ 433 h 811"/>
              <a:gd name="T28" fmla="*/ 612 w 872"/>
              <a:gd name="T29" fmla="*/ 521 h 811"/>
              <a:gd name="T30" fmla="*/ 850 w 872"/>
              <a:gd name="T31" fmla="*/ 591 h 811"/>
              <a:gd name="T32" fmla="*/ 662 w 872"/>
              <a:gd name="T33" fmla="*/ 389 h 811"/>
              <a:gd name="T34" fmla="*/ 626 w 872"/>
              <a:gd name="T35" fmla="*/ 373 h 811"/>
              <a:gd name="T36" fmla="*/ 245 w 872"/>
              <a:gd name="T37" fmla="*/ 374 h 811"/>
              <a:gd name="T38" fmla="*/ 206 w 872"/>
              <a:gd name="T39" fmla="*/ 392 h 811"/>
              <a:gd name="T40" fmla="*/ 19 w 872"/>
              <a:gd name="T41" fmla="*/ 594 h 811"/>
              <a:gd name="T42" fmla="*/ 72 w 872"/>
              <a:gd name="T43" fmla="*/ 716 h 811"/>
              <a:gd name="T44" fmla="*/ 84 w 872"/>
              <a:gd name="T45" fmla="*/ 714 h 811"/>
              <a:gd name="T46" fmla="*/ 227 w 872"/>
              <a:gd name="T47" fmla="*/ 791 h 811"/>
              <a:gd name="T48" fmla="*/ 626 w 872"/>
              <a:gd name="T49" fmla="*/ 811 h 811"/>
              <a:gd name="T50" fmla="*/ 646 w 872"/>
              <a:gd name="T51" fmla="*/ 680 h 811"/>
              <a:gd name="T52" fmla="*/ 791 w 872"/>
              <a:gd name="T53" fmla="*/ 715 h 811"/>
              <a:gd name="T54" fmla="*/ 853 w 872"/>
              <a:gd name="T55" fmla="*/ 683 h 811"/>
              <a:gd name="T56" fmla="*/ 436 w 872"/>
              <a:gd name="T57" fmla="*/ 362 h 811"/>
              <a:gd name="T58" fmla="*/ 436 w 872"/>
              <a:gd name="T59" fmla="*/ 0 h 811"/>
              <a:gd name="T60" fmla="*/ 436 w 872"/>
              <a:gd name="T61" fmla="*/ 362 h 811"/>
              <a:gd name="T62" fmla="*/ 385 w 872"/>
              <a:gd name="T63" fmla="*/ 580 h 811"/>
              <a:gd name="T64" fmla="*/ 410 w 872"/>
              <a:gd name="T65" fmla="*/ 555 h 811"/>
              <a:gd name="T66" fmla="*/ 384 w 872"/>
              <a:gd name="T67" fmla="*/ 549 h 811"/>
              <a:gd name="T68" fmla="*/ 429 w 872"/>
              <a:gd name="T69" fmla="*/ 519 h 811"/>
              <a:gd name="T70" fmla="*/ 423 w 872"/>
              <a:gd name="T71" fmla="*/ 541 h 811"/>
              <a:gd name="T72" fmla="*/ 431 w 872"/>
              <a:gd name="T73" fmla="*/ 505 h 811"/>
              <a:gd name="T74" fmla="*/ 484 w 872"/>
              <a:gd name="T75" fmla="*/ 602 h 811"/>
              <a:gd name="T76" fmla="*/ 460 w 872"/>
              <a:gd name="T77" fmla="*/ 605 h 811"/>
              <a:gd name="T78" fmla="*/ 387 w 872"/>
              <a:gd name="T79" fmla="*/ 612 h 811"/>
              <a:gd name="T80" fmla="*/ 385 w 872"/>
              <a:gd name="T81" fmla="*/ 597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811">
                <a:moveTo>
                  <a:pt x="612" y="521"/>
                </a:moveTo>
                <a:lnTo>
                  <a:pt x="580" y="513"/>
                </a:lnTo>
                <a:cubicBezTo>
                  <a:pt x="578" y="513"/>
                  <a:pt x="577" y="513"/>
                  <a:pt x="575" y="513"/>
                </a:cubicBezTo>
                <a:cubicBezTo>
                  <a:pt x="542" y="508"/>
                  <a:pt x="511" y="534"/>
                  <a:pt x="503" y="571"/>
                </a:cubicBezTo>
                <a:cubicBezTo>
                  <a:pt x="495" y="608"/>
                  <a:pt x="513" y="644"/>
                  <a:pt x="544" y="655"/>
                </a:cubicBezTo>
                <a:cubicBezTo>
                  <a:pt x="546" y="656"/>
                  <a:pt x="547" y="656"/>
                  <a:pt x="548" y="657"/>
                </a:cubicBezTo>
                <a:lnTo>
                  <a:pt x="612" y="672"/>
                </a:lnTo>
                <a:lnTo>
                  <a:pt x="612" y="699"/>
                </a:lnTo>
                <a:cubicBezTo>
                  <a:pt x="612" y="709"/>
                  <a:pt x="605" y="718"/>
                  <a:pt x="596" y="721"/>
                </a:cubicBezTo>
                <a:lnTo>
                  <a:pt x="443" y="763"/>
                </a:lnTo>
                <a:cubicBezTo>
                  <a:pt x="442" y="763"/>
                  <a:pt x="440" y="763"/>
                  <a:pt x="438" y="763"/>
                </a:cubicBezTo>
                <a:cubicBezTo>
                  <a:pt x="435" y="763"/>
                  <a:pt x="433" y="763"/>
                  <a:pt x="430" y="762"/>
                </a:cubicBezTo>
                <a:cubicBezTo>
                  <a:pt x="429" y="762"/>
                  <a:pt x="429" y="762"/>
                  <a:pt x="428" y="761"/>
                </a:cubicBezTo>
                <a:lnTo>
                  <a:pt x="275" y="720"/>
                </a:lnTo>
                <a:cubicBezTo>
                  <a:pt x="266" y="717"/>
                  <a:pt x="260" y="708"/>
                  <a:pt x="260" y="698"/>
                </a:cubicBezTo>
                <a:lnTo>
                  <a:pt x="260" y="672"/>
                </a:lnTo>
                <a:lnTo>
                  <a:pt x="322" y="657"/>
                </a:lnTo>
                <a:cubicBezTo>
                  <a:pt x="323" y="656"/>
                  <a:pt x="325" y="656"/>
                  <a:pt x="326" y="655"/>
                </a:cubicBezTo>
                <a:cubicBezTo>
                  <a:pt x="357" y="644"/>
                  <a:pt x="375" y="608"/>
                  <a:pt x="368" y="571"/>
                </a:cubicBezTo>
                <a:cubicBezTo>
                  <a:pt x="360" y="534"/>
                  <a:pt x="328" y="508"/>
                  <a:pt x="295" y="513"/>
                </a:cubicBezTo>
                <a:cubicBezTo>
                  <a:pt x="294" y="513"/>
                  <a:pt x="292" y="513"/>
                  <a:pt x="291" y="513"/>
                </a:cubicBezTo>
                <a:lnTo>
                  <a:pt x="260" y="521"/>
                </a:lnTo>
                <a:lnTo>
                  <a:pt x="260" y="450"/>
                </a:lnTo>
                <a:cubicBezTo>
                  <a:pt x="260" y="443"/>
                  <a:pt x="263" y="436"/>
                  <a:pt x="268" y="432"/>
                </a:cubicBezTo>
                <a:cubicBezTo>
                  <a:pt x="273" y="427"/>
                  <a:pt x="280" y="426"/>
                  <a:pt x="286" y="428"/>
                </a:cubicBezTo>
                <a:lnTo>
                  <a:pt x="438" y="469"/>
                </a:lnTo>
                <a:lnTo>
                  <a:pt x="585" y="429"/>
                </a:lnTo>
                <a:cubicBezTo>
                  <a:pt x="591" y="427"/>
                  <a:pt x="598" y="429"/>
                  <a:pt x="603" y="433"/>
                </a:cubicBezTo>
                <a:cubicBezTo>
                  <a:pt x="609" y="437"/>
                  <a:pt x="612" y="444"/>
                  <a:pt x="612" y="451"/>
                </a:cubicBezTo>
                <a:lnTo>
                  <a:pt x="612" y="521"/>
                </a:lnTo>
                <a:close/>
                <a:moveTo>
                  <a:pt x="852" y="594"/>
                </a:moveTo>
                <a:cubicBezTo>
                  <a:pt x="852" y="593"/>
                  <a:pt x="851" y="592"/>
                  <a:pt x="850" y="591"/>
                </a:cubicBezTo>
                <a:lnTo>
                  <a:pt x="665" y="392"/>
                </a:lnTo>
                <a:cubicBezTo>
                  <a:pt x="664" y="391"/>
                  <a:pt x="663" y="390"/>
                  <a:pt x="662" y="389"/>
                </a:cubicBezTo>
                <a:cubicBezTo>
                  <a:pt x="654" y="382"/>
                  <a:pt x="644" y="378"/>
                  <a:pt x="635" y="375"/>
                </a:cubicBezTo>
                <a:cubicBezTo>
                  <a:pt x="632" y="374"/>
                  <a:pt x="629" y="373"/>
                  <a:pt x="626" y="373"/>
                </a:cubicBezTo>
                <a:lnTo>
                  <a:pt x="247" y="373"/>
                </a:lnTo>
                <a:cubicBezTo>
                  <a:pt x="246" y="373"/>
                  <a:pt x="246" y="374"/>
                  <a:pt x="245" y="374"/>
                </a:cubicBezTo>
                <a:cubicBezTo>
                  <a:pt x="232" y="375"/>
                  <a:pt x="219" y="380"/>
                  <a:pt x="209" y="389"/>
                </a:cubicBezTo>
                <a:cubicBezTo>
                  <a:pt x="208" y="390"/>
                  <a:pt x="207" y="391"/>
                  <a:pt x="206" y="392"/>
                </a:cubicBezTo>
                <a:lnTo>
                  <a:pt x="21" y="591"/>
                </a:lnTo>
                <a:cubicBezTo>
                  <a:pt x="20" y="592"/>
                  <a:pt x="20" y="593"/>
                  <a:pt x="19" y="594"/>
                </a:cubicBezTo>
                <a:cubicBezTo>
                  <a:pt x="1" y="617"/>
                  <a:pt x="0" y="648"/>
                  <a:pt x="12" y="673"/>
                </a:cubicBezTo>
                <a:cubicBezTo>
                  <a:pt x="24" y="699"/>
                  <a:pt x="47" y="716"/>
                  <a:pt x="72" y="716"/>
                </a:cubicBezTo>
                <a:cubicBezTo>
                  <a:pt x="74" y="716"/>
                  <a:pt x="77" y="715"/>
                  <a:pt x="79" y="715"/>
                </a:cubicBezTo>
                <a:cubicBezTo>
                  <a:pt x="81" y="715"/>
                  <a:pt x="82" y="715"/>
                  <a:pt x="84" y="714"/>
                </a:cubicBezTo>
                <a:lnTo>
                  <a:pt x="227" y="680"/>
                </a:lnTo>
                <a:lnTo>
                  <a:pt x="227" y="791"/>
                </a:lnTo>
                <a:cubicBezTo>
                  <a:pt x="227" y="802"/>
                  <a:pt x="236" y="811"/>
                  <a:pt x="247" y="811"/>
                </a:cubicBezTo>
                <a:lnTo>
                  <a:pt x="626" y="811"/>
                </a:lnTo>
                <a:cubicBezTo>
                  <a:pt x="637" y="811"/>
                  <a:pt x="646" y="802"/>
                  <a:pt x="646" y="791"/>
                </a:cubicBezTo>
                <a:lnTo>
                  <a:pt x="646" y="680"/>
                </a:lnTo>
                <a:lnTo>
                  <a:pt x="787" y="714"/>
                </a:lnTo>
                <a:cubicBezTo>
                  <a:pt x="788" y="715"/>
                  <a:pt x="790" y="715"/>
                  <a:pt x="791" y="715"/>
                </a:cubicBezTo>
                <a:cubicBezTo>
                  <a:pt x="794" y="715"/>
                  <a:pt x="796" y="716"/>
                  <a:pt x="799" y="716"/>
                </a:cubicBezTo>
                <a:cubicBezTo>
                  <a:pt x="820" y="716"/>
                  <a:pt x="840" y="703"/>
                  <a:pt x="853" y="683"/>
                </a:cubicBezTo>
                <a:cubicBezTo>
                  <a:pt x="872" y="657"/>
                  <a:pt x="872" y="620"/>
                  <a:pt x="852" y="594"/>
                </a:cubicBezTo>
                <a:close/>
                <a:moveTo>
                  <a:pt x="436" y="362"/>
                </a:moveTo>
                <a:cubicBezTo>
                  <a:pt x="529" y="362"/>
                  <a:pt x="605" y="281"/>
                  <a:pt x="605" y="181"/>
                </a:cubicBezTo>
                <a:cubicBezTo>
                  <a:pt x="605" y="81"/>
                  <a:pt x="529" y="0"/>
                  <a:pt x="436" y="0"/>
                </a:cubicBezTo>
                <a:cubicBezTo>
                  <a:pt x="342" y="0"/>
                  <a:pt x="266" y="81"/>
                  <a:pt x="266" y="181"/>
                </a:cubicBezTo>
                <a:cubicBezTo>
                  <a:pt x="266" y="281"/>
                  <a:pt x="342" y="362"/>
                  <a:pt x="436" y="362"/>
                </a:cubicBezTo>
                <a:close/>
                <a:moveTo>
                  <a:pt x="377" y="588"/>
                </a:moveTo>
                <a:lnTo>
                  <a:pt x="385" y="580"/>
                </a:lnTo>
                <a:cubicBezTo>
                  <a:pt x="402" y="594"/>
                  <a:pt x="421" y="603"/>
                  <a:pt x="446" y="591"/>
                </a:cubicBezTo>
                <a:lnTo>
                  <a:pt x="410" y="555"/>
                </a:lnTo>
                <a:lnTo>
                  <a:pt x="400" y="565"/>
                </a:lnTo>
                <a:lnTo>
                  <a:pt x="384" y="549"/>
                </a:lnTo>
                <a:lnTo>
                  <a:pt x="411" y="522"/>
                </a:lnTo>
                <a:cubicBezTo>
                  <a:pt x="415" y="524"/>
                  <a:pt x="422" y="524"/>
                  <a:pt x="429" y="519"/>
                </a:cubicBezTo>
                <a:lnTo>
                  <a:pt x="437" y="527"/>
                </a:lnTo>
                <a:lnTo>
                  <a:pt x="423" y="541"/>
                </a:lnTo>
                <a:lnTo>
                  <a:pt x="460" y="578"/>
                </a:lnTo>
                <a:cubicBezTo>
                  <a:pt x="474" y="555"/>
                  <a:pt x="462" y="520"/>
                  <a:pt x="431" y="505"/>
                </a:cubicBezTo>
                <a:cubicBezTo>
                  <a:pt x="462" y="506"/>
                  <a:pt x="502" y="542"/>
                  <a:pt x="474" y="591"/>
                </a:cubicBezTo>
                <a:lnTo>
                  <a:pt x="484" y="602"/>
                </a:lnTo>
                <a:lnTo>
                  <a:pt x="471" y="614"/>
                </a:lnTo>
                <a:lnTo>
                  <a:pt x="460" y="605"/>
                </a:lnTo>
                <a:cubicBezTo>
                  <a:pt x="434" y="619"/>
                  <a:pt x="410" y="617"/>
                  <a:pt x="391" y="602"/>
                </a:cubicBezTo>
                <a:cubicBezTo>
                  <a:pt x="392" y="606"/>
                  <a:pt x="390" y="610"/>
                  <a:pt x="387" y="612"/>
                </a:cubicBezTo>
                <a:cubicBezTo>
                  <a:pt x="383" y="615"/>
                  <a:pt x="378" y="614"/>
                  <a:pt x="375" y="610"/>
                </a:cubicBezTo>
                <a:cubicBezTo>
                  <a:pt x="371" y="604"/>
                  <a:pt x="378" y="596"/>
                  <a:pt x="385" y="597"/>
                </a:cubicBezTo>
                <a:cubicBezTo>
                  <a:pt x="382" y="594"/>
                  <a:pt x="380" y="591"/>
                  <a:pt x="377" y="588"/>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5" name="矩形 14"/>
          <p:cNvSpPr/>
          <p:nvPr/>
        </p:nvSpPr>
        <p:spPr>
          <a:xfrm>
            <a:off x="1208583" y="4174227"/>
            <a:ext cx="9714334" cy="2031325"/>
          </a:xfrm>
          <a:prstGeom prst="rect">
            <a:avLst/>
          </a:prstGeom>
        </p:spPr>
        <p:txBody>
          <a:bodyPr wrap="square">
            <a:spAutoFit/>
          </a:bodyPr>
          <a:lstStyle/>
          <a:p>
            <a:pPr marL="285750" indent="-285750" algn="just" eaLnBrk="1" hangingPunct="1">
              <a:spcAft>
                <a:spcPts val="0"/>
              </a:spcAft>
              <a:buFont typeface="Wingdings" panose="05000000000000000000" pitchFamily="2" charset="2"/>
              <a:buChar char="n"/>
            </a:pPr>
            <a:r>
              <a:rPr lang="zh-CN" altLang="en-US" kern="100" dirty="0">
                <a:solidFill>
                  <a:schemeClr val="accent1"/>
                </a:solidFill>
                <a:latin typeface="+mj-ea"/>
                <a:ea typeface="+mj-ea"/>
                <a:cs typeface="Times New Roman" panose="02020603050405020304" pitchFamily="18" charset="0"/>
              </a:rPr>
              <a:t>集中授课。</a:t>
            </a:r>
            <a:r>
              <a:rPr kern="100" dirty="0">
                <a:solidFill>
                  <a:schemeClr val="accent1"/>
                </a:solidFill>
                <a:latin typeface="+mj-ea"/>
                <a:ea typeface="+mj-ea"/>
                <a:cs typeface="Times New Roman" panose="02020603050405020304" pitchFamily="18" charset="0"/>
              </a:rPr>
              <a:t>参加上课的学生，只要遵守课堂纪律，认真听讲，不打瞌睡，均得1分</a:t>
            </a:r>
            <a:r>
              <a:rPr lang="zh-CN" altLang="en-US" kern="100" dirty="0">
                <a:solidFill>
                  <a:schemeClr val="accent1"/>
                </a:solidFill>
                <a:latin typeface="+mj-ea"/>
                <a:ea typeface="+mj-ea"/>
                <a:cs typeface="Times New Roman" panose="02020603050405020304" pitchFamily="18" charset="0"/>
              </a:rPr>
              <a:t>。</a:t>
            </a:r>
          </a:p>
          <a:p>
            <a:pPr marL="285750" indent="-285750" algn="just" eaLnBrk="1" hangingPunct="1">
              <a:spcAft>
                <a:spcPts val="0"/>
              </a:spcAft>
              <a:buFont typeface="Wingdings" panose="05000000000000000000" pitchFamily="2" charset="2"/>
              <a:buChar char="n"/>
            </a:pPr>
            <a:r>
              <a:rPr lang="zh-CN" altLang="en-US" kern="100" dirty="0">
                <a:solidFill>
                  <a:schemeClr val="accent1"/>
                </a:solidFill>
                <a:latin typeface="+mj-ea"/>
                <a:ea typeface="+mj-ea"/>
                <a:cs typeface="Times New Roman" panose="02020603050405020304" pitchFamily="18" charset="0"/>
              </a:rPr>
              <a:t>建立先进学员排、连、营等荣誉团队评选机制，影响团队建设的学生甘愿受到处罚。具体处罚措施见《学生影响团队荣誉甘愿受罚措施》。</a:t>
            </a:r>
          </a:p>
          <a:p>
            <a:pPr algn="just" eaLnBrk="1" hangingPunct="1">
              <a:spcAft>
                <a:spcPts val="0"/>
              </a:spcAft>
            </a:pPr>
            <a:r>
              <a:rPr lang="zh-CN" altLang="en-US" kern="100" dirty="0" smtClean="0">
                <a:solidFill>
                  <a:schemeClr val="accent1"/>
                </a:solidFill>
                <a:latin typeface="+mj-ea"/>
                <a:ea typeface="+mj-ea"/>
                <a:cs typeface="Times New Roman" panose="02020603050405020304" pitchFamily="18" charset="0"/>
              </a:rPr>
              <a:t>     一年级</a:t>
            </a:r>
            <a:r>
              <a:rPr lang="en-US" altLang="zh-CN" kern="100" dirty="0" smtClean="0">
                <a:solidFill>
                  <a:schemeClr val="accent1"/>
                </a:solidFill>
                <a:latin typeface="+mj-ea"/>
                <a:ea typeface="+mj-ea"/>
                <a:cs typeface="Times New Roman" panose="02020603050405020304" pitchFamily="18" charset="0"/>
              </a:rPr>
              <a:t>2.5</a:t>
            </a:r>
            <a:r>
              <a:rPr lang="zh-CN" altLang="en-US" kern="100" dirty="0" smtClean="0">
                <a:solidFill>
                  <a:schemeClr val="accent1"/>
                </a:solidFill>
                <a:latin typeface="+mj-ea"/>
                <a:ea typeface="+mj-ea"/>
                <a:cs typeface="Times New Roman" panose="02020603050405020304" pitchFamily="18" charset="0"/>
              </a:rPr>
              <a:t>分，二、三年级</a:t>
            </a:r>
            <a:r>
              <a:rPr lang="en-US" altLang="zh-CN" kern="100" dirty="0" smtClean="0">
                <a:solidFill>
                  <a:schemeClr val="accent1"/>
                </a:solidFill>
                <a:latin typeface="+mj-ea"/>
                <a:ea typeface="+mj-ea"/>
                <a:cs typeface="Times New Roman" panose="02020603050405020304" pitchFamily="18" charset="0"/>
              </a:rPr>
              <a:t>3.5</a:t>
            </a:r>
            <a:r>
              <a:rPr lang="zh-CN" altLang="en-US" kern="100" dirty="0" smtClean="0">
                <a:solidFill>
                  <a:schemeClr val="accent1"/>
                </a:solidFill>
                <a:latin typeface="+mj-ea"/>
                <a:ea typeface="+mj-ea"/>
                <a:cs typeface="Times New Roman" panose="02020603050405020304" pitchFamily="18" charset="0"/>
              </a:rPr>
              <a:t>分。</a:t>
            </a:r>
            <a:r>
              <a:rPr lang="zh-CN" altLang="zh-CN" kern="100" dirty="0" smtClean="0">
                <a:solidFill>
                  <a:schemeClr val="accent1"/>
                </a:solidFill>
                <a:latin typeface="+mj-ea"/>
                <a:ea typeface="+mj-ea"/>
                <a:cs typeface="Times New Roman" panose="02020603050405020304" pitchFamily="18" charset="0"/>
              </a:rPr>
              <a:t>一</a:t>
            </a:r>
            <a:r>
              <a:rPr lang="zh-CN" altLang="zh-CN" kern="100" dirty="0">
                <a:solidFill>
                  <a:schemeClr val="accent1"/>
                </a:solidFill>
                <a:latin typeface="+mj-ea"/>
                <a:ea typeface="+mj-ea"/>
                <a:cs typeface="Times New Roman" panose="02020603050405020304" pitchFamily="18" charset="0"/>
              </a:rPr>
              <a:t>年级考队列组织指挥；二年级以学生连骨干的身份或</a:t>
            </a:r>
            <a:r>
              <a:rPr lang="zh-CN" altLang="zh-CN" kern="100" dirty="0" smtClean="0">
                <a:solidFill>
                  <a:schemeClr val="accent1"/>
                </a:solidFill>
                <a:latin typeface="+mj-ea"/>
                <a:ea typeface="+mj-ea"/>
                <a:cs typeface="Times New Roman" panose="02020603050405020304" pitchFamily="18" charset="0"/>
              </a:rPr>
              <a:t>车</a:t>
            </a:r>
            <a:r>
              <a:rPr lang="en-US" altLang="zh-CN" kern="100" dirty="0" smtClean="0">
                <a:solidFill>
                  <a:schemeClr val="accent1"/>
                </a:solidFill>
                <a:latin typeface="+mj-ea"/>
                <a:ea typeface="+mj-ea"/>
                <a:cs typeface="Times New Roman" panose="02020603050405020304" pitchFamily="18" charset="0"/>
              </a:rPr>
              <a:t>          </a:t>
            </a:r>
            <a:r>
              <a:rPr lang="zh-CN" altLang="zh-CN" kern="100" dirty="0" smtClean="0">
                <a:solidFill>
                  <a:schemeClr val="accent1"/>
                </a:solidFill>
                <a:latin typeface="+mj-ea"/>
                <a:ea typeface="+mj-ea"/>
                <a:cs typeface="Times New Roman" panose="02020603050405020304" pitchFamily="18" charset="0"/>
              </a:rPr>
              <a:t>间</a:t>
            </a:r>
            <a:r>
              <a:rPr lang="zh-CN" altLang="zh-CN" kern="100" dirty="0">
                <a:solidFill>
                  <a:schemeClr val="accent1"/>
                </a:solidFill>
                <a:latin typeface="+mj-ea"/>
                <a:ea typeface="+mj-ea"/>
                <a:cs typeface="Times New Roman" panose="02020603050405020304" pitchFamily="18" charset="0"/>
              </a:rPr>
              <a:t>主任的身份完成一次50人以上人员参加的活动组织方案；三年级考核由支部和实习单位共同考核。</a:t>
            </a:r>
          </a:p>
          <a:p>
            <a:pPr marL="285750" indent="-285750" algn="just" eaLnBrk="1" hangingPunct="1">
              <a:spcAft>
                <a:spcPts val="0"/>
              </a:spcAft>
              <a:buFont typeface="Wingdings" panose="05000000000000000000" pitchFamily="2" charset="2"/>
              <a:buChar char="n"/>
            </a:pPr>
            <a:r>
              <a:rPr lang="zh-CN" altLang="zh-CN" kern="100" dirty="0">
                <a:solidFill>
                  <a:schemeClr val="accent1"/>
                </a:solidFill>
                <a:latin typeface="+mj-ea"/>
                <a:ea typeface="+mj-ea"/>
                <a:cs typeface="Times New Roman" panose="02020603050405020304" pitchFamily="18" charset="0"/>
              </a:rPr>
              <a:t>学生干部（加</a:t>
            </a:r>
            <a:r>
              <a:rPr lang="zh-CN" altLang="zh-CN" kern="100" dirty="0" smtClean="0">
                <a:solidFill>
                  <a:schemeClr val="accent1"/>
                </a:solidFill>
                <a:latin typeface="+mj-ea"/>
                <a:ea typeface="+mj-ea"/>
                <a:cs typeface="Times New Roman" panose="02020603050405020304" pitchFamily="18" charset="0"/>
              </a:rPr>
              <a:t>分</a:t>
            </a:r>
            <a:r>
              <a:rPr lang="zh-CN" altLang="en-US" kern="100" dirty="0" smtClean="0">
                <a:solidFill>
                  <a:schemeClr val="accent1"/>
                </a:solidFill>
                <a:latin typeface="+mj-ea"/>
                <a:ea typeface="+mj-ea"/>
                <a:cs typeface="Times New Roman" panose="02020603050405020304" pitchFamily="18" charset="0"/>
              </a:rPr>
              <a:t>，满分</a:t>
            </a:r>
            <a:r>
              <a:rPr lang="en-US" altLang="zh-CN" kern="100" dirty="0" smtClean="0">
                <a:solidFill>
                  <a:schemeClr val="accent1"/>
                </a:solidFill>
                <a:latin typeface="+mj-ea"/>
                <a:ea typeface="+mj-ea"/>
                <a:cs typeface="Times New Roman" panose="02020603050405020304" pitchFamily="18" charset="0"/>
              </a:rPr>
              <a:t>1.5</a:t>
            </a:r>
            <a:r>
              <a:rPr lang="zh-CN" altLang="en-US" kern="100" dirty="0" smtClean="0">
                <a:solidFill>
                  <a:schemeClr val="accent1"/>
                </a:solidFill>
                <a:latin typeface="+mj-ea"/>
                <a:ea typeface="+mj-ea"/>
                <a:cs typeface="Times New Roman" panose="02020603050405020304" pitchFamily="18" charset="0"/>
              </a:rPr>
              <a:t>分</a:t>
            </a:r>
            <a:r>
              <a:rPr lang="zh-CN" altLang="zh-CN" kern="100" dirty="0" smtClean="0">
                <a:solidFill>
                  <a:schemeClr val="accent1"/>
                </a:solidFill>
                <a:latin typeface="+mj-ea"/>
                <a:ea typeface="+mj-ea"/>
                <a:cs typeface="Times New Roman" panose="02020603050405020304" pitchFamily="18" charset="0"/>
              </a:rPr>
              <a:t>）</a:t>
            </a:r>
            <a:r>
              <a:rPr lang="zh-CN" altLang="zh-CN" kern="100" dirty="0">
                <a:solidFill>
                  <a:schemeClr val="accent1"/>
                </a:solidFill>
                <a:latin typeface="+mj-ea"/>
                <a:ea typeface="+mj-ea"/>
                <a:cs typeface="Times New Roman" panose="02020603050405020304" pitchFamily="18" charset="0"/>
              </a:rPr>
              <a:t>。</a:t>
            </a:r>
          </a:p>
        </p:txBody>
      </p:sp>
      <p:sp>
        <p:nvSpPr>
          <p:cNvPr id="17" name="箭头: 五边形 16"/>
          <p:cNvSpPr/>
          <p:nvPr/>
        </p:nvSpPr>
        <p:spPr bwMode="auto">
          <a:xfrm>
            <a:off x="1103494" y="3444821"/>
            <a:ext cx="5403632" cy="452845"/>
          </a:xfrm>
          <a:prstGeom prst="homePlate">
            <a:avLst>
              <a:gd name="adj" fmla="val 26088"/>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18" name="矩形 17"/>
          <p:cNvSpPr/>
          <p:nvPr/>
        </p:nvSpPr>
        <p:spPr>
          <a:xfrm>
            <a:off x="1203703" y="3480614"/>
            <a:ext cx="2590422" cy="398780"/>
          </a:xfrm>
          <a:prstGeom prst="rect">
            <a:avLst/>
          </a:prstGeom>
        </p:spPr>
        <p:txBody>
          <a:bodyPr wrap="square">
            <a:spAutoFit/>
          </a:bodyPr>
          <a:lstStyle/>
          <a:p>
            <a:pPr algn="just" eaLnBrk="1" hangingPunct="1">
              <a:spcAft>
                <a:spcPts val="0"/>
              </a:spcAft>
            </a:pPr>
            <a:r>
              <a:rPr lang="zh-CN" altLang="en-US" sz="2000" kern="100">
                <a:solidFill>
                  <a:srgbClr val="FFFF00"/>
                </a:solidFill>
                <a:latin typeface="+mj-ea"/>
                <a:ea typeface="+mj-ea"/>
                <a:cs typeface="Times New Roman" panose="02020603050405020304" pitchFamily="18" charset="0"/>
              </a:rPr>
              <a:t>实操办法</a:t>
            </a:r>
          </a:p>
        </p:txBody>
      </p:sp>
    </p:spTree>
  </p:cSld>
  <p:clrMapOvr>
    <a:masterClrMapping/>
  </p:clrMapOvr>
  <p:transition spd="slow" advTm="8493">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nvSpPr>
        <p:spPr>
          <a:xfrm>
            <a:off x="1137976" y="180730"/>
            <a:ext cx="5610887" cy="52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mj-ea"/>
                <a:ea typeface="+mj-ea"/>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a:t>专题四：</a:t>
            </a:r>
            <a:r>
              <a:rPr lang="zh-CN" altLang="en-US" dirty="0" smtClean="0"/>
              <a:t>只有第一</a:t>
            </a:r>
            <a:endParaRPr lang="zh-CN" altLang="en-US" dirty="0"/>
          </a:p>
        </p:txBody>
      </p:sp>
      <p:grpSp>
        <p:nvGrpSpPr>
          <p:cNvPr id="45" name="组合 44"/>
          <p:cNvGrpSpPr/>
          <p:nvPr/>
        </p:nvGrpSpPr>
        <p:grpSpPr>
          <a:xfrm>
            <a:off x="274283" y="0"/>
            <a:ext cx="890943" cy="871870"/>
            <a:chOff x="274283" y="0"/>
            <a:chExt cx="890943" cy="871870"/>
          </a:xfrm>
        </p:grpSpPr>
        <p:sp>
          <p:nvSpPr>
            <p:cNvPr id="6"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7"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sp>
        <p:nvSpPr>
          <p:cNvPr id="8" name="矩形 7"/>
          <p:cNvSpPr/>
          <p:nvPr/>
        </p:nvSpPr>
        <p:spPr>
          <a:xfrm>
            <a:off x="382107" y="184981"/>
            <a:ext cx="685165" cy="521970"/>
          </a:xfrm>
          <a:prstGeom prst="rect">
            <a:avLst/>
          </a:prstGeom>
        </p:spPr>
        <p:txBody>
          <a:bodyPr wrap="none">
            <a:spAutoFit/>
          </a:bodyPr>
          <a:lstStyle/>
          <a:p>
            <a:r>
              <a:rPr lang="en-US" altLang="zh-CN" sz="2800">
                <a:solidFill>
                  <a:schemeClr val="bg2"/>
                </a:solidFill>
                <a:latin typeface="+mj-ea"/>
                <a:ea typeface="+mj-ea"/>
              </a:rPr>
              <a:t>3.4</a:t>
            </a:r>
            <a:endParaRPr lang="zh-CN" altLang="en-US" sz="2800">
              <a:solidFill>
                <a:schemeClr val="bg2"/>
              </a:solidFill>
              <a:latin typeface="+mj-ea"/>
              <a:ea typeface="+mj-ea"/>
            </a:endParaRPr>
          </a:p>
        </p:txBody>
      </p:sp>
      <p:cxnSp>
        <p:nvCxnSpPr>
          <p:cNvPr id="10" name="直接连接符 9"/>
          <p:cNvCxnSpPr/>
          <p:nvPr/>
        </p:nvCxnSpPr>
        <p:spPr bwMode="auto">
          <a:xfrm>
            <a:off x="1208583" y="708608"/>
            <a:ext cx="97429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矩形 11"/>
          <p:cNvSpPr/>
          <p:nvPr/>
        </p:nvSpPr>
        <p:spPr>
          <a:xfrm>
            <a:off x="1063399" y="927729"/>
            <a:ext cx="10075542" cy="953135"/>
          </a:xfrm>
          <a:prstGeom prst="rect">
            <a:avLst/>
          </a:prstGeom>
        </p:spPr>
        <p:txBody>
          <a:bodyPr wrap="square">
            <a:spAutoFit/>
          </a:bodyPr>
          <a:lstStyle/>
          <a:p>
            <a:pPr algn="just" eaLnBrk="1" hangingPunct="1">
              <a:spcAft>
                <a:spcPts val="0"/>
              </a:spcAft>
            </a:pPr>
            <a:r>
              <a:rPr sz="2800" kern="100">
                <a:solidFill>
                  <a:schemeClr val="accent1"/>
                </a:solidFill>
                <a:latin typeface="+mj-ea"/>
                <a:ea typeface="+mj-ea"/>
                <a:cs typeface="Times New Roman" panose="02020603050405020304" pitchFamily="18" charset="0"/>
              </a:rPr>
              <a:t>军人的勇气、竞争和勇于创新、勇于担当、勇猛顽强、没有不可能的拼搏奋斗精神</a:t>
            </a:r>
            <a:r>
              <a:rPr lang="zh-CN" sz="2800" kern="100">
                <a:solidFill>
                  <a:schemeClr val="accent1"/>
                </a:solidFill>
                <a:latin typeface="+mj-ea"/>
                <a:ea typeface="+mj-ea"/>
                <a:cs typeface="Times New Roman" panose="02020603050405020304" pitchFamily="18" charset="0"/>
              </a:rPr>
              <a:t>。</a:t>
            </a:r>
          </a:p>
        </p:txBody>
      </p:sp>
      <p:sp>
        <p:nvSpPr>
          <p:cNvPr id="14" name="箭头: 五边形 13"/>
          <p:cNvSpPr/>
          <p:nvPr/>
        </p:nvSpPr>
        <p:spPr bwMode="auto">
          <a:xfrm>
            <a:off x="982345" y="2056765"/>
            <a:ext cx="2738755" cy="452755"/>
          </a:xfrm>
          <a:prstGeom prst="homePlate">
            <a:avLst>
              <a:gd name="adj" fmla="val 26088"/>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15" name="矩形 14"/>
          <p:cNvSpPr/>
          <p:nvPr/>
        </p:nvSpPr>
        <p:spPr>
          <a:xfrm>
            <a:off x="1164968" y="2084266"/>
            <a:ext cx="2590422" cy="398780"/>
          </a:xfrm>
          <a:prstGeom prst="rect">
            <a:avLst/>
          </a:prstGeom>
        </p:spPr>
        <p:txBody>
          <a:bodyPr wrap="square">
            <a:spAutoFit/>
          </a:bodyPr>
          <a:lstStyle/>
          <a:p>
            <a:pPr algn="just" eaLnBrk="1" hangingPunct="1">
              <a:spcAft>
                <a:spcPts val="0"/>
              </a:spcAft>
            </a:pPr>
            <a:r>
              <a:rPr lang="zh-CN" altLang="en-US" sz="2000" kern="100">
                <a:solidFill>
                  <a:srgbClr val="FFFF00"/>
                </a:solidFill>
                <a:latin typeface="+mj-ea"/>
                <a:ea typeface="+mj-ea"/>
                <a:cs typeface="Times New Roman" panose="02020603050405020304" pitchFamily="18" charset="0"/>
              </a:rPr>
              <a:t>实操训练</a:t>
            </a:r>
          </a:p>
        </p:txBody>
      </p:sp>
      <p:sp>
        <p:nvSpPr>
          <p:cNvPr id="16" name="Freeform 7"/>
          <p:cNvSpPr>
            <a:spLocks noEditPoints="1"/>
          </p:cNvSpPr>
          <p:nvPr/>
        </p:nvSpPr>
        <p:spPr bwMode="auto">
          <a:xfrm>
            <a:off x="2787321" y="5123995"/>
            <a:ext cx="518054" cy="518052"/>
          </a:xfrm>
          <a:custGeom>
            <a:avLst/>
            <a:gdLst>
              <a:gd name="T0" fmla="*/ 948 w 948"/>
              <a:gd name="T1" fmla="*/ 787 h 933"/>
              <a:gd name="T2" fmla="*/ 0 w 948"/>
              <a:gd name="T3" fmla="*/ 787 h 933"/>
              <a:gd name="T4" fmla="*/ 77 w 948"/>
              <a:gd name="T5" fmla="*/ 730 h 933"/>
              <a:gd name="T6" fmla="*/ 871 w 948"/>
              <a:gd name="T7" fmla="*/ 730 h 933"/>
              <a:gd name="T8" fmla="*/ 241 w 948"/>
              <a:gd name="T9" fmla="*/ 32 h 933"/>
              <a:gd name="T10" fmla="*/ 328 w 948"/>
              <a:gd name="T11" fmla="*/ 118 h 933"/>
              <a:gd name="T12" fmla="*/ 155 w 948"/>
              <a:gd name="T13" fmla="*/ 118 h 933"/>
              <a:gd name="T14" fmla="*/ 706 w 948"/>
              <a:gd name="T15" fmla="*/ 32 h 933"/>
              <a:gd name="T16" fmla="*/ 620 w 948"/>
              <a:gd name="T17" fmla="*/ 118 h 933"/>
              <a:gd name="T18" fmla="*/ 792 w 948"/>
              <a:gd name="T19" fmla="*/ 118 h 933"/>
              <a:gd name="T20" fmla="*/ 621 w 948"/>
              <a:gd name="T21" fmla="*/ 528 h 933"/>
              <a:gd name="T22" fmla="*/ 621 w 948"/>
              <a:gd name="T23" fmla="*/ 755 h 933"/>
              <a:gd name="T24" fmla="*/ 706 w 948"/>
              <a:gd name="T25" fmla="*/ 596 h 933"/>
              <a:gd name="T26" fmla="*/ 796 w 948"/>
              <a:gd name="T27" fmla="*/ 755 h 933"/>
              <a:gd name="T28" fmla="*/ 840 w 948"/>
              <a:gd name="T29" fmla="*/ 431 h 933"/>
              <a:gd name="T30" fmla="*/ 759 w 948"/>
              <a:gd name="T31" fmla="*/ 220 h 933"/>
              <a:gd name="T32" fmla="*/ 639 w 948"/>
              <a:gd name="T33" fmla="*/ 222 h 933"/>
              <a:gd name="T34" fmla="*/ 660 w 948"/>
              <a:gd name="T35" fmla="*/ 434 h 933"/>
              <a:gd name="T36" fmla="*/ 476 w 948"/>
              <a:gd name="T37" fmla="*/ 0 h 933"/>
              <a:gd name="T38" fmla="*/ 569 w 948"/>
              <a:gd name="T39" fmla="*/ 94 h 933"/>
              <a:gd name="T40" fmla="*/ 382 w 948"/>
              <a:gd name="T41" fmla="*/ 94 h 933"/>
              <a:gd name="T42" fmla="*/ 568 w 948"/>
              <a:gd name="T43" fmla="*/ 513 h 933"/>
              <a:gd name="T44" fmla="*/ 617 w 948"/>
              <a:gd name="T45" fmla="*/ 434 h 933"/>
              <a:gd name="T46" fmla="*/ 528 w 948"/>
              <a:gd name="T47" fmla="*/ 205 h 933"/>
              <a:gd name="T48" fmla="*/ 329 w 948"/>
              <a:gd name="T49" fmla="*/ 294 h 933"/>
              <a:gd name="T50" fmla="*/ 377 w 948"/>
              <a:gd name="T51" fmla="*/ 513 h 933"/>
              <a:gd name="T52" fmla="*/ 449 w 948"/>
              <a:gd name="T53" fmla="*/ 787 h 933"/>
              <a:gd name="T54" fmla="*/ 502 w 948"/>
              <a:gd name="T55" fmla="*/ 787 h 933"/>
              <a:gd name="T56" fmla="*/ 568 w 948"/>
              <a:gd name="T57" fmla="*/ 513 h 933"/>
              <a:gd name="T58" fmla="*/ 327 w 948"/>
              <a:gd name="T59" fmla="*/ 528 h 933"/>
              <a:gd name="T60" fmla="*/ 287 w 948"/>
              <a:gd name="T61" fmla="*/ 294 h 933"/>
              <a:gd name="T62" fmla="*/ 289 w 948"/>
              <a:gd name="T63" fmla="*/ 220 h 933"/>
              <a:gd name="T64" fmla="*/ 107 w 948"/>
              <a:gd name="T65" fmla="*/ 302 h 933"/>
              <a:gd name="T66" fmla="*/ 151 w 948"/>
              <a:gd name="T67" fmla="*/ 503 h 933"/>
              <a:gd name="T68" fmla="*/ 217 w 948"/>
              <a:gd name="T69" fmla="*/ 755 h 933"/>
              <a:gd name="T70" fmla="*/ 266 w 948"/>
              <a:gd name="T71" fmla="*/ 755 h 933"/>
              <a:gd name="T72" fmla="*/ 327 w 948"/>
              <a:gd name="T73" fmla="*/ 528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8" h="933">
                <a:moveTo>
                  <a:pt x="848" y="697"/>
                </a:moveTo>
                <a:cubicBezTo>
                  <a:pt x="911" y="721"/>
                  <a:pt x="948" y="753"/>
                  <a:pt x="948" y="787"/>
                </a:cubicBezTo>
                <a:cubicBezTo>
                  <a:pt x="948" y="867"/>
                  <a:pt x="736" y="933"/>
                  <a:pt x="474" y="933"/>
                </a:cubicBezTo>
                <a:cubicBezTo>
                  <a:pt x="212" y="933"/>
                  <a:pt x="0" y="867"/>
                  <a:pt x="0" y="787"/>
                </a:cubicBezTo>
                <a:cubicBezTo>
                  <a:pt x="0" y="753"/>
                  <a:pt x="38" y="721"/>
                  <a:pt x="101" y="697"/>
                </a:cubicBezTo>
                <a:cubicBezTo>
                  <a:pt x="86" y="707"/>
                  <a:pt x="77" y="718"/>
                  <a:pt x="77" y="730"/>
                </a:cubicBezTo>
                <a:cubicBezTo>
                  <a:pt x="77" y="785"/>
                  <a:pt x="255" y="829"/>
                  <a:pt x="474" y="829"/>
                </a:cubicBezTo>
                <a:cubicBezTo>
                  <a:pt x="694" y="829"/>
                  <a:pt x="871" y="785"/>
                  <a:pt x="871" y="730"/>
                </a:cubicBezTo>
                <a:cubicBezTo>
                  <a:pt x="871" y="718"/>
                  <a:pt x="863" y="707"/>
                  <a:pt x="848" y="697"/>
                </a:cubicBezTo>
                <a:close/>
                <a:moveTo>
                  <a:pt x="241" y="32"/>
                </a:moveTo>
                <a:lnTo>
                  <a:pt x="241" y="32"/>
                </a:lnTo>
                <a:cubicBezTo>
                  <a:pt x="289" y="32"/>
                  <a:pt x="328" y="71"/>
                  <a:pt x="328" y="118"/>
                </a:cubicBezTo>
                <a:cubicBezTo>
                  <a:pt x="328" y="166"/>
                  <a:pt x="289" y="204"/>
                  <a:pt x="241" y="204"/>
                </a:cubicBezTo>
                <a:cubicBezTo>
                  <a:pt x="194" y="204"/>
                  <a:pt x="155" y="166"/>
                  <a:pt x="155" y="118"/>
                </a:cubicBezTo>
                <a:cubicBezTo>
                  <a:pt x="155" y="71"/>
                  <a:pt x="194" y="32"/>
                  <a:pt x="241" y="32"/>
                </a:cubicBezTo>
                <a:close/>
                <a:moveTo>
                  <a:pt x="706" y="32"/>
                </a:moveTo>
                <a:lnTo>
                  <a:pt x="706" y="32"/>
                </a:lnTo>
                <a:cubicBezTo>
                  <a:pt x="658" y="32"/>
                  <a:pt x="620" y="71"/>
                  <a:pt x="620" y="118"/>
                </a:cubicBezTo>
                <a:cubicBezTo>
                  <a:pt x="620" y="166"/>
                  <a:pt x="658" y="204"/>
                  <a:pt x="706" y="204"/>
                </a:cubicBezTo>
                <a:cubicBezTo>
                  <a:pt x="753" y="204"/>
                  <a:pt x="792" y="166"/>
                  <a:pt x="792" y="118"/>
                </a:cubicBezTo>
                <a:cubicBezTo>
                  <a:pt x="792" y="71"/>
                  <a:pt x="753" y="32"/>
                  <a:pt x="706" y="32"/>
                </a:cubicBezTo>
                <a:close/>
                <a:moveTo>
                  <a:pt x="621" y="528"/>
                </a:moveTo>
                <a:lnTo>
                  <a:pt x="621" y="528"/>
                </a:lnTo>
                <a:lnTo>
                  <a:pt x="621" y="755"/>
                </a:lnTo>
                <a:lnTo>
                  <a:pt x="681" y="755"/>
                </a:lnTo>
                <a:lnTo>
                  <a:pt x="706" y="596"/>
                </a:lnTo>
                <a:lnTo>
                  <a:pt x="730" y="755"/>
                </a:lnTo>
                <a:lnTo>
                  <a:pt x="796" y="755"/>
                </a:lnTo>
                <a:lnTo>
                  <a:pt x="796" y="503"/>
                </a:lnTo>
                <a:cubicBezTo>
                  <a:pt x="822" y="490"/>
                  <a:pt x="840" y="462"/>
                  <a:pt x="840" y="431"/>
                </a:cubicBezTo>
                <a:lnTo>
                  <a:pt x="840" y="302"/>
                </a:lnTo>
                <a:cubicBezTo>
                  <a:pt x="840" y="257"/>
                  <a:pt x="804" y="220"/>
                  <a:pt x="759" y="220"/>
                </a:cubicBezTo>
                <a:lnTo>
                  <a:pt x="658" y="220"/>
                </a:lnTo>
                <a:cubicBezTo>
                  <a:pt x="651" y="220"/>
                  <a:pt x="645" y="221"/>
                  <a:pt x="639" y="222"/>
                </a:cubicBezTo>
                <a:cubicBezTo>
                  <a:pt x="652" y="243"/>
                  <a:pt x="660" y="268"/>
                  <a:pt x="660" y="294"/>
                </a:cubicBezTo>
                <a:lnTo>
                  <a:pt x="660" y="434"/>
                </a:lnTo>
                <a:cubicBezTo>
                  <a:pt x="660" y="470"/>
                  <a:pt x="645" y="504"/>
                  <a:pt x="621" y="528"/>
                </a:cubicBezTo>
                <a:close/>
                <a:moveTo>
                  <a:pt x="476" y="0"/>
                </a:moveTo>
                <a:lnTo>
                  <a:pt x="476" y="0"/>
                </a:lnTo>
                <a:cubicBezTo>
                  <a:pt x="528" y="0"/>
                  <a:pt x="569" y="42"/>
                  <a:pt x="569" y="94"/>
                </a:cubicBezTo>
                <a:cubicBezTo>
                  <a:pt x="569" y="146"/>
                  <a:pt x="528" y="188"/>
                  <a:pt x="476" y="188"/>
                </a:cubicBezTo>
                <a:cubicBezTo>
                  <a:pt x="424" y="188"/>
                  <a:pt x="382" y="146"/>
                  <a:pt x="382" y="94"/>
                </a:cubicBezTo>
                <a:cubicBezTo>
                  <a:pt x="382" y="42"/>
                  <a:pt x="424" y="0"/>
                  <a:pt x="476" y="0"/>
                </a:cubicBezTo>
                <a:close/>
                <a:moveTo>
                  <a:pt x="568" y="513"/>
                </a:moveTo>
                <a:lnTo>
                  <a:pt x="568" y="513"/>
                </a:lnTo>
                <a:cubicBezTo>
                  <a:pt x="597" y="498"/>
                  <a:pt x="617" y="468"/>
                  <a:pt x="617" y="434"/>
                </a:cubicBezTo>
                <a:lnTo>
                  <a:pt x="617" y="294"/>
                </a:lnTo>
                <a:cubicBezTo>
                  <a:pt x="617" y="245"/>
                  <a:pt x="577" y="205"/>
                  <a:pt x="528" y="205"/>
                </a:cubicBezTo>
                <a:lnTo>
                  <a:pt x="418" y="205"/>
                </a:lnTo>
                <a:cubicBezTo>
                  <a:pt x="369" y="205"/>
                  <a:pt x="329" y="245"/>
                  <a:pt x="329" y="294"/>
                </a:cubicBezTo>
                <a:lnTo>
                  <a:pt x="329" y="434"/>
                </a:lnTo>
                <a:cubicBezTo>
                  <a:pt x="329" y="468"/>
                  <a:pt x="349" y="498"/>
                  <a:pt x="377" y="513"/>
                </a:cubicBezTo>
                <a:lnTo>
                  <a:pt x="377" y="787"/>
                </a:lnTo>
                <a:lnTo>
                  <a:pt x="449" y="787"/>
                </a:lnTo>
                <a:lnTo>
                  <a:pt x="476" y="614"/>
                </a:lnTo>
                <a:lnTo>
                  <a:pt x="502" y="787"/>
                </a:lnTo>
                <a:lnTo>
                  <a:pt x="568" y="787"/>
                </a:lnTo>
                <a:lnTo>
                  <a:pt x="568" y="513"/>
                </a:lnTo>
                <a:close/>
                <a:moveTo>
                  <a:pt x="327" y="528"/>
                </a:moveTo>
                <a:lnTo>
                  <a:pt x="327" y="528"/>
                </a:lnTo>
                <a:cubicBezTo>
                  <a:pt x="302" y="504"/>
                  <a:pt x="287" y="470"/>
                  <a:pt x="287" y="434"/>
                </a:cubicBezTo>
                <a:lnTo>
                  <a:pt x="287" y="294"/>
                </a:lnTo>
                <a:cubicBezTo>
                  <a:pt x="287" y="268"/>
                  <a:pt x="295" y="243"/>
                  <a:pt x="308" y="222"/>
                </a:cubicBezTo>
                <a:cubicBezTo>
                  <a:pt x="302" y="221"/>
                  <a:pt x="296" y="220"/>
                  <a:pt x="289" y="220"/>
                </a:cubicBezTo>
                <a:lnTo>
                  <a:pt x="189" y="220"/>
                </a:lnTo>
                <a:cubicBezTo>
                  <a:pt x="144" y="220"/>
                  <a:pt x="107" y="257"/>
                  <a:pt x="107" y="302"/>
                </a:cubicBezTo>
                <a:lnTo>
                  <a:pt x="107" y="431"/>
                </a:lnTo>
                <a:cubicBezTo>
                  <a:pt x="107" y="462"/>
                  <a:pt x="125" y="490"/>
                  <a:pt x="151" y="503"/>
                </a:cubicBezTo>
                <a:lnTo>
                  <a:pt x="151" y="755"/>
                </a:lnTo>
                <a:lnTo>
                  <a:pt x="217" y="755"/>
                </a:lnTo>
                <a:lnTo>
                  <a:pt x="242" y="596"/>
                </a:lnTo>
                <a:lnTo>
                  <a:pt x="266" y="755"/>
                </a:lnTo>
                <a:lnTo>
                  <a:pt x="327" y="755"/>
                </a:lnTo>
                <a:lnTo>
                  <a:pt x="327" y="528"/>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7" name="crowd-of-users_33887"/>
          <p:cNvSpPr>
            <a:spLocks noChangeAspect="1"/>
          </p:cNvSpPr>
          <p:nvPr/>
        </p:nvSpPr>
        <p:spPr bwMode="auto">
          <a:xfrm>
            <a:off x="5652524" y="5074046"/>
            <a:ext cx="694270" cy="530883"/>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solidFill>
            <a:schemeClr val="accent2"/>
          </a:solidFill>
          <a:ln>
            <a:noFill/>
          </a:ln>
        </p:spPr>
        <p:txBody>
          <a:bodyPr/>
          <a:lstStyle/>
          <a:p>
            <a:endParaRPr lang="zh-CN" altLang="en-US"/>
          </a:p>
        </p:txBody>
      </p:sp>
      <p:grpSp>
        <p:nvGrpSpPr>
          <p:cNvPr id="18" name="组合 17"/>
          <p:cNvGrpSpPr/>
          <p:nvPr/>
        </p:nvGrpSpPr>
        <p:grpSpPr>
          <a:xfrm>
            <a:off x="8819147" y="4976043"/>
            <a:ext cx="639600" cy="656297"/>
            <a:chOff x="7772481" y="3324242"/>
            <a:chExt cx="947637" cy="972376"/>
          </a:xfrm>
        </p:grpSpPr>
        <p:sp>
          <p:nvSpPr>
            <p:cNvPr id="19" name="crowd-of-users_33887"/>
            <p:cNvSpPr>
              <a:spLocks noChangeAspect="1"/>
            </p:cNvSpPr>
            <p:nvPr/>
          </p:nvSpPr>
          <p:spPr bwMode="auto">
            <a:xfrm>
              <a:off x="7772481" y="3324242"/>
              <a:ext cx="947637" cy="972376"/>
            </a:xfrm>
            <a:custGeom>
              <a:avLst/>
              <a:gdLst>
                <a:gd name="T0" fmla="*/ 4313 w 5734"/>
                <a:gd name="T1" fmla="*/ 3918 h 5892"/>
                <a:gd name="T2" fmla="*/ 5734 w 5734"/>
                <a:gd name="T3" fmla="*/ 2497 h 5892"/>
                <a:gd name="T4" fmla="*/ 4313 w 5734"/>
                <a:gd name="T5" fmla="*/ 1076 h 5892"/>
                <a:gd name="T6" fmla="*/ 4149 w 5734"/>
                <a:gd name="T7" fmla="*/ 1085 h 5892"/>
                <a:gd name="T8" fmla="*/ 3733 w 5734"/>
                <a:gd name="T9" fmla="*/ 378 h 5892"/>
                <a:gd name="T10" fmla="*/ 2768 w 5734"/>
                <a:gd name="T11" fmla="*/ 0 h 5892"/>
                <a:gd name="T12" fmla="*/ 1389 w 5734"/>
                <a:gd name="T13" fmla="*/ 1076 h 5892"/>
                <a:gd name="T14" fmla="*/ 0 w 5734"/>
                <a:gd name="T15" fmla="*/ 2497 h 5892"/>
                <a:gd name="T16" fmla="*/ 1421 w 5734"/>
                <a:gd name="T17" fmla="*/ 3918 h 5892"/>
                <a:gd name="T18" fmla="*/ 2140 w 5734"/>
                <a:gd name="T19" fmla="*/ 3918 h 5892"/>
                <a:gd name="T20" fmla="*/ 2140 w 5734"/>
                <a:gd name="T21" fmla="*/ 4472 h 5892"/>
                <a:gd name="T22" fmla="*/ 1315 w 5734"/>
                <a:gd name="T23" fmla="*/ 4472 h 5892"/>
                <a:gd name="T24" fmla="*/ 954 w 5734"/>
                <a:gd name="T25" fmla="*/ 4259 h 5892"/>
                <a:gd name="T26" fmla="*/ 540 w 5734"/>
                <a:gd name="T27" fmla="*/ 4672 h 5892"/>
                <a:gd name="T28" fmla="*/ 954 w 5734"/>
                <a:gd name="T29" fmla="*/ 5086 h 5892"/>
                <a:gd name="T30" fmla="*/ 1315 w 5734"/>
                <a:gd name="T31" fmla="*/ 4872 h 5892"/>
                <a:gd name="T32" fmla="*/ 2340 w 5734"/>
                <a:gd name="T33" fmla="*/ 4872 h 5892"/>
                <a:gd name="T34" fmla="*/ 2540 w 5734"/>
                <a:gd name="T35" fmla="*/ 4672 h 5892"/>
                <a:gd name="T36" fmla="*/ 2540 w 5734"/>
                <a:gd name="T37" fmla="*/ 3918 h 5892"/>
                <a:gd name="T38" fmla="*/ 2667 w 5734"/>
                <a:gd name="T39" fmla="*/ 3918 h 5892"/>
                <a:gd name="T40" fmla="*/ 2667 w 5734"/>
                <a:gd name="T41" fmla="*/ 5117 h 5892"/>
                <a:gd name="T42" fmla="*/ 2454 w 5734"/>
                <a:gd name="T43" fmla="*/ 5479 h 5892"/>
                <a:gd name="T44" fmla="*/ 2867 w 5734"/>
                <a:gd name="T45" fmla="*/ 5892 h 5892"/>
                <a:gd name="T46" fmla="*/ 3280 w 5734"/>
                <a:gd name="T47" fmla="*/ 5479 h 5892"/>
                <a:gd name="T48" fmla="*/ 3067 w 5734"/>
                <a:gd name="T49" fmla="*/ 5117 h 5892"/>
                <a:gd name="T50" fmla="*/ 3067 w 5734"/>
                <a:gd name="T51" fmla="*/ 3918 h 5892"/>
                <a:gd name="T52" fmla="*/ 3194 w 5734"/>
                <a:gd name="T53" fmla="*/ 3918 h 5892"/>
                <a:gd name="T54" fmla="*/ 3194 w 5734"/>
                <a:gd name="T55" fmla="*/ 4691 h 5892"/>
                <a:gd name="T56" fmla="*/ 3394 w 5734"/>
                <a:gd name="T57" fmla="*/ 4891 h 5892"/>
                <a:gd name="T58" fmla="*/ 4430 w 5734"/>
                <a:gd name="T59" fmla="*/ 4891 h 5892"/>
                <a:gd name="T60" fmla="*/ 4780 w 5734"/>
                <a:gd name="T61" fmla="*/ 5085 h 5892"/>
                <a:gd name="T62" fmla="*/ 5194 w 5734"/>
                <a:gd name="T63" fmla="*/ 4672 h 5892"/>
                <a:gd name="T64" fmla="*/ 4780 w 5734"/>
                <a:gd name="T65" fmla="*/ 4259 h 5892"/>
                <a:gd name="T66" fmla="*/ 4409 w 5734"/>
                <a:gd name="T67" fmla="*/ 4491 h 5892"/>
                <a:gd name="T68" fmla="*/ 3594 w 5734"/>
                <a:gd name="T69" fmla="*/ 4491 h 5892"/>
                <a:gd name="T70" fmla="*/ 3594 w 5734"/>
                <a:gd name="T71" fmla="*/ 3918 h 5892"/>
                <a:gd name="T72" fmla="*/ 4313 w 5734"/>
                <a:gd name="T73" fmla="*/ 3918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34" h="5892">
                  <a:moveTo>
                    <a:pt x="4313" y="3918"/>
                  </a:moveTo>
                  <a:cubicBezTo>
                    <a:pt x="5096" y="3918"/>
                    <a:pt x="5734" y="3280"/>
                    <a:pt x="5734" y="2497"/>
                  </a:cubicBezTo>
                  <a:cubicBezTo>
                    <a:pt x="5734" y="1713"/>
                    <a:pt x="5096" y="1076"/>
                    <a:pt x="4313" y="1076"/>
                  </a:cubicBezTo>
                  <a:cubicBezTo>
                    <a:pt x="4258" y="1076"/>
                    <a:pt x="4203" y="1079"/>
                    <a:pt x="4149" y="1085"/>
                  </a:cubicBezTo>
                  <a:cubicBezTo>
                    <a:pt x="4084" y="816"/>
                    <a:pt x="3940" y="570"/>
                    <a:pt x="3733" y="378"/>
                  </a:cubicBezTo>
                  <a:cubicBezTo>
                    <a:pt x="3470" y="134"/>
                    <a:pt x="3127" y="0"/>
                    <a:pt x="2768" y="0"/>
                  </a:cubicBezTo>
                  <a:cubicBezTo>
                    <a:pt x="2107" y="0"/>
                    <a:pt x="1544" y="451"/>
                    <a:pt x="1389" y="1076"/>
                  </a:cubicBezTo>
                  <a:cubicBezTo>
                    <a:pt x="620" y="1093"/>
                    <a:pt x="0" y="1724"/>
                    <a:pt x="0" y="2497"/>
                  </a:cubicBezTo>
                  <a:cubicBezTo>
                    <a:pt x="0" y="3281"/>
                    <a:pt x="638" y="3918"/>
                    <a:pt x="1421" y="3918"/>
                  </a:cubicBezTo>
                  <a:lnTo>
                    <a:pt x="2140" y="3918"/>
                  </a:lnTo>
                  <a:lnTo>
                    <a:pt x="2140" y="4472"/>
                  </a:lnTo>
                  <a:lnTo>
                    <a:pt x="1315" y="4472"/>
                  </a:lnTo>
                  <a:cubicBezTo>
                    <a:pt x="1245" y="4345"/>
                    <a:pt x="1109" y="4259"/>
                    <a:pt x="954" y="4259"/>
                  </a:cubicBezTo>
                  <a:cubicBezTo>
                    <a:pt x="726" y="4259"/>
                    <a:pt x="540" y="4444"/>
                    <a:pt x="540" y="4672"/>
                  </a:cubicBezTo>
                  <a:cubicBezTo>
                    <a:pt x="540" y="4900"/>
                    <a:pt x="726" y="5086"/>
                    <a:pt x="954" y="5086"/>
                  </a:cubicBezTo>
                  <a:cubicBezTo>
                    <a:pt x="1109" y="5086"/>
                    <a:pt x="1245" y="4999"/>
                    <a:pt x="1315" y="4872"/>
                  </a:cubicBezTo>
                  <a:lnTo>
                    <a:pt x="2340" y="4872"/>
                  </a:lnTo>
                  <a:cubicBezTo>
                    <a:pt x="2451" y="4872"/>
                    <a:pt x="2540" y="4783"/>
                    <a:pt x="2540" y="4672"/>
                  </a:cubicBezTo>
                  <a:lnTo>
                    <a:pt x="2540" y="3918"/>
                  </a:lnTo>
                  <a:lnTo>
                    <a:pt x="2667" y="3918"/>
                  </a:lnTo>
                  <a:lnTo>
                    <a:pt x="2667" y="5117"/>
                  </a:lnTo>
                  <a:cubicBezTo>
                    <a:pt x="2540" y="5188"/>
                    <a:pt x="2454" y="5323"/>
                    <a:pt x="2454" y="5479"/>
                  </a:cubicBezTo>
                  <a:cubicBezTo>
                    <a:pt x="2454" y="5707"/>
                    <a:pt x="2639" y="5892"/>
                    <a:pt x="2867" y="5892"/>
                  </a:cubicBezTo>
                  <a:cubicBezTo>
                    <a:pt x="3095" y="5892"/>
                    <a:pt x="3280" y="5707"/>
                    <a:pt x="3280" y="5479"/>
                  </a:cubicBezTo>
                  <a:cubicBezTo>
                    <a:pt x="3280" y="5323"/>
                    <a:pt x="3194" y="5188"/>
                    <a:pt x="3067" y="5117"/>
                  </a:cubicBezTo>
                  <a:lnTo>
                    <a:pt x="3067" y="3918"/>
                  </a:lnTo>
                  <a:lnTo>
                    <a:pt x="3194" y="3918"/>
                  </a:lnTo>
                  <a:lnTo>
                    <a:pt x="3194" y="4691"/>
                  </a:lnTo>
                  <a:cubicBezTo>
                    <a:pt x="3194" y="4802"/>
                    <a:pt x="3283" y="4891"/>
                    <a:pt x="3394" y="4891"/>
                  </a:cubicBezTo>
                  <a:lnTo>
                    <a:pt x="4430" y="4891"/>
                  </a:lnTo>
                  <a:cubicBezTo>
                    <a:pt x="4503" y="5008"/>
                    <a:pt x="4633" y="5085"/>
                    <a:pt x="4780" y="5085"/>
                  </a:cubicBezTo>
                  <a:cubicBezTo>
                    <a:pt x="5008" y="5085"/>
                    <a:pt x="5194" y="4900"/>
                    <a:pt x="5194" y="4672"/>
                  </a:cubicBezTo>
                  <a:cubicBezTo>
                    <a:pt x="5194" y="4444"/>
                    <a:pt x="5008" y="4259"/>
                    <a:pt x="4780" y="4259"/>
                  </a:cubicBezTo>
                  <a:cubicBezTo>
                    <a:pt x="4617" y="4259"/>
                    <a:pt x="4476" y="4354"/>
                    <a:pt x="4409" y="4491"/>
                  </a:cubicBezTo>
                  <a:lnTo>
                    <a:pt x="3594" y="4491"/>
                  </a:lnTo>
                  <a:lnTo>
                    <a:pt x="3594" y="3918"/>
                  </a:lnTo>
                  <a:lnTo>
                    <a:pt x="4313" y="3918"/>
                  </a:lnTo>
                  <a:close/>
                </a:path>
              </a:pathLst>
            </a:custGeom>
            <a:solidFill>
              <a:schemeClr val="accent2"/>
            </a:solidFill>
            <a:ln>
              <a:noFill/>
            </a:ln>
          </p:spPr>
          <p:txBody>
            <a:bodyPr/>
            <a:lstStyle/>
            <a:p>
              <a:endParaRPr lang="zh-CN" altLang="en-US"/>
            </a:p>
          </p:txBody>
        </p:sp>
        <p:sp>
          <p:nvSpPr>
            <p:cNvPr id="20" name="Freeform 6"/>
            <p:cNvSpPr/>
            <p:nvPr/>
          </p:nvSpPr>
          <p:spPr bwMode="auto">
            <a:xfrm>
              <a:off x="8032495" y="3506117"/>
              <a:ext cx="377580" cy="330511"/>
            </a:xfrm>
            <a:custGeom>
              <a:avLst/>
              <a:gdLst>
                <a:gd name="T0" fmla="*/ 44 w 957"/>
                <a:gd name="T1" fmla="*/ 606 h 835"/>
                <a:gd name="T2" fmla="*/ 102 w 957"/>
                <a:gd name="T3" fmla="*/ 547 h 835"/>
                <a:gd name="T4" fmla="*/ 546 w 957"/>
                <a:gd name="T5" fmla="*/ 632 h 835"/>
                <a:gd name="T6" fmla="*/ 281 w 957"/>
                <a:gd name="T7" fmla="*/ 365 h 835"/>
                <a:gd name="T8" fmla="*/ 209 w 957"/>
                <a:gd name="T9" fmla="*/ 439 h 835"/>
                <a:gd name="T10" fmla="*/ 96 w 957"/>
                <a:gd name="T11" fmla="*/ 328 h 835"/>
                <a:gd name="T12" fmla="*/ 295 w 957"/>
                <a:gd name="T13" fmla="*/ 126 h 835"/>
                <a:gd name="T14" fmla="*/ 422 w 957"/>
                <a:gd name="T15" fmla="*/ 103 h 835"/>
                <a:gd name="T16" fmla="*/ 479 w 957"/>
                <a:gd name="T17" fmla="*/ 161 h 835"/>
                <a:gd name="T18" fmla="*/ 381 w 957"/>
                <a:gd name="T19" fmla="*/ 264 h 835"/>
                <a:gd name="T20" fmla="*/ 648 w 957"/>
                <a:gd name="T21" fmla="*/ 533 h 835"/>
                <a:gd name="T22" fmla="*/ 436 w 957"/>
                <a:gd name="T23" fmla="*/ 0 h 835"/>
                <a:gd name="T24" fmla="*/ 749 w 957"/>
                <a:gd name="T25" fmla="*/ 633 h 835"/>
                <a:gd name="T26" fmla="*/ 821 w 957"/>
                <a:gd name="T27" fmla="*/ 708 h 835"/>
                <a:gd name="T28" fmla="*/ 725 w 957"/>
                <a:gd name="T29" fmla="*/ 800 h 835"/>
                <a:gd name="T30" fmla="*/ 651 w 957"/>
                <a:gd name="T31" fmla="*/ 731 h 835"/>
                <a:gd name="T32" fmla="*/ 146 w 957"/>
                <a:gd name="T33" fmla="*/ 714 h 835"/>
                <a:gd name="T34" fmla="*/ 113 w 957"/>
                <a:gd name="T35" fmla="*/ 785 h 835"/>
                <a:gd name="T36" fmla="*/ 32 w 957"/>
                <a:gd name="T37" fmla="*/ 771 h 835"/>
                <a:gd name="T38" fmla="*/ 103 w 957"/>
                <a:gd name="T39" fmla="*/ 675 h 835"/>
                <a:gd name="T40" fmla="*/ 44 w 957"/>
                <a:gd name="T41" fmla="*/ 60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7" h="835">
                  <a:moveTo>
                    <a:pt x="44" y="606"/>
                  </a:moveTo>
                  <a:lnTo>
                    <a:pt x="102" y="547"/>
                  </a:lnTo>
                  <a:cubicBezTo>
                    <a:pt x="224" y="652"/>
                    <a:pt x="364" y="720"/>
                    <a:pt x="546" y="632"/>
                  </a:cubicBezTo>
                  <a:lnTo>
                    <a:pt x="281" y="365"/>
                  </a:lnTo>
                  <a:lnTo>
                    <a:pt x="209" y="439"/>
                  </a:lnTo>
                  <a:lnTo>
                    <a:pt x="96" y="328"/>
                  </a:lnTo>
                  <a:lnTo>
                    <a:pt x="295" y="126"/>
                  </a:lnTo>
                  <a:cubicBezTo>
                    <a:pt x="323" y="140"/>
                    <a:pt x="369" y="142"/>
                    <a:pt x="422" y="103"/>
                  </a:cubicBezTo>
                  <a:lnTo>
                    <a:pt x="479" y="161"/>
                  </a:lnTo>
                  <a:lnTo>
                    <a:pt x="381" y="264"/>
                  </a:lnTo>
                  <a:lnTo>
                    <a:pt x="648" y="533"/>
                  </a:lnTo>
                  <a:cubicBezTo>
                    <a:pt x="747" y="365"/>
                    <a:pt x="666" y="114"/>
                    <a:pt x="436" y="0"/>
                  </a:cubicBezTo>
                  <a:cubicBezTo>
                    <a:pt x="663" y="11"/>
                    <a:pt x="957" y="271"/>
                    <a:pt x="749" y="633"/>
                  </a:cubicBezTo>
                  <a:lnTo>
                    <a:pt x="821" y="708"/>
                  </a:lnTo>
                  <a:lnTo>
                    <a:pt x="725" y="800"/>
                  </a:lnTo>
                  <a:lnTo>
                    <a:pt x="651" y="731"/>
                  </a:lnTo>
                  <a:cubicBezTo>
                    <a:pt x="459" y="835"/>
                    <a:pt x="283" y="823"/>
                    <a:pt x="146" y="714"/>
                  </a:cubicBezTo>
                  <a:cubicBezTo>
                    <a:pt x="154" y="739"/>
                    <a:pt x="138" y="769"/>
                    <a:pt x="113" y="785"/>
                  </a:cubicBezTo>
                  <a:cubicBezTo>
                    <a:pt x="83" y="805"/>
                    <a:pt x="50" y="798"/>
                    <a:pt x="32" y="771"/>
                  </a:cubicBezTo>
                  <a:cubicBezTo>
                    <a:pt x="0" y="722"/>
                    <a:pt x="51" y="664"/>
                    <a:pt x="103" y="675"/>
                  </a:cubicBezTo>
                  <a:cubicBezTo>
                    <a:pt x="82" y="654"/>
                    <a:pt x="63" y="631"/>
                    <a:pt x="44" y="606"/>
                  </a:cubicBezTo>
                  <a:close/>
                </a:path>
              </a:pathLst>
            </a:custGeom>
            <a:solidFill>
              <a:srgbClr val="FFFF00"/>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1" name="组合 20"/>
          <p:cNvGrpSpPr/>
          <p:nvPr/>
        </p:nvGrpSpPr>
        <p:grpSpPr>
          <a:xfrm>
            <a:off x="2133864" y="2780928"/>
            <a:ext cx="1805527" cy="350473"/>
            <a:chOff x="2422485" y="5537701"/>
            <a:chExt cx="1207200" cy="350473"/>
          </a:xfrm>
        </p:grpSpPr>
        <p:sp>
          <p:nvSpPr>
            <p:cNvPr id="22" name="矩形: 圆角 21"/>
            <p:cNvSpPr/>
            <p:nvPr/>
          </p:nvSpPr>
          <p:spPr bwMode="auto">
            <a:xfrm>
              <a:off x="2422485" y="5537701"/>
              <a:ext cx="1207200" cy="339606"/>
            </a:xfrm>
            <a:prstGeom prst="roundRect">
              <a:avLst>
                <a:gd name="adj" fmla="val 50000"/>
              </a:avLst>
            </a:prstGeom>
            <a:solidFill>
              <a:schemeClr val="bg2">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矩形 22"/>
            <p:cNvSpPr/>
            <p:nvPr/>
          </p:nvSpPr>
          <p:spPr>
            <a:xfrm>
              <a:off x="2728541" y="5550989"/>
              <a:ext cx="665725" cy="337185"/>
            </a:xfrm>
            <a:prstGeom prst="rect">
              <a:avLst/>
            </a:prstGeom>
          </p:spPr>
          <p:txBody>
            <a:bodyPr wrap="none">
              <a:spAutoFit/>
            </a:bodyPr>
            <a:lstStyle/>
            <a:p>
              <a:pPr algn="ctr" eaLnBrk="1" hangingPunct="1"/>
              <a:r>
                <a:rPr lang="zh-CN" altLang="en-US" sz="1600" dirty="0">
                  <a:solidFill>
                    <a:schemeClr val="accent1"/>
                  </a:solidFill>
                  <a:latin typeface="+mj-ea"/>
                  <a:ea typeface="+mj-ea"/>
                </a:rPr>
                <a:t>集中授课</a:t>
              </a:r>
            </a:p>
          </p:txBody>
        </p:sp>
      </p:grpSp>
      <p:sp>
        <p:nvSpPr>
          <p:cNvPr id="24" name="空心弧 23"/>
          <p:cNvSpPr/>
          <p:nvPr/>
        </p:nvSpPr>
        <p:spPr bwMode="auto">
          <a:xfrm>
            <a:off x="1970286" y="3328207"/>
            <a:ext cx="2165676" cy="2165676"/>
          </a:xfrm>
          <a:prstGeom prst="blockArc">
            <a:avLst>
              <a:gd name="adj1" fmla="val 7814590"/>
              <a:gd name="adj2" fmla="val 3322979"/>
              <a:gd name="adj3" fmla="val 5074"/>
            </a:avLst>
          </a:prstGeom>
          <a:gradFill>
            <a:gsLst>
              <a:gs pos="37000">
                <a:schemeClr val="tx1"/>
              </a:gs>
              <a:gs pos="0">
                <a:schemeClr val="tx1"/>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sym typeface="+mn-lt"/>
            </a:endParaRPr>
          </a:p>
        </p:txBody>
      </p:sp>
      <p:sp>
        <p:nvSpPr>
          <p:cNvPr id="25" name="矩形 24"/>
          <p:cNvSpPr/>
          <p:nvPr/>
        </p:nvSpPr>
        <p:spPr>
          <a:xfrm>
            <a:off x="2408380" y="3770818"/>
            <a:ext cx="1221740" cy="1076325"/>
          </a:xfrm>
          <a:prstGeom prst="rect">
            <a:avLst/>
          </a:prstGeom>
        </p:spPr>
        <p:txBody>
          <a:bodyPr wrap="none">
            <a:spAutoFit/>
          </a:bodyPr>
          <a:lstStyle/>
          <a:p>
            <a:pPr algn="ctr"/>
            <a:r>
              <a:rPr lang="en-US" altLang="zh-CN" sz="3200">
                <a:solidFill>
                  <a:schemeClr val="accent1"/>
                </a:solidFill>
                <a:latin typeface="+mn-lt"/>
                <a:ea typeface="+mn-ea"/>
                <a:cs typeface="+mn-ea"/>
                <a:sym typeface="+mn-lt"/>
              </a:rPr>
              <a:t>2</a:t>
            </a:r>
            <a:r>
              <a:rPr lang="zh-CN" altLang="en-US" sz="3200">
                <a:solidFill>
                  <a:schemeClr val="accent1"/>
                </a:solidFill>
                <a:latin typeface="+mn-lt"/>
                <a:ea typeface="+mn-ea"/>
                <a:cs typeface="+mn-ea"/>
                <a:sym typeface="+mn-lt"/>
              </a:rPr>
              <a:t>学时</a:t>
            </a:r>
          </a:p>
          <a:p>
            <a:pPr algn="ctr"/>
            <a:r>
              <a:rPr lang="en-US" altLang="zh-CN" sz="3200">
                <a:solidFill>
                  <a:schemeClr val="accent1"/>
                </a:solidFill>
                <a:latin typeface="+mn-lt"/>
                <a:ea typeface="+mn-ea"/>
                <a:cs typeface="+mn-ea"/>
                <a:sym typeface="+mn-lt"/>
              </a:rPr>
              <a:t>1</a:t>
            </a:r>
            <a:r>
              <a:rPr lang="zh-CN" altLang="en-US" sz="3200">
                <a:solidFill>
                  <a:schemeClr val="accent1"/>
                </a:solidFill>
                <a:latin typeface="+mn-lt"/>
                <a:ea typeface="+mn-ea"/>
                <a:cs typeface="+mn-ea"/>
                <a:sym typeface="+mn-lt"/>
              </a:rPr>
              <a:t>分</a:t>
            </a:r>
            <a:endParaRPr lang="zh-CN" altLang="en-US" sz="3200" dirty="0">
              <a:solidFill>
                <a:schemeClr val="accent1"/>
              </a:solidFill>
              <a:latin typeface="+mn-lt"/>
              <a:ea typeface="+mn-ea"/>
              <a:cs typeface="+mn-ea"/>
              <a:sym typeface="+mn-lt"/>
            </a:endParaRPr>
          </a:p>
        </p:txBody>
      </p:sp>
      <p:grpSp>
        <p:nvGrpSpPr>
          <p:cNvPr id="28" name="组合 27"/>
          <p:cNvGrpSpPr/>
          <p:nvPr/>
        </p:nvGrpSpPr>
        <p:grpSpPr>
          <a:xfrm>
            <a:off x="5096958" y="2852936"/>
            <a:ext cx="1805525" cy="350473"/>
            <a:chOff x="2422485" y="5537701"/>
            <a:chExt cx="1207200" cy="350473"/>
          </a:xfrm>
        </p:grpSpPr>
        <p:sp>
          <p:nvSpPr>
            <p:cNvPr id="29" name="矩形: 圆角 28"/>
            <p:cNvSpPr/>
            <p:nvPr/>
          </p:nvSpPr>
          <p:spPr bwMode="auto">
            <a:xfrm>
              <a:off x="2422485" y="5537701"/>
              <a:ext cx="1207200" cy="339606"/>
            </a:xfrm>
            <a:prstGeom prst="roundRect">
              <a:avLst>
                <a:gd name="adj" fmla="val 50000"/>
              </a:avLst>
            </a:prstGeom>
            <a:solidFill>
              <a:schemeClr val="bg2">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0" name="矩形 29"/>
            <p:cNvSpPr/>
            <p:nvPr/>
          </p:nvSpPr>
          <p:spPr>
            <a:xfrm>
              <a:off x="2559111" y="5550989"/>
              <a:ext cx="937451" cy="337185"/>
            </a:xfrm>
            <a:prstGeom prst="rect">
              <a:avLst/>
            </a:prstGeom>
          </p:spPr>
          <p:txBody>
            <a:bodyPr wrap="none">
              <a:spAutoFit/>
            </a:bodyPr>
            <a:lstStyle/>
            <a:p>
              <a:pPr algn="ctr" eaLnBrk="1" hangingPunct="1"/>
              <a:r>
                <a:rPr lang="zh-CN" altLang="en-US" sz="1600" dirty="0">
                  <a:solidFill>
                    <a:schemeClr val="accent1"/>
                  </a:solidFill>
                  <a:latin typeface="+mj-ea"/>
                  <a:ea typeface="+mj-ea"/>
                </a:rPr>
                <a:t>创新项目加分</a:t>
              </a:r>
            </a:p>
          </p:txBody>
        </p:sp>
      </p:grpSp>
      <p:sp>
        <p:nvSpPr>
          <p:cNvPr id="31" name="空心弧 30"/>
          <p:cNvSpPr/>
          <p:nvPr/>
        </p:nvSpPr>
        <p:spPr bwMode="auto">
          <a:xfrm>
            <a:off x="4894243" y="3328207"/>
            <a:ext cx="2165676" cy="2165676"/>
          </a:xfrm>
          <a:prstGeom prst="blockArc">
            <a:avLst>
              <a:gd name="adj1" fmla="val 7814590"/>
              <a:gd name="adj2" fmla="val 3322979"/>
              <a:gd name="adj3" fmla="val 5074"/>
            </a:avLst>
          </a:prstGeom>
          <a:gradFill>
            <a:gsLst>
              <a:gs pos="37000">
                <a:schemeClr val="tx1"/>
              </a:gs>
              <a:gs pos="0">
                <a:schemeClr val="tx1"/>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sym typeface="+mn-lt"/>
            </a:endParaRPr>
          </a:p>
        </p:txBody>
      </p:sp>
      <p:sp>
        <p:nvSpPr>
          <p:cNvPr id="32" name="矩形 31"/>
          <p:cNvSpPr/>
          <p:nvPr/>
        </p:nvSpPr>
        <p:spPr>
          <a:xfrm>
            <a:off x="5061509" y="3923218"/>
            <a:ext cx="1876425" cy="829945"/>
          </a:xfrm>
          <a:prstGeom prst="rect">
            <a:avLst/>
          </a:prstGeom>
        </p:spPr>
        <p:txBody>
          <a:bodyPr wrap="none">
            <a:spAutoFit/>
          </a:bodyPr>
          <a:lstStyle/>
          <a:p>
            <a:pPr algn="ctr"/>
            <a:r>
              <a:rPr lang="en-US" altLang="zh-CN" sz="2400">
                <a:solidFill>
                  <a:schemeClr val="accent1"/>
                </a:solidFill>
                <a:uFillTx/>
                <a:latin typeface="+mn-lt"/>
                <a:ea typeface="+mn-ea"/>
                <a:cs typeface="+mn-ea"/>
                <a:sym typeface="+mn-lt"/>
              </a:rPr>
              <a:t>科学</a:t>
            </a:r>
            <a:r>
              <a:rPr lang="zh-CN" altLang="en-US" sz="2400">
                <a:solidFill>
                  <a:schemeClr val="accent1"/>
                </a:solidFill>
                <a:uFillTx/>
                <a:latin typeface="+mn-lt"/>
                <a:ea typeface="+mn-ea"/>
                <a:cs typeface="+mn-ea"/>
                <a:sym typeface="+mn-lt"/>
              </a:rPr>
              <a:t>、</a:t>
            </a:r>
            <a:r>
              <a:rPr lang="en-US" altLang="zh-CN" sz="2400">
                <a:solidFill>
                  <a:schemeClr val="accent1"/>
                </a:solidFill>
                <a:uFillTx/>
                <a:latin typeface="+mn-lt"/>
                <a:ea typeface="+mn-ea"/>
                <a:cs typeface="+mn-ea"/>
                <a:sym typeface="+mn-lt"/>
              </a:rPr>
              <a:t>文化</a:t>
            </a:r>
          </a:p>
          <a:p>
            <a:pPr algn="ctr"/>
            <a:r>
              <a:rPr lang="en-US" altLang="zh-CN" sz="2400">
                <a:solidFill>
                  <a:schemeClr val="accent1"/>
                </a:solidFill>
                <a:uFillTx/>
                <a:latin typeface="+mn-lt"/>
                <a:ea typeface="+mn-ea"/>
                <a:cs typeface="+mn-ea"/>
                <a:sym typeface="+mn-lt"/>
              </a:rPr>
              <a:t>管理特长4类</a:t>
            </a:r>
          </a:p>
        </p:txBody>
      </p:sp>
      <p:grpSp>
        <p:nvGrpSpPr>
          <p:cNvPr id="35" name="组合 34"/>
          <p:cNvGrpSpPr/>
          <p:nvPr/>
        </p:nvGrpSpPr>
        <p:grpSpPr>
          <a:xfrm>
            <a:off x="8228811" y="2842069"/>
            <a:ext cx="1805526" cy="350473"/>
            <a:chOff x="2422485" y="5537701"/>
            <a:chExt cx="1207200" cy="350473"/>
          </a:xfrm>
        </p:grpSpPr>
        <p:sp>
          <p:nvSpPr>
            <p:cNvPr id="36" name="矩形: 圆角 35"/>
            <p:cNvSpPr/>
            <p:nvPr/>
          </p:nvSpPr>
          <p:spPr bwMode="auto">
            <a:xfrm>
              <a:off x="2422485" y="5537701"/>
              <a:ext cx="1207200" cy="339606"/>
            </a:xfrm>
            <a:prstGeom prst="roundRect">
              <a:avLst>
                <a:gd name="adj" fmla="val 50000"/>
              </a:avLst>
            </a:prstGeom>
            <a:solidFill>
              <a:schemeClr val="bg2">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 name="矩形 36"/>
            <p:cNvSpPr/>
            <p:nvPr/>
          </p:nvSpPr>
          <p:spPr>
            <a:xfrm>
              <a:off x="2557363" y="5550989"/>
              <a:ext cx="937450" cy="337185"/>
            </a:xfrm>
            <a:prstGeom prst="rect">
              <a:avLst/>
            </a:prstGeom>
          </p:spPr>
          <p:txBody>
            <a:bodyPr wrap="none">
              <a:spAutoFit/>
            </a:bodyPr>
            <a:lstStyle/>
            <a:p>
              <a:pPr algn="ctr" eaLnBrk="1" hangingPunct="1"/>
              <a:r>
                <a:rPr lang="zh-CN" altLang="en-US" sz="1600" dirty="0">
                  <a:solidFill>
                    <a:schemeClr val="accent1"/>
                  </a:solidFill>
                  <a:latin typeface="+mj-ea"/>
                  <a:ea typeface="+mj-ea"/>
                </a:rPr>
                <a:t>创新项目设置</a:t>
              </a:r>
            </a:p>
          </p:txBody>
        </p:sp>
      </p:grpSp>
      <p:sp>
        <p:nvSpPr>
          <p:cNvPr id="38" name="空心弧 37"/>
          <p:cNvSpPr/>
          <p:nvPr/>
        </p:nvSpPr>
        <p:spPr bwMode="auto">
          <a:xfrm>
            <a:off x="8082611" y="3328207"/>
            <a:ext cx="2165676" cy="2165676"/>
          </a:xfrm>
          <a:prstGeom prst="blockArc">
            <a:avLst>
              <a:gd name="adj1" fmla="val 7814590"/>
              <a:gd name="adj2" fmla="val 3322979"/>
              <a:gd name="adj3" fmla="val 5074"/>
            </a:avLst>
          </a:prstGeom>
          <a:gradFill>
            <a:gsLst>
              <a:gs pos="37000">
                <a:schemeClr val="tx1"/>
              </a:gs>
              <a:gs pos="0">
                <a:schemeClr val="tx1"/>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sym typeface="+mn-lt"/>
            </a:endParaRPr>
          </a:p>
        </p:txBody>
      </p:sp>
      <p:sp>
        <p:nvSpPr>
          <p:cNvPr id="40" name="矩形 39"/>
          <p:cNvSpPr/>
          <p:nvPr/>
        </p:nvSpPr>
        <p:spPr>
          <a:xfrm>
            <a:off x="8319770" y="3893820"/>
            <a:ext cx="1714500" cy="829945"/>
          </a:xfrm>
          <a:prstGeom prst="rect">
            <a:avLst/>
          </a:prstGeom>
        </p:spPr>
        <p:txBody>
          <a:bodyPr wrap="square">
            <a:spAutoFit/>
          </a:bodyPr>
          <a:lstStyle/>
          <a:p>
            <a:pPr algn="ctr"/>
            <a:r>
              <a:rPr lang="zh-CN" altLang="en-US" sz="2400" b="1" dirty="0">
                <a:solidFill>
                  <a:schemeClr val="accent1"/>
                </a:solidFill>
                <a:latin typeface="+mn-lt"/>
                <a:ea typeface="+mn-ea"/>
                <a:cs typeface="+mn-ea"/>
                <a:sym typeface="+mn-lt"/>
              </a:rPr>
              <a:t>学员旅</a:t>
            </a:r>
            <a:r>
              <a:rPr lang="zh-CN" altLang="en-US" sz="2400" b="1" dirty="0" smtClean="0">
                <a:solidFill>
                  <a:schemeClr val="accent1"/>
                </a:solidFill>
                <a:latin typeface="+mn-lt"/>
                <a:ea typeface="+mn-ea"/>
                <a:cs typeface="+mn-ea"/>
                <a:sym typeface="+mn-lt"/>
              </a:rPr>
              <a:t>报校领导审批</a:t>
            </a:r>
            <a:endParaRPr lang="zh-CN" altLang="en-US" sz="2400" b="1" dirty="0">
              <a:solidFill>
                <a:schemeClr val="accent1"/>
              </a:solidFill>
              <a:latin typeface="+mn-lt"/>
              <a:ea typeface="+mn-ea"/>
              <a:cs typeface="+mn-ea"/>
              <a:sym typeface="+mn-lt"/>
            </a:endParaRPr>
          </a:p>
        </p:txBody>
      </p:sp>
      <p:sp>
        <p:nvSpPr>
          <p:cNvPr id="2" name="矩形 1"/>
          <p:cNvSpPr/>
          <p:nvPr/>
        </p:nvSpPr>
        <p:spPr>
          <a:xfrm>
            <a:off x="4586213" y="5642047"/>
            <a:ext cx="3096345" cy="646331"/>
          </a:xfrm>
          <a:prstGeom prst="rect">
            <a:avLst/>
          </a:prstGeom>
        </p:spPr>
        <p:txBody>
          <a:bodyPr wrap="square">
            <a:spAutoFit/>
          </a:bodyPr>
          <a:lstStyle/>
          <a:p>
            <a:r>
              <a:rPr lang="zh-CN" altLang="zh-CN" dirty="0">
                <a:solidFill>
                  <a:schemeClr val="bg1"/>
                </a:solidFill>
              </a:rPr>
              <a:t>加分目录见《学生创新学分目录》</a:t>
            </a:r>
            <a:endParaRPr lang="zh-CN" altLang="en-US" dirty="0">
              <a:solidFill>
                <a:schemeClr val="bg1"/>
              </a:solidFill>
            </a:endParaRPr>
          </a:p>
        </p:txBody>
      </p:sp>
      <p:sp>
        <p:nvSpPr>
          <p:cNvPr id="3" name="矩形 2"/>
          <p:cNvSpPr/>
          <p:nvPr/>
        </p:nvSpPr>
        <p:spPr>
          <a:xfrm>
            <a:off x="7822893" y="5604929"/>
            <a:ext cx="3240360" cy="923330"/>
          </a:xfrm>
          <a:prstGeom prst="rect">
            <a:avLst/>
          </a:prstGeom>
        </p:spPr>
        <p:txBody>
          <a:bodyPr wrap="square">
            <a:spAutoFit/>
          </a:bodyPr>
          <a:lstStyle/>
          <a:p>
            <a:r>
              <a:rPr lang="zh-CN" altLang="zh-CN" dirty="0">
                <a:solidFill>
                  <a:schemeClr val="bg1"/>
                </a:solidFill>
              </a:rPr>
              <a:t>《学生创新学分目录》以外的创新实践项目</a:t>
            </a:r>
            <a:r>
              <a:rPr lang="zh-CN" altLang="zh-CN" dirty="0" smtClean="0">
                <a:solidFill>
                  <a:schemeClr val="bg1"/>
                </a:solidFill>
              </a:rPr>
              <a:t>，</a:t>
            </a:r>
            <a:r>
              <a:rPr lang="zh-CN" altLang="en-US" dirty="0" smtClean="0">
                <a:solidFill>
                  <a:schemeClr val="bg1"/>
                </a:solidFill>
              </a:rPr>
              <a:t>经</a:t>
            </a:r>
            <a:r>
              <a:rPr lang="zh-CN" altLang="zh-CN" dirty="0" smtClean="0">
                <a:solidFill>
                  <a:schemeClr val="bg1"/>
                </a:solidFill>
              </a:rPr>
              <a:t>认定</a:t>
            </a:r>
            <a:r>
              <a:rPr lang="zh-CN" altLang="en-US" dirty="0" smtClean="0">
                <a:solidFill>
                  <a:schemeClr val="bg1"/>
                </a:solidFill>
              </a:rPr>
              <a:t>后</a:t>
            </a:r>
            <a:r>
              <a:rPr lang="zh-CN" altLang="zh-CN" dirty="0" smtClean="0">
                <a:solidFill>
                  <a:schemeClr val="bg1"/>
                </a:solidFill>
              </a:rPr>
              <a:t>，</a:t>
            </a:r>
            <a:r>
              <a:rPr lang="zh-CN" altLang="zh-CN" dirty="0">
                <a:solidFill>
                  <a:schemeClr val="bg1"/>
                </a:solidFill>
              </a:rPr>
              <a:t>并</a:t>
            </a:r>
            <a:r>
              <a:rPr lang="zh-CN" altLang="zh-CN" dirty="0" smtClean="0">
                <a:solidFill>
                  <a:schemeClr val="bg1"/>
                </a:solidFill>
              </a:rPr>
              <a:t>报</a:t>
            </a:r>
            <a:r>
              <a:rPr lang="zh-CN" altLang="en-US" dirty="0" smtClean="0">
                <a:solidFill>
                  <a:schemeClr val="bg1"/>
                </a:solidFill>
              </a:rPr>
              <a:t>校</a:t>
            </a:r>
            <a:r>
              <a:rPr lang="zh-CN" altLang="zh-CN" dirty="0" smtClean="0">
                <a:solidFill>
                  <a:schemeClr val="bg1"/>
                </a:solidFill>
              </a:rPr>
              <a:t>领导</a:t>
            </a:r>
            <a:r>
              <a:rPr lang="zh-CN" altLang="zh-CN" dirty="0">
                <a:solidFill>
                  <a:schemeClr val="bg1"/>
                </a:solidFill>
              </a:rPr>
              <a:t>批准予以增加。</a:t>
            </a:r>
            <a:endParaRPr lang="zh-CN" altLang="en-US" dirty="0">
              <a:solidFill>
                <a:schemeClr val="bg1"/>
              </a:solidFill>
            </a:endParaRPr>
          </a:p>
        </p:txBody>
      </p:sp>
    </p:spTree>
  </p:cSld>
  <p:clrMapOvr>
    <a:masterClrMapping/>
  </p:clrMapOvr>
  <p:transition spd="slow" advTm="8493">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nvSpPr>
        <p:spPr>
          <a:xfrm>
            <a:off x="1089660" y="180975"/>
            <a:ext cx="9860915" cy="1076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mj-ea"/>
                <a:ea typeface="+mj-ea"/>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3200"/>
              <a:t>专题五：绝对服从：军人的立场坚定、誓死服从和无条件执行、没有任何借口的服从天职</a:t>
            </a:r>
          </a:p>
        </p:txBody>
      </p:sp>
      <p:grpSp>
        <p:nvGrpSpPr>
          <p:cNvPr id="45" name="组合 44"/>
          <p:cNvGrpSpPr/>
          <p:nvPr/>
        </p:nvGrpSpPr>
        <p:grpSpPr>
          <a:xfrm>
            <a:off x="274283" y="0"/>
            <a:ext cx="890943" cy="871870"/>
            <a:chOff x="274283" y="0"/>
            <a:chExt cx="890943" cy="871870"/>
          </a:xfrm>
        </p:grpSpPr>
        <p:sp>
          <p:nvSpPr>
            <p:cNvPr id="6"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7"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sp>
        <p:nvSpPr>
          <p:cNvPr id="8" name="矩形 7"/>
          <p:cNvSpPr/>
          <p:nvPr/>
        </p:nvSpPr>
        <p:spPr>
          <a:xfrm>
            <a:off x="382107" y="184981"/>
            <a:ext cx="685165" cy="521970"/>
          </a:xfrm>
          <a:prstGeom prst="rect">
            <a:avLst/>
          </a:prstGeom>
        </p:spPr>
        <p:txBody>
          <a:bodyPr wrap="none">
            <a:spAutoFit/>
          </a:bodyPr>
          <a:lstStyle/>
          <a:p>
            <a:r>
              <a:rPr lang="en-US" altLang="zh-CN" sz="2800">
                <a:solidFill>
                  <a:schemeClr val="bg2"/>
                </a:solidFill>
                <a:latin typeface="+mj-ea"/>
                <a:ea typeface="+mj-ea"/>
              </a:rPr>
              <a:t>3.5</a:t>
            </a:r>
            <a:endParaRPr lang="zh-CN" altLang="en-US" sz="2800">
              <a:solidFill>
                <a:schemeClr val="bg2"/>
              </a:solidFill>
              <a:latin typeface="+mj-ea"/>
              <a:ea typeface="+mj-ea"/>
            </a:endParaRPr>
          </a:p>
        </p:txBody>
      </p:sp>
      <p:cxnSp>
        <p:nvCxnSpPr>
          <p:cNvPr id="10" name="直接连接符 9"/>
          <p:cNvCxnSpPr/>
          <p:nvPr/>
        </p:nvCxnSpPr>
        <p:spPr bwMode="auto">
          <a:xfrm>
            <a:off x="1208583" y="708608"/>
            <a:ext cx="97429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箭头: 五边形 12"/>
          <p:cNvSpPr/>
          <p:nvPr/>
        </p:nvSpPr>
        <p:spPr bwMode="auto">
          <a:xfrm>
            <a:off x="1103494" y="1316953"/>
            <a:ext cx="5403632" cy="452845"/>
          </a:xfrm>
          <a:prstGeom prst="homePlate">
            <a:avLst>
              <a:gd name="adj" fmla="val 26088"/>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14" name="矩形 13"/>
          <p:cNvSpPr/>
          <p:nvPr/>
        </p:nvSpPr>
        <p:spPr>
          <a:xfrm>
            <a:off x="1203703" y="1352746"/>
            <a:ext cx="2590422" cy="398780"/>
          </a:xfrm>
          <a:prstGeom prst="rect">
            <a:avLst/>
          </a:prstGeom>
        </p:spPr>
        <p:txBody>
          <a:bodyPr wrap="square">
            <a:spAutoFit/>
          </a:bodyPr>
          <a:lstStyle/>
          <a:p>
            <a:pPr algn="just" eaLnBrk="1" hangingPunct="1">
              <a:spcAft>
                <a:spcPts val="0"/>
              </a:spcAft>
            </a:pPr>
            <a:r>
              <a:rPr lang="en-US" altLang="zh-CN" sz="2000" kern="100">
                <a:solidFill>
                  <a:srgbClr val="FFFF00"/>
                </a:solidFill>
                <a:latin typeface="+mj-ea"/>
                <a:ea typeface="+mj-ea"/>
                <a:cs typeface="Times New Roman" panose="02020603050405020304" pitchFamily="18" charset="0"/>
              </a:rPr>
              <a:t>1</a:t>
            </a:r>
            <a:r>
              <a:rPr lang="zh-CN" altLang="en-US" sz="2000" kern="100">
                <a:solidFill>
                  <a:srgbClr val="FFFF00"/>
                </a:solidFill>
                <a:latin typeface="+mj-ea"/>
                <a:ea typeface="+mj-ea"/>
                <a:cs typeface="Times New Roman" panose="02020603050405020304" pitchFamily="18" charset="0"/>
              </a:rPr>
              <a:t>、集中授课</a:t>
            </a:r>
          </a:p>
        </p:txBody>
      </p:sp>
      <p:sp>
        <p:nvSpPr>
          <p:cNvPr id="15" name="矩形 14"/>
          <p:cNvSpPr/>
          <p:nvPr/>
        </p:nvSpPr>
        <p:spPr>
          <a:xfrm>
            <a:off x="1203703" y="1934944"/>
            <a:ext cx="9647206" cy="368300"/>
          </a:xfrm>
          <a:prstGeom prst="rect">
            <a:avLst/>
          </a:prstGeom>
        </p:spPr>
        <p:txBody>
          <a:bodyPr wrap="square">
            <a:spAutoFit/>
          </a:bodyPr>
          <a:lstStyle/>
          <a:p>
            <a:pPr algn="just" eaLnBrk="1" hangingPunct="1">
              <a:spcAft>
                <a:spcPts val="0"/>
              </a:spcAft>
            </a:pPr>
            <a:r>
              <a:rPr kern="100">
                <a:solidFill>
                  <a:schemeClr val="accent1"/>
                </a:solidFill>
                <a:latin typeface="+mj-ea"/>
                <a:ea typeface="+mj-ea"/>
                <a:cs typeface="Times New Roman" panose="02020603050405020304" pitchFamily="18" charset="0"/>
              </a:rPr>
              <a:t>参加上课的学生，只要遵守课堂纪律，认真听讲，不打瞌睡，均得1分</a:t>
            </a:r>
            <a:r>
              <a:rPr lang="zh-CN" altLang="en-US" kern="100">
                <a:solidFill>
                  <a:schemeClr val="accent1"/>
                </a:solidFill>
                <a:latin typeface="+mj-ea"/>
                <a:ea typeface="+mj-ea"/>
                <a:cs typeface="Times New Roman" panose="02020603050405020304" pitchFamily="18" charset="0"/>
              </a:rPr>
              <a:t>。</a:t>
            </a:r>
            <a:endParaRPr lang="zh-CN" altLang="zh-CN" kern="100">
              <a:solidFill>
                <a:schemeClr val="accent1"/>
              </a:solidFill>
              <a:latin typeface="+mj-ea"/>
              <a:ea typeface="+mj-ea"/>
              <a:cs typeface="Times New Roman" panose="02020603050405020304" pitchFamily="18" charset="0"/>
            </a:endParaRPr>
          </a:p>
        </p:txBody>
      </p:sp>
      <p:sp>
        <p:nvSpPr>
          <p:cNvPr id="17" name="箭头: 五边形 16"/>
          <p:cNvSpPr/>
          <p:nvPr/>
        </p:nvSpPr>
        <p:spPr bwMode="auto">
          <a:xfrm>
            <a:off x="1103494" y="2631542"/>
            <a:ext cx="5403632" cy="452845"/>
          </a:xfrm>
          <a:prstGeom prst="homePlate">
            <a:avLst>
              <a:gd name="adj" fmla="val 26088"/>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18" name="矩形 17"/>
          <p:cNvSpPr/>
          <p:nvPr/>
        </p:nvSpPr>
        <p:spPr>
          <a:xfrm>
            <a:off x="1203703" y="2667335"/>
            <a:ext cx="2590422" cy="398780"/>
          </a:xfrm>
          <a:prstGeom prst="rect">
            <a:avLst/>
          </a:prstGeom>
        </p:spPr>
        <p:txBody>
          <a:bodyPr wrap="square">
            <a:spAutoFit/>
          </a:bodyPr>
          <a:lstStyle/>
          <a:p>
            <a:pPr algn="just" eaLnBrk="1" hangingPunct="1">
              <a:spcAft>
                <a:spcPts val="0"/>
              </a:spcAft>
            </a:pPr>
            <a:r>
              <a:rPr lang="en-US" altLang="zh-CN" sz="2000" kern="100">
                <a:solidFill>
                  <a:srgbClr val="FFFF00"/>
                </a:solidFill>
                <a:latin typeface="+mj-ea"/>
                <a:ea typeface="+mj-ea"/>
                <a:cs typeface="Times New Roman" panose="02020603050405020304" pitchFamily="18" charset="0"/>
              </a:rPr>
              <a:t>2</a:t>
            </a:r>
            <a:r>
              <a:rPr lang="zh-CN" altLang="en-US" sz="2000" kern="100">
                <a:solidFill>
                  <a:srgbClr val="FFFF00"/>
                </a:solidFill>
                <a:latin typeface="+mj-ea"/>
                <a:ea typeface="+mj-ea"/>
                <a:cs typeface="Times New Roman" panose="02020603050405020304" pitchFamily="18" charset="0"/>
              </a:rPr>
              <a:t>、量化考核</a:t>
            </a:r>
          </a:p>
        </p:txBody>
      </p:sp>
      <p:sp>
        <p:nvSpPr>
          <p:cNvPr id="19" name="矩形 18"/>
          <p:cNvSpPr/>
          <p:nvPr/>
        </p:nvSpPr>
        <p:spPr>
          <a:xfrm>
            <a:off x="1208148" y="3230922"/>
            <a:ext cx="9647206" cy="1337945"/>
          </a:xfrm>
          <a:prstGeom prst="rect">
            <a:avLst/>
          </a:prstGeom>
        </p:spPr>
        <p:txBody>
          <a:bodyPr wrap="square">
            <a:spAutoFit/>
          </a:bodyPr>
          <a:lstStyle/>
          <a:p>
            <a:pPr marL="285750" indent="-285750" algn="just" eaLnBrk="1" hangingPunct="1">
              <a:lnSpc>
                <a:spcPct val="150000"/>
              </a:lnSpc>
              <a:spcAft>
                <a:spcPts val="0"/>
              </a:spcAft>
              <a:buFont typeface="Wingdings" panose="05000000000000000000" pitchFamily="2" charset="2"/>
              <a:buChar char="l"/>
            </a:pPr>
            <a:r>
              <a:rPr lang="zh-CN" altLang="en-US" kern="100" dirty="0" smtClean="0">
                <a:solidFill>
                  <a:schemeClr val="accent1"/>
                </a:solidFill>
                <a:latin typeface="+mj-ea"/>
                <a:ea typeface="+mj-ea"/>
                <a:cs typeface="Times New Roman" panose="02020603050405020304" pitchFamily="18" charset="0"/>
              </a:rPr>
              <a:t>以</a:t>
            </a:r>
            <a:r>
              <a:rPr lang="zh-CN" kern="100" dirty="0" smtClean="0">
                <a:solidFill>
                  <a:schemeClr val="accent1"/>
                </a:solidFill>
                <a:latin typeface="+mj-ea"/>
                <a:ea typeface="+mj-ea"/>
                <a:cs typeface="Times New Roman" panose="02020603050405020304" pitchFamily="18" charset="0"/>
              </a:rPr>
              <a:t>《</a:t>
            </a:r>
            <a:r>
              <a:rPr kern="100" dirty="0" err="1">
                <a:solidFill>
                  <a:schemeClr val="accent1"/>
                </a:solidFill>
                <a:latin typeface="+mj-ea"/>
                <a:ea typeface="+mj-ea"/>
                <a:cs typeface="Times New Roman" panose="02020603050405020304" pitchFamily="18" charset="0"/>
              </a:rPr>
              <a:t>学员旅军事素养量化考核实施细则</a:t>
            </a:r>
            <a:r>
              <a:rPr lang="zh-CN" kern="100" dirty="0" smtClean="0">
                <a:solidFill>
                  <a:schemeClr val="accent1"/>
                </a:solidFill>
                <a:latin typeface="+mj-ea"/>
                <a:ea typeface="+mj-ea"/>
                <a:cs typeface="Times New Roman" panose="02020603050405020304" pitchFamily="18" charset="0"/>
              </a:rPr>
              <a:t>》</a:t>
            </a:r>
            <a:r>
              <a:rPr lang="zh-CN" altLang="en-US" kern="100" dirty="0" smtClean="0">
                <a:solidFill>
                  <a:schemeClr val="accent1"/>
                </a:solidFill>
                <a:latin typeface="+mj-ea"/>
                <a:ea typeface="+mj-ea"/>
                <a:cs typeface="Times New Roman" panose="02020603050405020304" pitchFamily="18" charset="0"/>
              </a:rPr>
              <a:t>为依据</a:t>
            </a:r>
            <a:r>
              <a:rPr lang="zh-CN" kern="100" dirty="0" smtClean="0">
                <a:solidFill>
                  <a:schemeClr val="accent1"/>
                </a:solidFill>
                <a:latin typeface="+mj-ea"/>
                <a:ea typeface="+mj-ea"/>
                <a:cs typeface="Times New Roman" panose="02020603050405020304" pitchFamily="18" charset="0"/>
              </a:rPr>
              <a:t>。</a:t>
            </a:r>
            <a:endParaRPr lang="zh-CN" altLang="en-US" kern="100" dirty="0">
              <a:solidFill>
                <a:schemeClr val="accent1"/>
              </a:solidFill>
              <a:latin typeface="+mj-ea"/>
              <a:ea typeface="+mj-ea"/>
              <a:cs typeface="Times New Roman" panose="02020603050405020304" pitchFamily="18" charset="0"/>
            </a:endParaRPr>
          </a:p>
          <a:p>
            <a:pPr marL="285750" indent="-285750" algn="just" eaLnBrk="1" hangingPunct="1">
              <a:lnSpc>
                <a:spcPct val="150000"/>
              </a:lnSpc>
              <a:spcAft>
                <a:spcPts val="0"/>
              </a:spcAft>
              <a:buFont typeface="Wingdings" panose="05000000000000000000" pitchFamily="2" charset="2"/>
              <a:buChar char="l"/>
            </a:pPr>
            <a:r>
              <a:rPr lang="zh-CN" altLang="en-US" kern="100" dirty="0" smtClean="0">
                <a:solidFill>
                  <a:schemeClr val="accent1"/>
                </a:solidFill>
                <a:latin typeface="+mj-ea"/>
                <a:ea typeface="+mj-ea"/>
                <a:cs typeface="Times New Roman" panose="02020603050405020304" pitchFamily="18" charset="0"/>
              </a:rPr>
              <a:t>一、二年级主要</a:t>
            </a:r>
            <a:r>
              <a:rPr lang="zh-CN" altLang="en-US" kern="100" dirty="0">
                <a:solidFill>
                  <a:schemeClr val="accent1"/>
                </a:solidFill>
                <a:latin typeface="+mj-ea"/>
                <a:ea typeface="+mj-ea"/>
                <a:cs typeface="Times New Roman" panose="02020603050405020304" pitchFamily="18" charset="0"/>
              </a:rPr>
              <a:t>考核课堂学习、仪容仪表、请销假、内务卫生等。</a:t>
            </a:r>
          </a:p>
          <a:p>
            <a:pPr marL="285750" indent="-285750" algn="just" eaLnBrk="1" hangingPunct="1">
              <a:lnSpc>
                <a:spcPct val="150000"/>
              </a:lnSpc>
              <a:spcAft>
                <a:spcPts val="0"/>
              </a:spcAft>
              <a:buFont typeface="Wingdings" panose="05000000000000000000" pitchFamily="2" charset="2"/>
              <a:buChar char="l"/>
            </a:pPr>
            <a:r>
              <a:rPr lang="zh-CN" altLang="en-US" kern="100" dirty="0">
                <a:solidFill>
                  <a:schemeClr val="accent1"/>
                </a:solidFill>
                <a:latin typeface="+mj-ea"/>
                <a:ea typeface="+mj-ea"/>
                <a:cs typeface="Times New Roman" panose="02020603050405020304" pitchFamily="18" charset="0"/>
              </a:rPr>
              <a:t>三年级由支部和实习单位共同考核</a:t>
            </a:r>
          </a:p>
        </p:txBody>
      </p:sp>
      <p:sp>
        <p:nvSpPr>
          <p:cNvPr id="21" name="箭头: 五边形 20"/>
          <p:cNvSpPr/>
          <p:nvPr/>
        </p:nvSpPr>
        <p:spPr bwMode="auto">
          <a:xfrm>
            <a:off x="1091429" y="4733486"/>
            <a:ext cx="5403632" cy="452845"/>
          </a:xfrm>
          <a:prstGeom prst="homePlate">
            <a:avLst>
              <a:gd name="adj" fmla="val 26088"/>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22" name="矩形 21"/>
          <p:cNvSpPr/>
          <p:nvPr/>
        </p:nvSpPr>
        <p:spPr>
          <a:xfrm>
            <a:off x="1164968" y="4759754"/>
            <a:ext cx="2590422" cy="398780"/>
          </a:xfrm>
          <a:prstGeom prst="rect">
            <a:avLst/>
          </a:prstGeom>
        </p:spPr>
        <p:txBody>
          <a:bodyPr wrap="square">
            <a:spAutoFit/>
          </a:bodyPr>
          <a:lstStyle/>
          <a:p>
            <a:pPr algn="just" eaLnBrk="1" hangingPunct="1">
              <a:spcAft>
                <a:spcPts val="0"/>
              </a:spcAft>
            </a:pPr>
            <a:r>
              <a:rPr lang="en-US" altLang="zh-CN" sz="2000" kern="100">
                <a:solidFill>
                  <a:srgbClr val="FFFF00"/>
                </a:solidFill>
                <a:latin typeface="+mj-ea"/>
                <a:ea typeface="+mj-ea"/>
                <a:cs typeface="Times New Roman" panose="02020603050405020304" pitchFamily="18" charset="0"/>
              </a:rPr>
              <a:t>3</a:t>
            </a:r>
            <a:r>
              <a:rPr lang="zh-CN" altLang="en-US" sz="2000" kern="100">
                <a:solidFill>
                  <a:srgbClr val="FFFF00"/>
                </a:solidFill>
                <a:latin typeface="+mj-ea"/>
                <a:ea typeface="+mj-ea"/>
                <a:cs typeface="Times New Roman" panose="02020603050405020304" pitchFamily="18" charset="0"/>
              </a:rPr>
              <a:t>、监督机制</a:t>
            </a:r>
          </a:p>
        </p:txBody>
      </p:sp>
      <p:sp>
        <p:nvSpPr>
          <p:cNvPr id="23" name="矩形 22"/>
          <p:cNvSpPr/>
          <p:nvPr/>
        </p:nvSpPr>
        <p:spPr>
          <a:xfrm>
            <a:off x="1089403" y="5268886"/>
            <a:ext cx="9647206" cy="922020"/>
          </a:xfrm>
          <a:prstGeom prst="rect">
            <a:avLst/>
          </a:prstGeom>
        </p:spPr>
        <p:txBody>
          <a:bodyPr wrap="square">
            <a:spAutoFit/>
          </a:bodyPr>
          <a:lstStyle/>
          <a:p>
            <a:pPr marL="285750" indent="-285750" algn="just" eaLnBrk="1" hangingPunct="1">
              <a:lnSpc>
                <a:spcPct val="150000"/>
              </a:lnSpc>
              <a:spcAft>
                <a:spcPts val="0"/>
              </a:spcAft>
              <a:buFont typeface="Wingdings" panose="05000000000000000000" pitchFamily="2" charset="2"/>
              <a:buChar char="l"/>
            </a:pPr>
            <a:r>
              <a:rPr lang="zh-CN" altLang="en-US" kern="100" dirty="0" smtClean="0">
                <a:solidFill>
                  <a:schemeClr val="accent1"/>
                </a:solidFill>
                <a:latin typeface="+mj-ea"/>
                <a:ea typeface="+mj-ea"/>
                <a:cs typeface="Times New Roman" panose="02020603050405020304" pitchFamily="18" charset="0"/>
              </a:rPr>
              <a:t>量化考核结果公示。如</a:t>
            </a:r>
            <a:r>
              <a:rPr lang="zh-CN" altLang="en-US" kern="100" dirty="0">
                <a:solidFill>
                  <a:schemeClr val="accent1"/>
                </a:solidFill>
                <a:latin typeface="+mj-ea"/>
                <a:ea typeface="+mj-ea"/>
                <a:cs typeface="Times New Roman" panose="02020603050405020304" pitchFamily="18" charset="0"/>
              </a:rPr>
              <a:t>对公示成绩有异议，可向学员营党支部书面申请复议；如对复议结果仍有异议，可逐级向上级继续申请复议，最终裁定机构为学员旅党委。</a:t>
            </a:r>
          </a:p>
        </p:txBody>
      </p:sp>
    </p:spTree>
  </p:cSld>
  <p:clrMapOvr>
    <a:masterClrMapping/>
  </p:clrMapOvr>
  <p:transition spd="slow" advTm="8493">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auto">
          <a:xfrm>
            <a:off x="1129827" y="2262753"/>
            <a:ext cx="9937104" cy="3960626"/>
          </a:xfrm>
          <a:prstGeom prst="rect">
            <a:avLst/>
          </a:prstGeom>
          <a:solidFill>
            <a:schemeClr val="bg2"/>
          </a:solidFill>
          <a:ln w="9525" cap="flat" cmpd="sng" algn="ctr">
            <a:solidFill>
              <a:schemeClr val="bg2">
                <a:lumMod val="6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 name="矩形 1"/>
          <p:cNvSpPr/>
          <p:nvPr/>
        </p:nvSpPr>
        <p:spPr>
          <a:xfrm>
            <a:off x="1483995" y="2653030"/>
            <a:ext cx="9222740" cy="2963545"/>
          </a:xfrm>
          <a:prstGeom prst="rect">
            <a:avLst/>
          </a:prstGeom>
        </p:spPr>
        <p:txBody>
          <a:bodyPr wrap="square">
            <a:spAutoFit/>
          </a:bodyPr>
          <a:lstStyle/>
          <a:p>
            <a:pPr algn="just">
              <a:lnSpc>
                <a:spcPts val="3200"/>
              </a:lnSpc>
              <a:spcAft>
                <a:spcPts val="0"/>
              </a:spcAft>
            </a:pPr>
            <a:r>
              <a:rPr lang="zh-CN" altLang="en-US" sz="2400" kern="100">
                <a:solidFill>
                  <a:schemeClr val="bg1"/>
                </a:solidFill>
                <a:latin typeface="+mj-ea"/>
                <a:ea typeface="+mj-ea"/>
                <a:cs typeface="Times New Roman" panose="02020603050405020304" pitchFamily="18" charset="0"/>
              </a:rPr>
              <a:t>“遛马工程”是驴子是马拉出来溜溜，不但要考出成绩、更要考出作风、考出干劲、考出风格、考出比、学、赶、帮、超的氛围来，考出争先创优来，考出荣誉、考出责任、考出人品、考出道德，考出我们内在的动力，考出我们军人般的素养来。为此，我们提出了考核工作的总体目标。</a:t>
            </a:r>
          </a:p>
          <a:p>
            <a:pPr algn="just">
              <a:lnSpc>
                <a:spcPts val="3200"/>
              </a:lnSpc>
              <a:spcAft>
                <a:spcPts val="0"/>
              </a:spcAft>
            </a:pPr>
            <a:r>
              <a:rPr lang="zh-CN" altLang="en-US" sz="2400" kern="100">
                <a:solidFill>
                  <a:schemeClr val="bg1"/>
                </a:solidFill>
                <a:latin typeface="+mj-ea"/>
                <a:ea typeface="+mj-ea"/>
                <a:cs typeface="Times New Roman" panose="02020603050405020304" pitchFamily="18" charset="0"/>
              </a:rPr>
              <a:t>（一）人人参与、逐人考核。（二）公开公正、全程管控。</a:t>
            </a:r>
          </a:p>
          <a:p>
            <a:pPr algn="just">
              <a:lnSpc>
                <a:spcPts val="3200"/>
              </a:lnSpc>
              <a:spcAft>
                <a:spcPts val="0"/>
              </a:spcAft>
            </a:pPr>
            <a:r>
              <a:rPr lang="zh-CN" altLang="en-US" sz="2400" kern="100">
                <a:solidFill>
                  <a:schemeClr val="bg1"/>
                </a:solidFill>
                <a:latin typeface="+mj-ea"/>
                <a:ea typeface="+mj-ea"/>
                <a:cs typeface="Times New Roman" panose="02020603050405020304" pitchFamily="18" charset="0"/>
              </a:rPr>
              <a:t>（三）成绩公示，接受监督。（四）评优依据，入档保存。</a:t>
            </a: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483949"/>
            <a:ext cx="12196763" cy="1155143"/>
          </a:xfrm>
          <a:prstGeom prst="rect">
            <a:avLst/>
          </a:prstGeom>
        </p:spPr>
      </p:pic>
      <p:grpSp>
        <p:nvGrpSpPr>
          <p:cNvPr id="13" name="组合 12"/>
          <p:cNvGrpSpPr/>
          <p:nvPr/>
        </p:nvGrpSpPr>
        <p:grpSpPr>
          <a:xfrm>
            <a:off x="1490663" y="261972"/>
            <a:ext cx="1600886" cy="1610095"/>
            <a:chOff x="1490663" y="261972"/>
            <a:chExt cx="1600886" cy="1610095"/>
          </a:xfrm>
        </p:grpSpPr>
        <p:sp>
          <p:nvSpPr>
            <p:cNvPr id="14" name="Oval 5"/>
            <p:cNvSpPr>
              <a:spLocks noChangeArrowheads="1"/>
            </p:cNvSpPr>
            <p:nvPr/>
          </p:nvSpPr>
          <p:spPr bwMode="auto">
            <a:xfrm>
              <a:off x="1490663" y="261972"/>
              <a:ext cx="1600886" cy="16100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19"/>
            <p:cNvSpPr>
              <a:spLocks noChangeArrowheads="1"/>
            </p:cNvSpPr>
            <p:nvPr/>
          </p:nvSpPr>
          <p:spPr bwMode="auto">
            <a:xfrm>
              <a:off x="1562803" y="334112"/>
              <a:ext cx="1456607" cy="1465816"/>
            </a:xfrm>
            <a:prstGeom prst="ellipse">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16" name="Freeform 5"/>
            <p:cNvSpPr>
              <a:spLocks noEditPoints="1"/>
            </p:cNvSpPr>
            <p:nvPr/>
          </p:nvSpPr>
          <p:spPr bwMode="auto">
            <a:xfrm>
              <a:off x="1753952" y="741966"/>
              <a:ext cx="1074308" cy="639108"/>
            </a:xfrm>
            <a:custGeom>
              <a:avLst/>
              <a:gdLst>
                <a:gd name="T0" fmla="*/ 19 w 1430"/>
                <a:gd name="T1" fmla="*/ 857 h 861"/>
                <a:gd name="T2" fmla="*/ 140 w 1430"/>
                <a:gd name="T3" fmla="*/ 648 h 861"/>
                <a:gd name="T4" fmla="*/ 78 w 1430"/>
                <a:gd name="T5" fmla="*/ 773 h 861"/>
                <a:gd name="T6" fmla="*/ 187 w 1430"/>
                <a:gd name="T7" fmla="*/ 181 h 861"/>
                <a:gd name="T8" fmla="*/ 125 w 1430"/>
                <a:gd name="T9" fmla="*/ 181 h 861"/>
                <a:gd name="T10" fmla="*/ 187 w 1430"/>
                <a:gd name="T11" fmla="*/ 394 h 861"/>
                <a:gd name="T12" fmla="*/ 328 w 1430"/>
                <a:gd name="T13" fmla="*/ 484 h 861"/>
                <a:gd name="T14" fmla="*/ 328 w 1430"/>
                <a:gd name="T15" fmla="*/ 153 h 861"/>
                <a:gd name="T16" fmla="*/ 565 w 1430"/>
                <a:gd name="T17" fmla="*/ 106 h 861"/>
                <a:gd name="T18" fmla="*/ 522 w 1430"/>
                <a:gd name="T19" fmla="*/ 1 h 861"/>
                <a:gd name="T20" fmla="*/ 208 w 1430"/>
                <a:gd name="T21" fmla="*/ 60 h 861"/>
                <a:gd name="T22" fmla="*/ 67 w 1430"/>
                <a:gd name="T23" fmla="*/ 60 h 861"/>
                <a:gd name="T24" fmla="*/ 441 w 1430"/>
                <a:gd name="T25" fmla="*/ 138 h 861"/>
                <a:gd name="T26" fmla="*/ 379 w 1430"/>
                <a:gd name="T27" fmla="*/ 519 h 861"/>
                <a:gd name="T28" fmla="*/ 557 w 1430"/>
                <a:gd name="T29" fmla="*/ 496 h 861"/>
                <a:gd name="T30" fmla="*/ 9 w 1430"/>
                <a:gd name="T31" fmla="*/ 564 h 861"/>
                <a:gd name="T32" fmla="*/ 187 w 1430"/>
                <a:gd name="T33" fmla="*/ 439 h 861"/>
                <a:gd name="T34" fmla="*/ 153 w 1430"/>
                <a:gd name="T35" fmla="*/ 518 h 861"/>
                <a:gd name="T36" fmla="*/ 304 w 1430"/>
                <a:gd name="T37" fmla="*/ 496 h 861"/>
                <a:gd name="T38" fmla="*/ 9 w 1430"/>
                <a:gd name="T39" fmla="*/ 564 h 861"/>
                <a:gd name="T40" fmla="*/ 1412 w 1430"/>
                <a:gd name="T41" fmla="*/ 253 h 861"/>
                <a:gd name="T42" fmla="*/ 883 w 1430"/>
                <a:gd name="T43" fmla="*/ 197 h 861"/>
                <a:gd name="T44" fmla="*/ 883 w 1430"/>
                <a:gd name="T45" fmla="*/ 151 h 861"/>
                <a:gd name="T46" fmla="*/ 1257 w 1430"/>
                <a:gd name="T47" fmla="*/ 515 h 861"/>
                <a:gd name="T48" fmla="*/ 1274 w 1430"/>
                <a:gd name="T49" fmla="*/ 394 h 861"/>
                <a:gd name="T50" fmla="*/ 1430 w 1430"/>
                <a:gd name="T51" fmla="*/ 94 h 861"/>
                <a:gd name="T52" fmla="*/ 1218 w 1430"/>
                <a:gd name="T53" fmla="*/ 0 h 861"/>
                <a:gd name="T54" fmla="*/ 864 w 1430"/>
                <a:gd name="T55" fmla="*/ 49 h 861"/>
                <a:gd name="T56" fmla="*/ 1354 w 1430"/>
                <a:gd name="T57" fmla="*/ 561 h 861"/>
                <a:gd name="T58" fmla="*/ 884 w 1430"/>
                <a:gd name="T59" fmla="*/ 348 h 861"/>
                <a:gd name="T60" fmla="*/ 48 w 1430"/>
                <a:gd name="T61" fmla="*/ 747 h 861"/>
                <a:gd name="T62" fmla="*/ 130 w 1430"/>
                <a:gd name="T63" fmla="*/ 700 h 861"/>
                <a:gd name="T64" fmla="*/ 386 w 1430"/>
                <a:gd name="T65" fmla="*/ 857 h 861"/>
                <a:gd name="T66" fmla="*/ 293 w 1430"/>
                <a:gd name="T67" fmla="*/ 769 h 861"/>
                <a:gd name="T68" fmla="*/ 250 w 1430"/>
                <a:gd name="T69" fmla="*/ 857 h 861"/>
                <a:gd name="T70" fmla="*/ 289 w 1430"/>
                <a:gd name="T71" fmla="*/ 630 h 861"/>
                <a:gd name="T72" fmla="*/ 310 w 1430"/>
                <a:gd name="T73" fmla="*/ 752 h 861"/>
                <a:gd name="T74" fmla="*/ 344 w 1430"/>
                <a:gd name="T75" fmla="*/ 789 h 861"/>
                <a:gd name="T76" fmla="*/ 250 w 1430"/>
                <a:gd name="T77" fmla="*/ 736 h 861"/>
                <a:gd name="T78" fmla="*/ 329 w 1430"/>
                <a:gd name="T79" fmla="*/ 694 h 861"/>
                <a:gd name="T80" fmla="*/ 250 w 1430"/>
                <a:gd name="T81" fmla="*/ 656 h 861"/>
                <a:gd name="T82" fmla="*/ 434 w 1430"/>
                <a:gd name="T83" fmla="*/ 630 h 861"/>
                <a:gd name="T84" fmla="*/ 463 w 1430"/>
                <a:gd name="T85" fmla="*/ 656 h 861"/>
                <a:gd name="T86" fmla="*/ 544 w 1430"/>
                <a:gd name="T87" fmla="*/ 755 h 861"/>
                <a:gd name="T88" fmla="*/ 556 w 1430"/>
                <a:gd name="T89" fmla="*/ 831 h 861"/>
                <a:gd name="T90" fmla="*/ 646 w 1430"/>
                <a:gd name="T91" fmla="*/ 656 h 861"/>
                <a:gd name="T92" fmla="*/ 727 w 1430"/>
                <a:gd name="T93" fmla="*/ 758 h 861"/>
                <a:gd name="T94" fmla="*/ 617 w 1430"/>
                <a:gd name="T95" fmla="*/ 857 h 861"/>
                <a:gd name="T96" fmla="*/ 734 w 1430"/>
                <a:gd name="T97" fmla="*/ 656 h 861"/>
                <a:gd name="T98" fmla="*/ 896 w 1430"/>
                <a:gd name="T99" fmla="*/ 795 h 861"/>
                <a:gd name="T100" fmla="*/ 747 w 1430"/>
                <a:gd name="T101" fmla="*/ 857 h 861"/>
                <a:gd name="T102" fmla="*/ 951 w 1430"/>
                <a:gd name="T103" fmla="*/ 857 h 861"/>
                <a:gd name="T104" fmla="*/ 849 w 1430"/>
                <a:gd name="T105" fmla="*/ 659 h 861"/>
                <a:gd name="T106" fmla="*/ 810 w 1430"/>
                <a:gd name="T107" fmla="*/ 770 h 861"/>
                <a:gd name="T108" fmla="*/ 1090 w 1430"/>
                <a:gd name="T109" fmla="*/ 861 h 861"/>
                <a:gd name="T110" fmla="*/ 1016 w 1430"/>
                <a:gd name="T111" fmla="*/ 660 h 861"/>
                <a:gd name="T112" fmla="*/ 1153 w 1430"/>
                <a:gd name="T113" fmla="*/ 666 h 861"/>
                <a:gd name="T114" fmla="*/ 1014 w 1430"/>
                <a:gd name="T115" fmla="*/ 746 h 861"/>
                <a:gd name="T116" fmla="*/ 1153 w 1430"/>
                <a:gd name="T117" fmla="*/ 820 h 861"/>
                <a:gd name="T118" fmla="*/ 1216 w 1430"/>
                <a:gd name="T119" fmla="*/ 857 h 861"/>
                <a:gd name="T120" fmla="*/ 1333 w 1430"/>
                <a:gd name="T121" fmla="*/ 656 h 861"/>
                <a:gd name="T122" fmla="*/ 1327 w 1430"/>
                <a:gd name="T123" fmla="*/ 729 h 861"/>
                <a:gd name="T124" fmla="*/ 1246 w 1430"/>
                <a:gd name="T125" fmla="*/ 831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0" h="861">
                  <a:moveTo>
                    <a:pt x="48" y="773"/>
                  </a:moveTo>
                  <a:lnTo>
                    <a:pt x="48" y="857"/>
                  </a:lnTo>
                  <a:lnTo>
                    <a:pt x="19" y="857"/>
                  </a:lnTo>
                  <a:lnTo>
                    <a:pt x="19" y="630"/>
                  </a:lnTo>
                  <a:lnTo>
                    <a:pt x="83" y="630"/>
                  </a:lnTo>
                  <a:cubicBezTo>
                    <a:pt x="108" y="630"/>
                    <a:pt x="127" y="636"/>
                    <a:pt x="140" y="648"/>
                  </a:cubicBezTo>
                  <a:cubicBezTo>
                    <a:pt x="154" y="660"/>
                    <a:pt x="161" y="677"/>
                    <a:pt x="161" y="699"/>
                  </a:cubicBezTo>
                  <a:cubicBezTo>
                    <a:pt x="161" y="721"/>
                    <a:pt x="153" y="739"/>
                    <a:pt x="137" y="753"/>
                  </a:cubicBezTo>
                  <a:cubicBezTo>
                    <a:pt x="121" y="767"/>
                    <a:pt x="101" y="773"/>
                    <a:pt x="78" y="773"/>
                  </a:cubicBezTo>
                  <a:lnTo>
                    <a:pt x="48" y="773"/>
                  </a:lnTo>
                  <a:close/>
                  <a:moveTo>
                    <a:pt x="125" y="181"/>
                  </a:moveTo>
                  <a:lnTo>
                    <a:pt x="187" y="181"/>
                  </a:lnTo>
                  <a:lnTo>
                    <a:pt x="187" y="262"/>
                  </a:lnTo>
                  <a:lnTo>
                    <a:pt x="125" y="262"/>
                  </a:lnTo>
                  <a:lnTo>
                    <a:pt x="125" y="181"/>
                  </a:lnTo>
                  <a:close/>
                  <a:moveTo>
                    <a:pt x="125" y="307"/>
                  </a:moveTo>
                  <a:lnTo>
                    <a:pt x="187" y="307"/>
                  </a:lnTo>
                  <a:lnTo>
                    <a:pt x="187" y="394"/>
                  </a:lnTo>
                  <a:lnTo>
                    <a:pt x="125" y="394"/>
                  </a:lnTo>
                  <a:lnTo>
                    <a:pt x="125" y="307"/>
                  </a:lnTo>
                  <a:close/>
                  <a:moveTo>
                    <a:pt x="328" y="484"/>
                  </a:moveTo>
                  <a:lnTo>
                    <a:pt x="419" y="484"/>
                  </a:lnTo>
                  <a:lnTo>
                    <a:pt x="419" y="153"/>
                  </a:lnTo>
                  <a:lnTo>
                    <a:pt x="328" y="153"/>
                  </a:lnTo>
                  <a:lnTo>
                    <a:pt x="328" y="484"/>
                  </a:lnTo>
                  <a:close/>
                  <a:moveTo>
                    <a:pt x="0" y="106"/>
                  </a:moveTo>
                  <a:lnTo>
                    <a:pt x="565" y="106"/>
                  </a:lnTo>
                  <a:lnTo>
                    <a:pt x="565" y="60"/>
                  </a:lnTo>
                  <a:lnTo>
                    <a:pt x="497" y="60"/>
                  </a:lnTo>
                  <a:lnTo>
                    <a:pt x="522" y="1"/>
                  </a:lnTo>
                  <a:lnTo>
                    <a:pt x="380" y="1"/>
                  </a:lnTo>
                  <a:lnTo>
                    <a:pt x="356" y="60"/>
                  </a:lnTo>
                  <a:lnTo>
                    <a:pt x="208" y="60"/>
                  </a:lnTo>
                  <a:lnTo>
                    <a:pt x="184" y="1"/>
                  </a:lnTo>
                  <a:lnTo>
                    <a:pt x="43" y="1"/>
                  </a:lnTo>
                  <a:lnTo>
                    <a:pt x="67" y="60"/>
                  </a:lnTo>
                  <a:lnTo>
                    <a:pt x="0" y="60"/>
                  </a:lnTo>
                  <a:lnTo>
                    <a:pt x="0" y="106"/>
                  </a:lnTo>
                  <a:close/>
                  <a:moveTo>
                    <a:pt x="441" y="138"/>
                  </a:moveTo>
                  <a:lnTo>
                    <a:pt x="441" y="502"/>
                  </a:lnTo>
                  <a:cubicBezTo>
                    <a:pt x="441" y="512"/>
                    <a:pt x="434" y="519"/>
                    <a:pt x="424" y="519"/>
                  </a:cubicBezTo>
                  <a:lnTo>
                    <a:pt x="379" y="519"/>
                  </a:lnTo>
                  <a:lnTo>
                    <a:pt x="379" y="564"/>
                  </a:lnTo>
                  <a:lnTo>
                    <a:pt x="489" y="564"/>
                  </a:lnTo>
                  <a:cubicBezTo>
                    <a:pt x="526" y="564"/>
                    <a:pt x="557" y="534"/>
                    <a:pt x="557" y="496"/>
                  </a:cubicBezTo>
                  <a:lnTo>
                    <a:pt x="557" y="138"/>
                  </a:lnTo>
                  <a:lnTo>
                    <a:pt x="441" y="138"/>
                  </a:lnTo>
                  <a:close/>
                  <a:moveTo>
                    <a:pt x="9" y="564"/>
                  </a:moveTo>
                  <a:lnTo>
                    <a:pt x="125" y="564"/>
                  </a:lnTo>
                  <a:lnTo>
                    <a:pt x="125" y="439"/>
                  </a:lnTo>
                  <a:lnTo>
                    <a:pt x="187" y="439"/>
                  </a:lnTo>
                  <a:lnTo>
                    <a:pt x="187" y="502"/>
                  </a:lnTo>
                  <a:cubicBezTo>
                    <a:pt x="187" y="510"/>
                    <a:pt x="180" y="518"/>
                    <a:pt x="171" y="518"/>
                  </a:cubicBezTo>
                  <a:lnTo>
                    <a:pt x="153" y="518"/>
                  </a:lnTo>
                  <a:lnTo>
                    <a:pt x="153" y="564"/>
                  </a:lnTo>
                  <a:lnTo>
                    <a:pt x="236" y="564"/>
                  </a:lnTo>
                  <a:cubicBezTo>
                    <a:pt x="273" y="564"/>
                    <a:pt x="304" y="533"/>
                    <a:pt x="304" y="496"/>
                  </a:cubicBezTo>
                  <a:lnTo>
                    <a:pt x="304" y="135"/>
                  </a:lnTo>
                  <a:lnTo>
                    <a:pt x="9" y="135"/>
                  </a:lnTo>
                  <a:lnTo>
                    <a:pt x="9" y="564"/>
                  </a:lnTo>
                  <a:close/>
                  <a:moveTo>
                    <a:pt x="883" y="299"/>
                  </a:moveTo>
                  <a:lnTo>
                    <a:pt x="1412" y="299"/>
                  </a:lnTo>
                  <a:lnTo>
                    <a:pt x="1412" y="253"/>
                  </a:lnTo>
                  <a:lnTo>
                    <a:pt x="883" y="253"/>
                  </a:lnTo>
                  <a:lnTo>
                    <a:pt x="883" y="299"/>
                  </a:lnTo>
                  <a:close/>
                  <a:moveTo>
                    <a:pt x="883" y="197"/>
                  </a:moveTo>
                  <a:lnTo>
                    <a:pt x="1412" y="197"/>
                  </a:lnTo>
                  <a:lnTo>
                    <a:pt x="1412" y="151"/>
                  </a:lnTo>
                  <a:lnTo>
                    <a:pt x="883" y="151"/>
                  </a:lnTo>
                  <a:lnTo>
                    <a:pt x="883" y="197"/>
                  </a:lnTo>
                  <a:close/>
                  <a:moveTo>
                    <a:pt x="1274" y="499"/>
                  </a:moveTo>
                  <a:cubicBezTo>
                    <a:pt x="1274" y="508"/>
                    <a:pt x="1266" y="515"/>
                    <a:pt x="1257" y="515"/>
                  </a:cubicBezTo>
                  <a:lnTo>
                    <a:pt x="1020" y="515"/>
                  </a:lnTo>
                  <a:lnTo>
                    <a:pt x="1020" y="394"/>
                  </a:lnTo>
                  <a:lnTo>
                    <a:pt x="1274" y="394"/>
                  </a:lnTo>
                  <a:lnTo>
                    <a:pt x="1274" y="499"/>
                  </a:lnTo>
                  <a:close/>
                  <a:moveTo>
                    <a:pt x="864" y="94"/>
                  </a:moveTo>
                  <a:lnTo>
                    <a:pt x="1430" y="94"/>
                  </a:lnTo>
                  <a:lnTo>
                    <a:pt x="1430" y="49"/>
                  </a:lnTo>
                  <a:lnTo>
                    <a:pt x="1218" y="49"/>
                  </a:lnTo>
                  <a:lnTo>
                    <a:pt x="1218" y="0"/>
                  </a:lnTo>
                  <a:lnTo>
                    <a:pt x="1076" y="0"/>
                  </a:lnTo>
                  <a:lnTo>
                    <a:pt x="1076" y="49"/>
                  </a:lnTo>
                  <a:lnTo>
                    <a:pt x="864" y="49"/>
                  </a:lnTo>
                  <a:lnTo>
                    <a:pt x="864" y="94"/>
                  </a:lnTo>
                  <a:close/>
                  <a:moveTo>
                    <a:pt x="884" y="561"/>
                  </a:moveTo>
                  <a:lnTo>
                    <a:pt x="1354" y="561"/>
                  </a:lnTo>
                  <a:cubicBezTo>
                    <a:pt x="1385" y="561"/>
                    <a:pt x="1410" y="535"/>
                    <a:pt x="1410" y="504"/>
                  </a:cubicBezTo>
                  <a:lnTo>
                    <a:pt x="1410" y="348"/>
                  </a:lnTo>
                  <a:lnTo>
                    <a:pt x="884" y="348"/>
                  </a:lnTo>
                  <a:lnTo>
                    <a:pt x="884" y="561"/>
                  </a:lnTo>
                  <a:close/>
                  <a:moveTo>
                    <a:pt x="48" y="656"/>
                  </a:moveTo>
                  <a:lnTo>
                    <a:pt x="48" y="747"/>
                  </a:lnTo>
                  <a:lnTo>
                    <a:pt x="75" y="747"/>
                  </a:lnTo>
                  <a:cubicBezTo>
                    <a:pt x="93" y="747"/>
                    <a:pt x="107" y="743"/>
                    <a:pt x="116" y="735"/>
                  </a:cubicBezTo>
                  <a:cubicBezTo>
                    <a:pt x="125" y="727"/>
                    <a:pt x="130" y="715"/>
                    <a:pt x="130" y="700"/>
                  </a:cubicBezTo>
                  <a:cubicBezTo>
                    <a:pt x="130" y="671"/>
                    <a:pt x="113" y="656"/>
                    <a:pt x="78" y="656"/>
                  </a:cubicBezTo>
                  <a:lnTo>
                    <a:pt x="48" y="656"/>
                  </a:lnTo>
                  <a:close/>
                  <a:moveTo>
                    <a:pt x="386" y="857"/>
                  </a:moveTo>
                  <a:lnTo>
                    <a:pt x="351" y="857"/>
                  </a:lnTo>
                  <a:lnTo>
                    <a:pt x="314" y="794"/>
                  </a:lnTo>
                  <a:cubicBezTo>
                    <a:pt x="306" y="782"/>
                    <a:pt x="299" y="773"/>
                    <a:pt x="293" y="769"/>
                  </a:cubicBezTo>
                  <a:cubicBezTo>
                    <a:pt x="287" y="764"/>
                    <a:pt x="279" y="762"/>
                    <a:pt x="271" y="762"/>
                  </a:cubicBezTo>
                  <a:lnTo>
                    <a:pt x="250" y="762"/>
                  </a:lnTo>
                  <a:lnTo>
                    <a:pt x="250" y="857"/>
                  </a:lnTo>
                  <a:lnTo>
                    <a:pt x="220" y="857"/>
                  </a:lnTo>
                  <a:lnTo>
                    <a:pt x="220" y="630"/>
                  </a:lnTo>
                  <a:lnTo>
                    <a:pt x="289" y="630"/>
                  </a:lnTo>
                  <a:cubicBezTo>
                    <a:pt x="311" y="630"/>
                    <a:pt x="329" y="636"/>
                    <a:pt x="341" y="646"/>
                  </a:cubicBezTo>
                  <a:cubicBezTo>
                    <a:pt x="354" y="657"/>
                    <a:pt x="360" y="672"/>
                    <a:pt x="360" y="691"/>
                  </a:cubicBezTo>
                  <a:cubicBezTo>
                    <a:pt x="360" y="723"/>
                    <a:pt x="343" y="743"/>
                    <a:pt x="310" y="752"/>
                  </a:cubicBezTo>
                  <a:lnTo>
                    <a:pt x="310" y="753"/>
                  </a:lnTo>
                  <a:cubicBezTo>
                    <a:pt x="316" y="756"/>
                    <a:pt x="321" y="759"/>
                    <a:pt x="326" y="764"/>
                  </a:cubicBezTo>
                  <a:cubicBezTo>
                    <a:pt x="330" y="769"/>
                    <a:pt x="336" y="778"/>
                    <a:pt x="344" y="789"/>
                  </a:cubicBezTo>
                  <a:lnTo>
                    <a:pt x="386" y="857"/>
                  </a:lnTo>
                  <a:close/>
                  <a:moveTo>
                    <a:pt x="250" y="656"/>
                  </a:moveTo>
                  <a:lnTo>
                    <a:pt x="250" y="736"/>
                  </a:lnTo>
                  <a:lnTo>
                    <a:pt x="284" y="736"/>
                  </a:lnTo>
                  <a:cubicBezTo>
                    <a:pt x="298" y="736"/>
                    <a:pt x="308" y="732"/>
                    <a:pt x="317" y="725"/>
                  </a:cubicBezTo>
                  <a:cubicBezTo>
                    <a:pt x="325" y="717"/>
                    <a:pt x="329" y="706"/>
                    <a:pt x="329" y="694"/>
                  </a:cubicBezTo>
                  <a:cubicBezTo>
                    <a:pt x="329" y="682"/>
                    <a:pt x="325" y="673"/>
                    <a:pt x="318" y="666"/>
                  </a:cubicBezTo>
                  <a:cubicBezTo>
                    <a:pt x="310" y="659"/>
                    <a:pt x="299" y="656"/>
                    <a:pt x="285" y="656"/>
                  </a:cubicBezTo>
                  <a:lnTo>
                    <a:pt x="250" y="656"/>
                  </a:lnTo>
                  <a:close/>
                  <a:moveTo>
                    <a:pt x="556" y="857"/>
                  </a:moveTo>
                  <a:lnTo>
                    <a:pt x="434" y="857"/>
                  </a:lnTo>
                  <a:lnTo>
                    <a:pt x="434" y="630"/>
                  </a:lnTo>
                  <a:lnTo>
                    <a:pt x="551" y="630"/>
                  </a:lnTo>
                  <a:lnTo>
                    <a:pt x="551" y="656"/>
                  </a:lnTo>
                  <a:lnTo>
                    <a:pt x="463" y="656"/>
                  </a:lnTo>
                  <a:lnTo>
                    <a:pt x="463" y="729"/>
                  </a:lnTo>
                  <a:lnTo>
                    <a:pt x="544" y="729"/>
                  </a:lnTo>
                  <a:lnTo>
                    <a:pt x="544" y="755"/>
                  </a:lnTo>
                  <a:lnTo>
                    <a:pt x="463" y="755"/>
                  </a:lnTo>
                  <a:lnTo>
                    <a:pt x="463" y="831"/>
                  </a:lnTo>
                  <a:lnTo>
                    <a:pt x="556" y="831"/>
                  </a:lnTo>
                  <a:lnTo>
                    <a:pt x="556" y="857"/>
                  </a:lnTo>
                  <a:close/>
                  <a:moveTo>
                    <a:pt x="734" y="656"/>
                  </a:moveTo>
                  <a:lnTo>
                    <a:pt x="646" y="656"/>
                  </a:lnTo>
                  <a:lnTo>
                    <a:pt x="646" y="732"/>
                  </a:lnTo>
                  <a:lnTo>
                    <a:pt x="727" y="732"/>
                  </a:lnTo>
                  <a:lnTo>
                    <a:pt x="727" y="758"/>
                  </a:lnTo>
                  <a:lnTo>
                    <a:pt x="646" y="758"/>
                  </a:lnTo>
                  <a:lnTo>
                    <a:pt x="646" y="857"/>
                  </a:lnTo>
                  <a:lnTo>
                    <a:pt x="617" y="857"/>
                  </a:lnTo>
                  <a:lnTo>
                    <a:pt x="617" y="630"/>
                  </a:lnTo>
                  <a:lnTo>
                    <a:pt x="734" y="630"/>
                  </a:lnTo>
                  <a:lnTo>
                    <a:pt x="734" y="656"/>
                  </a:lnTo>
                  <a:close/>
                  <a:moveTo>
                    <a:pt x="951" y="857"/>
                  </a:moveTo>
                  <a:lnTo>
                    <a:pt x="919" y="857"/>
                  </a:lnTo>
                  <a:lnTo>
                    <a:pt x="896" y="795"/>
                  </a:lnTo>
                  <a:lnTo>
                    <a:pt x="801" y="795"/>
                  </a:lnTo>
                  <a:lnTo>
                    <a:pt x="779" y="857"/>
                  </a:lnTo>
                  <a:lnTo>
                    <a:pt x="747" y="857"/>
                  </a:lnTo>
                  <a:lnTo>
                    <a:pt x="833" y="630"/>
                  </a:lnTo>
                  <a:lnTo>
                    <a:pt x="865" y="630"/>
                  </a:lnTo>
                  <a:lnTo>
                    <a:pt x="951" y="857"/>
                  </a:lnTo>
                  <a:close/>
                  <a:moveTo>
                    <a:pt x="887" y="770"/>
                  </a:moveTo>
                  <a:lnTo>
                    <a:pt x="852" y="675"/>
                  </a:lnTo>
                  <a:cubicBezTo>
                    <a:pt x="851" y="672"/>
                    <a:pt x="850" y="667"/>
                    <a:pt x="849" y="659"/>
                  </a:cubicBezTo>
                  <a:lnTo>
                    <a:pt x="848" y="659"/>
                  </a:lnTo>
                  <a:cubicBezTo>
                    <a:pt x="847" y="666"/>
                    <a:pt x="846" y="672"/>
                    <a:pt x="844" y="675"/>
                  </a:cubicBezTo>
                  <a:lnTo>
                    <a:pt x="810" y="770"/>
                  </a:lnTo>
                  <a:lnTo>
                    <a:pt x="887" y="770"/>
                  </a:lnTo>
                  <a:close/>
                  <a:moveTo>
                    <a:pt x="1153" y="848"/>
                  </a:moveTo>
                  <a:cubicBezTo>
                    <a:pt x="1136" y="857"/>
                    <a:pt x="1115" y="861"/>
                    <a:pt x="1090" y="861"/>
                  </a:cubicBezTo>
                  <a:cubicBezTo>
                    <a:pt x="1058" y="861"/>
                    <a:pt x="1032" y="851"/>
                    <a:pt x="1012" y="830"/>
                  </a:cubicBezTo>
                  <a:cubicBezTo>
                    <a:pt x="993" y="810"/>
                    <a:pt x="983" y="782"/>
                    <a:pt x="983" y="748"/>
                  </a:cubicBezTo>
                  <a:cubicBezTo>
                    <a:pt x="983" y="712"/>
                    <a:pt x="994" y="682"/>
                    <a:pt x="1016" y="660"/>
                  </a:cubicBezTo>
                  <a:cubicBezTo>
                    <a:pt x="1038" y="638"/>
                    <a:pt x="1066" y="627"/>
                    <a:pt x="1099" y="627"/>
                  </a:cubicBezTo>
                  <a:cubicBezTo>
                    <a:pt x="1121" y="627"/>
                    <a:pt x="1139" y="630"/>
                    <a:pt x="1153" y="636"/>
                  </a:cubicBezTo>
                  <a:lnTo>
                    <a:pt x="1153" y="666"/>
                  </a:lnTo>
                  <a:cubicBezTo>
                    <a:pt x="1137" y="657"/>
                    <a:pt x="1119" y="653"/>
                    <a:pt x="1100" y="653"/>
                  </a:cubicBezTo>
                  <a:cubicBezTo>
                    <a:pt x="1074" y="653"/>
                    <a:pt x="1054" y="661"/>
                    <a:pt x="1038" y="678"/>
                  </a:cubicBezTo>
                  <a:cubicBezTo>
                    <a:pt x="1022" y="695"/>
                    <a:pt x="1014" y="718"/>
                    <a:pt x="1014" y="746"/>
                  </a:cubicBezTo>
                  <a:cubicBezTo>
                    <a:pt x="1014" y="774"/>
                    <a:pt x="1021" y="795"/>
                    <a:pt x="1036" y="811"/>
                  </a:cubicBezTo>
                  <a:cubicBezTo>
                    <a:pt x="1051" y="827"/>
                    <a:pt x="1070" y="835"/>
                    <a:pt x="1094" y="835"/>
                  </a:cubicBezTo>
                  <a:cubicBezTo>
                    <a:pt x="1117" y="835"/>
                    <a:pt x="1136" y="830"/>
                    <a:pt x="1153" y="820"/>
                  </a:cubicBezTo>
                  <a:lnTo>
                    <a:pt x="1153" y="848"/>
                  </a:lnTo>
                  <a:close/>
                  <a:moveTo>
                    <a:pt x="1338" y="857"/>
                  </a:moveTo>
                  <a:lnTo>
                    <a:pt x="1216" y="857"/>
                  </a:lnTo>
                  <a:lnTo>
                    <a:pt x="1216" y="630"/>
                  </a:lnTo>
                  <a:lnTo>
                    <a:pt x="1333" y="630"/>
                  </a:lnTo>
                  <a:lnTo>
                    <a:pt x="1333" y="656"/>
                  </a:lnTo>
                  <a:lnTo>
                    <a:pt x="1246" y="656"/>
                  </a:lnTo>
                  <a:lnTo>
                    <a:pt x="1246" y="729"/>
                  </a:lnTo>
                  <a:lnTo>
                    <a:pt x="1327" y="729"/>
                  </a:lnTo>
                  <a:lnTo>
                    <a:pt x="1327" y="755"/>
                  </a:lnTo>
                  <a:lnTo>
                    <a:pt x="1246" y="755"/>
                  </a:lnTo>
                  <a:lnTo>
                    <a:pt x="1246" y="831"/>
                  </a:lnTo>
                  <a:lnTo>
                    <a:pt x="1338" y="831"/>
                  </a:lnTo>
                  <a:lnTo>
                    <a:pt x="1338" y="8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Freeform 6"/>
          <p:cNvSpPr/>
          <p:nvPr/>
        </p:nvSpPr>
        <p:spPr bwMode="auto">
          <a:xfrm>
            <a:off x="2159873" y="2007137"/>
            <a:ext cx="248651" cy="168837"/>
          </a:xfrm>
          <a:custGeom>
            <a:avLst/>
            <a:gdLst>
              <a:gd name="T0" fmla="*/ 168 w 336"/>
              <a:gd name="T1" fmla="*/ 225 h 225"/>
              <a:gd name="T2" fmla="*/ 252 w 336"/>
              <a:gd name="T3" fmla="*/ 112 h 225"/>
              <a:gd name="T4" fmla="*/ 336 w 336"/>
              <a:gd name="T5" fmla="*/ 0 h 225"/>
              <a:gd name="T6" fmla="*/ 168 w 336"/>
              <a:gd name="T7" fmla="*/ 0 h 225"/>
              <a:gd name="T8" fmla="*/ 0 w 336"/>
              <a:gd name="T9" fmla="*/ 0 h 225"/>
              <a:gd name="T10" fmla="*/ 84 w 336"/>
              <a:gd name="T11" fmla="*/ 112 h 225"/>
              <a:gd name="T12" fmla="*/ 168 w 336"/>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336" h="225">
                <a:moveTo>
                  <a:pt x="168" y="225"/>
                </a:moveTo>
                <a:lnTo>
                  <a:pt x="252" y="112"/>
                </a:lnTo>
                <a:lnTo>
                  <a:pt x="336" y="0"/>
                </a:lnTo>
                <a:lnTo>
                  <a:pt x="168" y="0"/>
                </a:lnTo>
                <a:lnTo>
                  <a:pt x="0" y="0"/>
                </a:lnTo>
                <a:lnTo>
                  <a:pt x="84" y="112"/>
                </a:lnTo>
                <a:lnTo>
                  <a:pt x="168" y="225"/>
                </a:lnTo>
                <a:close/>
              </a:path>
            </a:pathLst>
          </a:custGeom>
          <a:solidFill>
            <a:srgbClr val="3C3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advTm="4825">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nvSpPr>
        <p:spPr>
          <a:xfrm>
            <a:off x="1137976" y="164687"/>
            <a:ext cx="5808347" cy="52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mj-ea"/>
                <a:ea typeface="+mj-ea"/>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a:t>专题六：乐于奉献</a:t>
            </a:r>
          </a:p>
        </p:txBody>
      </p:sp>
      <p:grpSp>
        <p:nvGrpSpPr>
          <p:cNvPr id="45" name="组合 44"/>
          <p:cNvGrpSpPr/>
          <p:nvPr/>
        </p:nvGrpSpPr>
        <p:grpSpPr>
          <a:xfrm>
            <a:off x="274283" y="0"/>
            <a:ext cx="890943" cy="871870"/>
            <a:chOff x="274283" y="0"/>
            <a:chExt cx="890943" cy="871870"/>
          </a:xfrm>
        </p:grpSpPr>
        <p:sp>
          <p:nvSpPr>
            <p:cNvPr id="6"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7"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sp>
        <p:nvSpPr>
          <p:cNvPr id="8" name="矩形 7"/>
          <p:cNvSpPr/>
          <p:nvPr/>
        </p:nvSpPr>
        <p:spPr>
          <a:xfrm>
            <a:off x="382107" y="184981"/>
            <a:ext cx="685165" cy="521970"/>
          </a:xfrm>
          <a:prstGeom prst="rect">
            <a:avLst/>
          </a:prstGeom>
        </p:spPr>
        <p:txBody>
          <a:bodyPr wrap="none">
            <a:spAutoFit/>
          </a:bodyPr>
          <a:lstStyle/>
          <a:p>
            <a:r>
              <a:rPr lang="en-US" altLang="zh-CN" sz="2800">
                <a:solidFill>
                  <a:schemeClr val="bg2"/>
                </a:solidFill>
                <a:latin typeface="+mj-ea"/>
                <a:ea typeface="+mj-ea"/>
              </a:rPr>
              <a:t>3.6</a:t>
            </a:r>
            <a:endParaRPr lang="zh-CN" altLang="en-US" sz="2800">
              <a:solidFill>
                <a:schemeClr val="bg2"/>
              </a:solidFill>
              <a:latin typeface="+mj-ea"/>
              <a:ea typeface="+mj-ea"/>
            </a:endParaRPr>
          </a:p>
        </p:txBody>
      </p:sp>
      <p:cxnSp>
        <p:nvCxnSpPr>
          <p:cNvPr id="10" name="直接连接符 9"/>
          <p:cNvCxnSpPr/>
          <p:nvPr/>
        </p:nvCxnSpPr>
        <p:spPr bwMode="auto">
          <a:xfrm>
            <a:off x="1208583" y="708608"/>
            <a:ext cx="97429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0"/>
          <p:cNvCxnSpPr>
            <a:stCxn id="22" idx="0"/>
            <a:endCxn id="28" idx="4"/>
          </p:cNvCxnSpPr>
          <p:nvPr/>
        </p:nvCxnSpPr>
        <p:spPr bwMode="auto">
          <a:xfrm>
            <a:off x="1880235" y="3780790"/>
            <a:ext cx="26035" cy="2233295"/>
          </a:xfrm>
          <a:prstGeom prst="line">
            <a:avLst/>
          </a:prstGeom>
          <a:solidFill>
            <a:schemeClr val="accent1"/>
          </a:solidFill>
          <a:ln w="9525" cap="flat" cmpd="sng" algn="ctr">
            <a:solidFill>
              <a:schemeClr val="bg2">
                <a:lumMod val="65000"/>
              </a:schemeClr>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12"/>
          <p:cNvSpPr/>
          <p:nvPr/>
        </p:nvSpPr>
        <p:spPr>
          <a:xfrm>
            <a:off x="2175689" y="4178500"/>
            <a:ext cx="8928978" cy="337185"/>
          </a:xfrm>
          <a:prstGeom prst="rect">
            <a:avLst/>
          </a:prstGeom>
        </p:spPr>
        <p:txBody>
          <a:bodyPr wrap="square">
            <a:spAutoFit/>
          </a:bodyPr>
          <a:lstStyle/>
          <a:p>
            <a:pPr algn="just" eaLnBrk="1" hangingPunct="1">
              <a:spcAft>
                <a:spcPts val="0"/>
              </a:spcAft>
            </a:pPr>
            <a:r>
              <a:rPr sz="1600" kern="100">
                <a:solidFill>
                  <a:schemeClr val="accent1"/>
                </a:solidFill>
                <a:latin typeface="+mj-ea"/>
                <a:ea typeface="+mj-ea"/>
                <a:cs typeface="Times New Roman" panose="02020603050405020304" pitchFamily="18" charset="0"/>
              </a:rPr>
              <a:t>参加上课的学生，只要遵守课堂纪律，认真听讲，不打瞌睡，均得1分</a:t>
            </a:r>
            <a:r>
              <a:rPr lang="zh-CN" altLang="en-US" sz="1600" kern="100">
                <a:solidFill>
                  <a:schemeClr val="accent1"/>
                </a:solidFill>
                <a:latin typeface="+mj-ea"/>
                <a:ea typeface="+mj-ea"/>
                <a:cs typeface="Times New Roman" panose="02020603050405020304" pitchFamily="18" charset="0"/>
              </a:rPr>
              <a:t>。</a:t>
            </a:r>
            <a:endParaRPr lang="zh-CN" altLang="zh-CN" sz="1600" kern="100">
              <a:solidFill>
                <a:schemeClr val="accent1"/>
              </a:solidFill>
              <a:latin typeface="+mj-ea"/>
              <a:ea typeface="+mj-ea"/>
              <a:cs typeface="Times New Roman" panose="02020603050405020304" pitchFamily="18" charset="0"/>
            </a:endParaRPr>
          </a:p>
        </p:txBody>
      </p:sp>
      <p:sp>
        <p:nvSpPr>
          <p:cNvPr id="14" name="矩形 13"/>
          <p:cNvSpPr/>
          <p:nvPr/>
        </p:nvSpPr>
        <p:spPr bwMode="auto">
          <a:xfrm>
            <a:off x="3162300" y="1400175"/>
            <a:ext cx="7941945" cy="1338580"/>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矩形 14"/>
          <p:cNvSpPr/>
          <p:nvPr/>
        </p:nvSpPr>
        <p:spPr>
          <a:xfrm>
            <a:off x="3188711" y="1354695"/>
            <a:ext cx="7655848" cy="1383665"/>
          </a:xfrm>
          <a:prstGeom prst="rect">
            <a:avLst/>
          </a:prstGeom>
        </p:spPr>
        <p:txBody>
          <a:bodyPr wrap="square">
            <a:spAutoFit/>
          </a:bodyPr>
          <a:lstStyle/>
          <a:p>
            <a:pPr algn="just" eaLnBrk="1" hangingPunct="1">
              <a:lnSpc>
                <a:spcPct val="150000"/>
              </a:lnSpc>
              <a:spcAft>
                <a:spcPts val="0"/>
              </a:spcAft>
            </a:pPr>
            <a:r>
              <a:rPr lang="zh-CN" altLang="en-US" sz="2800" b="1" kern="100">
                <a:solidFill>
                  <a:schemeClr val="accent1"/>
                </a:solidFill>
                <a:latin typeface="+mj-ea"/>
                <a:ea typeface="+mj-ea"/>
                <a:cs typeface="Times New Roman" panose="02020603050405020304" pitchFamily="18" charset="0"/>
              </a:rPr>
              <a:t>军人的满腔热忱、团结友善、牺牲自己、全力以赴、不留后路的勇敢无畏的奉献精神。</a:t>
            </a:r>
          </a:p>
        </p:txBody>
      </p:sp>
      <p:grpSp>
        <p:nvGrpSpPr>
          <p:cNvPr id="16" name="组合 15"/>
          <p:cNvGrpSpPr/>
          <p:nvPr/>
        </p:nvGrpSpPr>
        <p:grpSpPr>
          <a:xfrm>
            <a:off x="925305" y="1400044"/>
            <a:ext cx="1872208" cy="1305809"/>
            <a:chOff x="925305" y="1437391"/>
            <a:chExt cx="1872208" cy="1305809"/>
          </a:xfrm>
        </p:grpSpPr>
        <p:sp>
          <p:nvSpPr>
            <p:cNvPr id="17" name="businessmen-having-a-group-conference_31171"/>
            <p:cNvSpPr>
              <a:spLocks noChangeAspect="1"/>
            </p:cNvSpPr>
            <p:nvPr/>
          </p:nvSpPr>
          <p:spPr bwMode="auto">
            <a:xfrm>
              <a:off x="925305" y="1437391"/>
              <a:ext cx="1872208" cy="1305809"/>
            </a:xfrm>
            <a:custGeom>
              <a:avLst/>
              <a:gdLst>
                <a:gd name="connsiteX0" fmla="*/ 569525 w 602487"/>
                <a:gd name="connsiteY0" fmla="*/ 277771 h 420217"/>
                <a:gd name="connsiteX1" fmla="*/ 489772 w 602487"/>
                <a:gd name="connsiteY1" fmla="*/ 296411 h 420217"/>
                <a:gd name="connsiteX2" fmla="*/ 489772 w 602487"/>
                <a:gd name="connsiteY2" fmla="*/ 383858 h 420217"/>
                <a:gd name="connsiteX3" fmla="*/ 569525 w 602487"/>
                <a:gd name="connsiteY3" fmla="*/ 383858 h 420217"/>
                <a:gd name="connsiteX4" fmla="*/ 33192 w 602487"/>
                <a:gd name="connsiteY4" fmla="*/ 277771 h 420217"/>
                <a:gd name="connsiteX5" fmla="*/ 33192 w 602487"/>
                <a:gd name="connsiteY5" fmla="*/ 383858 h 420217"/>
                <a:gd name="connsiteX6" fmla="*/ 112716 w 602487"/>
                <a:gd name="connsiteY6" fmla="*/ 383858 h 420217"/>
                <a:gd name="connsiteX7" fmla="*/ 112716 w 602487"/>
                <a:gd name="connsiteY7" fmla="*/ 296411 h 420217"/>
                <a:gd name="connsiteX8" fmla="*/ 569525 w 602487"/>
                <a:gd name="connsiteY8" fmla="*/ 213106 h 420217"/>
                <a:gd name="connsiteX9" fmla="*/ 552699 w 602487"/>
                <a:gd name="connsiteY9" fmla="*/ 231516 h 420217"/>
                <a:gd name="connsiteX10" fmla="*/ 552699 w 602487"/>
                <a:gd name="connsiteY10" fmla="*/ 247624 h 420217"/>
                <a:gd name="connsiteX11" fmla="*/ 569525 w 602487"/>
                <a:gd name="connsiteY11" fmla="*/ 243712 h 420217"/>
                <a:gd name="connsiteX12" fmla="*/ 569525 w 602487"/>
                <a:gd name="connsiteY12" fmla="*/ 213336 h 420217"/>
                <a:gd name="connsiteX13" fmla="*/ 569525 w 602487"/>
                <a:gd name="connsiteY13" fmla="*/ 213106 h 420217"/>
                <a:gd name="connsiteX14" fmla="*/ 32962 w 602487"/>
                <a:gd name="connsiteY14" fmla="*/ 213106 h 420217"/>
                <a:gd name="connsiteX15" fmla="*/ 33192 w 602487"/>
                <a:gd name="connsiteY15" fmla="*/ 213357 h 420217"/>
                <a:gd name="connsiteX16" fmla="*/ 33192 w 602487"/>
                <a:gd name="connsiteY16" fmla="*/ 243712 h 420217"/>
                <a:gd name="connsiteX17" fmla="*/ 49789 w 602487"/>
                <a:gd name="connsiteY17" fmla="*/ 247624 h 420217"/>
                <a:gd name="connsiteX18" fmla="*/ 49789 w 602487"/>
                <a:gd name="connsiteY18" fmla="*/ 231516 h 420217"/>
                <a:gd name="connsiteX19" fmla="*/ 33192 w 602487"/>
                <a:gd name="connsiteY19" fmla="*/ 213357 h 420217"/>
                <a:gd name="connsiteX20" fmla="*/ 33192 w 602487"/>
                <a:gd name="connsiteY20" fmla="*/ 213336 h 420217"/>
                <a:gd name="connsiteX21" fmla="*/ 32962 w 602487"/>
                <a:gd name="connsiteY21" fmla="*/ 213106 h 420217"/>
                <a:gd name="connsiteX22" fmla="*/ 228412 w 602487"/>
                <a:gd name="connsiteY22" fmla="*/ 191232 h 420217"/>
                <a:gd name="connsiteX23" fmla="*/ 374075 w 602487"/>
                <a:gd name="connsiteY23" fmla="*/ 191232 h 420217"/>
                <a:gd name="connsiteX24" fmla="*/ 393896 w 602487"/>
                <a:gd name="connsiteY24" fmla="*/ 211028 h 420217"/>
                <a:gd name="connsiteX25" fmla="*/ 374075 w 602487"/>
                <a:gd name="connsiteY25" fmla="*/ 231054 h 420217"/>
                <a:gd name="connsiteX26" fmla="*/ 370387 w 602487"/>
                <a:gd name="connsiteY26" fmla="*/ 231054 h 420217"/>
                <a:gd name="connsiteX27" fmla="*/ 370387 w 602487"/>
                <a:gd name="connsiteY27" fmla="*/ 400468 h 420217"/>
                <a:gd name="connsiteX28" fmla="*/ 354023 w 602487"/>
                <a:gd name="connsiteY28" fmla="*/ 417041 h 420217"/>
                <a:gd name="connsiteX29" fmla="*/ 248694 w 602487"/>
                <a:gd name="connsiteY29" fmla="*/ 417041 h 420217"/>
                <a:gd name="connsiteX30" fmla="*/ 232100 w 602487"/>
                <a:gd name="connsiteY30" fmla="*/ 400468 h 420217"/>
                <a:gd name="connsiteX31" fmla="*/ 232100 w 602487"/>
                <a:gd name="connsiteY31" fmla="*/ 231054 h 420217"/>
                <a:gd name="connsiteX32" fmla="*/ 228412 w 602487"/>
                <a:gd name="connsiteY32" fmla="*/ 231054 h 420217"/>
                <a:gd name="connsiteX33" fmla="*/ 208591 w 602487"/>
                <a:gd name="connsiteY33" fmla="*/ 211028 h 420217"/>
                <a:gd name="connsiteX34" fmla="*/ 228412 w 602487"/>
                <a:gd name="connsiteY34" fmla="*/ 191232 h 420217"/>
                <a:gd name="connsiteX35" fmla="*/ 552699 w 602487"/>
                <a:gd name="connsiteY35" fmla="*/ 135784 h 420217"/>
                <a:gd name="connsiteX36" fmla="*/ 552699 w 602487"/>
                <a:gd name="connsiteY36" fmla="*/ 182269 h 420217"/>
                <a:gd name="connsiteX37" fmla="*/ 556156 w 602487"/>
                <a:gd name="connsiteY37" fmla="*/ 178357 h 420217"/>
                <a:gd name="connsiteX38" fmla="*/ 556156 w 602487"/>
                <a:gd name="connsiteY38" fmla="*/ 136704 h 420217"/>
                <a:gd name="connsiteX39" fmla="*/ 552699 w 602487"/>
                <a:gd name="connsiteY39" fmla="*/ 135784 h 420217"/>
                <a:gd name="connsiteX40" fmla="*/ 49789 w 602487"/>
                <a:gd name="connsiteY40" fmla="*/ 135784 h 420217"/>
                <a:gd name="connsiteX41" fmla="*/ 46562 w 602487"/>
                <a:gd name="connsiteY41" fmla="*/ 136704 h 420217"/>
                <a:gd name="connsiteX42" fmla="*/ 46331 w 602487"/>
                <a:gd name="connsiteY42" fmla="*/ 178357 h 420217"/>
                <a:gd name="connsiteX43" fmla="*/ 49789 w 602487"/>
                <a:gd name="connsiteY43" fmla="*/ 182269 h 420217"/>
                <a:gd name="connsiteX44" fmla="*/ 306978 w 602487"/>
                <a:gd name="connsiteY44" fmla="*/ 112058 h 420217"/>
                <a:gd name="connsiteX45" fmla="*/ 356990 w 602487"/>
                <a:gd name="connsiteY45" fmla="*/ 121731 h 420217"/>
                <a:gd name="connsiteX46" fmla="*/ 354455 w 602487"/>
                <a:gd name="connsiteY46" fmla="*/ 126568 h 420217"/>
                <a:gd name="connsiteX47" fmla="*/ 351459 w 602487"/>
                <a:gd name="connsiteY47" fmla="*/ 127719 h 420217"/>
                <a:gd name="connsiteX48" fmla="*/ 336248 w 602487"/>
                <a:gd name="connsiteY48" fmla="*/ 156509 h 420217"/>
                <a:gd name="connsiteX49" fmla="*/ 336939 w 602487"/>
                <a:gd name="connsiteY49" fmla="*/ 159733 h 420217"/>
                <a:gd name="connsiteX50" fmla="*/ 324724 w 602487"/>
                <a:gd name="connsiteY50" fmla="*/ 182765 h 420217"/>
                <a:gd name="connsiteX51" fmla="*/ 311357 w 602487"/>
                <a:gd name="connsiteY51" fmla="*/ 182765 h 420217"/>
                <a:gd name="connsiteX52" fmla="*/ 303290 w 602487"/>
                <a:gd name="connsiteY52" fmla="*/ 119428 h 420217"/>
                <a:gd name="connsiteX53" fmla="*/ 295721 w 602487"/>
                <a:gd name="connsiteY53" fmla="*/ 112058 h 420217"/>
                <a:gd name="connsiteX54" fmla="*/ 299409 w 602487"/>
                <a:gd name="connsiteY54" fmla="*/ 119424 h 420217"/>
                <a:gd name="connsiteX55" fmla="*/ 291343 w 602487"/>
                <a:gd name="connsiteY55" fmla="*/ 182727 h 420217"/>
                <a:gd name="connsiteX56" fmla="*/ 258155 w 602487"/>
                <a:gd name="connsiteY56" fmla="*/ 182727 h 420217"/>
                <a:gd name="connsiteX57" fmla="*/ 258155 w 602487"/>
                <a:gd name="connsiteY57" fmla="*/ 150040 h 420217"/>
                <a:gd name="connsiteX58" fmla="*/ 254928 w 602487"/>
                <a:gd name="connsiteY58" fmla="*/ 150961 h 420217"/>
                <a:gd name="connsiteX59" fmla="*/ 254928 w 602487"/>
                <a:gd name="connsiteY59" fmla="*/ 182727 h 420217"/>
                <a:gd name="connsiteX60" fmla="*/ 228424 w 602487"/>
                <a:gd name="connsiteY60" fmla="*/ 182727 h 420217"/>
                <a:gd name="connsiteX61" fmla="*/ 224045 w 602487"/>
                <a:gd name="connsiteY61" fmla="*/ 183188 h 420217"/>
                <a:gd name="connsiteX62" fmla="*/ 224045 w 602487"/>
                <a:gd name="connsiteY62" fmla="*/ 139681 h 420217"/>
                <a:gd name="connsiteX63" fmla="*/ 224275 w 602487"/>
                <a:gd name="connsiteY63" fmla="*/ 139451 h 420217"/>
                <a:gd name="connsiteX64" fmla="*/ 224736 w 602487"/>
                <a:gd name="connsiteY64" fmla="*/ 135998 h 420217"/>
                <a:gd name="connsiteX65" fmla="*/ 225428 w 602487"/>
                <a:gd name="connsiteY65" fmla="*/ 133466 h 420217"/>
                <a:gd name="connsiteX66" fmla="*/ 227041 w 602487"/>
                <a:gd name="connsiteY66" fmla="*/ 131164 h 420217"/>
                <a:gd name="connsiteX67" fmla="*/ 228885 w 602487"/>
                <a:gd name="connsiteY67" fmla="*/ 128632 h 420217"/>
                <a:gd name="connsiteX68" fmla="*/ 230959 w 602487"/>
                <a:gd name="connsiteY68" fmla="*/ 127251 h 420217"/>
                <a:gd name="connsiteX69" fmla="*/ 233955 w 602487"/>
                <a:gd name="connsiteY69" fmla="*/ 125409 h 420217"/>
                <a:gd name="connsiteX70" fmla="*/ 234186 w 602487"/>
                <a:gd name="connsiteY70" fmla="*/ 125179 h 420217"/>
                <a:gd name="connsiteX71" fmla="*/ 295721 w 602487"/>
                <a:gd name="connsiteY71" fmla="*/ 112058 h 420217"/>
                <a:gd name="connsiteX72" fmla="*/ 500144 w 602487"/>
                <a:gd name="connsiteY72" fmla="*/ 95052 h 420217"/>
                <a:gd name="connsiteX73" fmla="*/ 504063 w 602487"/>
                <a:gd name="connsiteY73" fmla="*/ 102876 h 420217"/>
                <a:gd name="connsiteX74" fmla="*/ 504293 w 602487"/>
                <a:gd name="connsiteY74" fmla="*/ 102876 h 420217"/>
                <a:gd name="connsiteX75" fmla="*/ 493229 w 602487"/>
                <a:gd name="connsiteY75" fmla="*/ 189633 h 420217"/>
                <a:gd name="connsiteX76" fmla="*/ 506368 w 602487"/>
                <a:gd name="connsiteY76" fmla="*/ 212646 h 420217"/>
                <a:gd name="connsiteX77" fmla="*/ 519737 w 602487"/>
                <a:gd name="connsiteY77" fmla="*/ 189633 h 420217"/>
                <a:gd name="connsiteX78" fmla="*/ 508442 w 602487"/>
                <a:gd name="connsiteY78" fmla="*/ 102876 h 420217"/>
                <a:gd name="connsiteX79" fmla="*/ 508673 w 602487"/>
                <a:gd name="connsiteY79" fmla="*/ 102876 h 420217"/>
                <a:gd name="connsiteX80" fmla="*/ 512592 w 602487"/>
                <a:gd name="connsiteY80" fmla="*/ 95052 h 420217"/>
                <a:gd name="connsiteX81" fmla="*/ 578284 w 602487"/>
                <a:gd name="connsiteY81" fmla="*/ 109089 h 420217"/>
                <a:gd name="connsiteX82" fmla="*/ 578515 w 602487"/>
                <a:gd name="connsiteY82" fmla="*/ 109319 h 420217"/>
                <a:gd name="connsiteX83" fmla="*/ 581742 w 602487"/>
                <a:gd name="connsiteY83" fmla="*/ 111391 h 420217"/>
                <a:gd name="connsiteX84" fmla="*/ 584047 w 602487"/>
                <a:gd name="connsiteY84" fmla="*/ 112771 h 420217"/>
                <a:gd name="connsiteX85" fmla="*/ 585891 w 602487"/>
                <a:gd name="connsiteY85" fmla="*/ 115533 h 420217"/>
                <a:gd name="connsiteX86" fmla="*/ 587735 w 602487"/>
                <a:gd name="connsiteY86" fmla="*/ 118064 h 420217"/>
                <a:gd name="connsiteX87" fmla="*/ 588426 w 602487"/>
                <a:gd name="connsiteY87" fmla="*/ 120826 h 420217"/>
                <a:gd name="connsiteX88" fmla="*/ 589118 w 602487"/>
                <a:gd name="connsiteY88" fmla="*/ 124277 h 420217"/>
                <a:gd name="connsiteX89" fmla="*/ 589118 w 602487"/>
                <a:gd name="connsiteY89" fmla="*/ 124738 h 420217"/>
                <a:gd name="connsiteX90" fmla="*/ 589348 w 602487"/>
                <a:gd name="connsiteY90" fmla="*/ 184800 h 420217"/>
                <a:gd name="connsiteX91" fmla="*/ 584969 w 602487"/>
                <a:gd name="connsiteY91" fmla="*/ 195846 h 420217"/>
                <a:gd name="connsiteX92" fmla="*/ 583586 w 602487"/>
                <a:gd name="connsiteY92" fmla="*/ 197227 h 420217"/>
                <a:gd name="connsiteX93" fmla="*/ 585891 w 602487"/>
                <a:gd name="connsiteY93" fmla="*/ 196767 h 420217"/>
                <a:gd name="connsiteX94" fmla="*/ 602487 w 602487"/>
                <a:gd name="connsiteY94" fmla="*/ 213336 h 420217"/>
                <a:gd name="connsiteX95" fmla="*/ 602487 w 602487"/>
                <a:gd name="connsiteY95" fmla="*/ 256829 h 420217"/>
                <a:gd name="connsiteX96" fmla="*/ 602487 w 602487"/>
                <a:gd name="connsiteY96" fmla="*/ 269946 h 420217"/>
                <a:gd name="connsiteX97" fmla="*/ 602487 w 602487"/>
                <a:gd name="connsiteY97" fmla="*/ 400427 h 420217"/>
                <a:gd name="connsiteX98" fmla="*/ 585891 w 602487"/>
                <a:gd name="connsiteY98" fmla="*/ 416996 h 420217"/>
                <a:gd name="connsiteX99" fmla="*/ 473406 w 602487"/>
                <a:gd name="connsiteY99" fmla="*/ 416996 h 420217"/>
                <a:gd name="connsiteX100" fmla="*/ 456810 w 602487"/>
                <a:gd name="connsiteY100" fmla="*/ 400427 h 420217"/>
                <a:gd name="connsiteX101" fmla="*/ 456810 w 602487"/>
                <a:gd name="connsiteY101" fmla="*/ 284904 h 420217"/>
                <a:gd name="connsiteX102" fmla="*/ 439753 w 602487"/>
                <a:gd name="connsiteY102" fmla="*/ 288356 h 420217"/>
                <a:gd name="connsiteX103" fmla="*/ 433530 w 602487"/>
                <a:gd name="connsiteY103" fmla="*/ 401577 h 420217"/>
                <a:gd name="connsiteX104" fmla="*/ 413706 w 602487"/>
                <a:gd name="connsiteY104" fmla="*/ 420217 h 420217"/>
                <a:gd name="connsiteX105" fmla="*/ 412784 w 602487"/>
                <a:gd name="connsiteY105" fmla="*/ 420217 h 420217"/>
                <a:gd name="connsiteX106" fmla="*/ 393883 w 602487"/>
                <a:gd name="connsiteY106" fmla="*/ 399276 h 420217"/>
                <a:gd name="connsiteX107" fmla="*/ 401029 w 602487"/>
                <a:gd name="connsiteY107" fmla="*/ 270867 h 420217"/>
                <a:gd name="connsiteX108" fmla="*/ 416933 w 602487"/>
                <a:gd name="connsiteY108" fmla="*/ 252457 h 420217"/>
                <a:gd name="connsiteX109" fmla="*/ 460037 w 602487"/>
                <a:gd name="connsiteY109" fmla="*/ 243712 h 420217"/>
                <a:gd name="connsiteX110" fmla="*/ 460037 w 602487"/>
                <a:gd name="connsiteY110" fmla="*/ 135784 h 420217"/>
                <a:gd name="connsiteX111" fmla="*/ 445746 w 602487"/>
                <a:gd name="connsiteY111" fmla="*/ 140156 h 420217"/>
                <a:gd name="connsiteX112" fmla="*/ 445516 w 602487"/>
                <a:gd name="connsiteY112" fmla="*/ 140386 h 420217"/>
                <a:gd name="connsiteX113" fmla="*/ 365993 w 602487"/>
                <a:gd name="connsiteY113" fmla="*/ 166850 h 420217"/>
                <a:gd name="connsiteX114" fmla="*/ 360691 w 602487"/>
                <a:gd name="connsiteY114" fmla="*/ 167541 h 420217"/>
                <a:gd name="connsiteX115" fmla="*/ 351471 w 602487"/>
                <a:gd name="connsiteY115" fmla="*/ 164779 h 420217"/>
                <a:gd name="connsiteX116" fmla="*/ 340177 w 602487"/>
                <a:gd name="connsiteY116" fmla="*/ 185721 h 420217"/>
                <a:gd name="connsiteX117" fmla="*/ 337411 w 602487"/>
                <a:gd name="connsiteY117" fmla="*/ 187562 h 420217"/>
                <a:gd name="connsiteX118" fmla="*/ 335797 w 602487"/>
                <a:gd name="connsiteY118" fmla="*/ 187101 h 420217"/>
                <a:gd name="connsiteX119" fmla="*/ 334414 w 602487"/>
                <a:gd name="connsiteY119" fmla="*/ 182729 h 420217"/>
                <a:gd name="connsiteX120" fmla="*/ 346631 w 602487"/>
                <a:gd name="connsiteY120" fmla="*/ 159486 h 420217"/>
                <a:gd name="connsiteX121" fmla="*/ 345017 w 602487"/>
                <a:gd name="connsiteY121" fmla="*/ 156495 h 420217"/>
                <a:gd name="connsiteX122" fmla="*/ 355390 w 602487"/>
                <a:gd name="connsiteY122" fmla="*/ 135554 h 420217"/>
                <a:gd name="connsiteX123" fmla="*/ 360230 w 602487"/>
                <a:gd name="connsiteY123" fmla="*/ 133943 h 420217"/>
                <a:gd name="connsiteX124" fmla="*/ 367376 w 602487"/>
                <a:gd name="connsiteY124" fmla="*/ 120365 h 420217"/>
                <a:gd name="connsiteX125" fmla="*/ 371986 w 602487"/>
                <a:gd name="connsiteY125" fmla="*/ 118985 h 420217"/>
                <a:gd name="connsiteX126" fmla="*/ 373369 w 602487"/>
                <a:gd name="connsiteY126" fmla="*/ 123587 h 420217"/>
                <a:gd name="connsiteX127" fmla="*/ 369450 w 602487"/>
                <a:gd name="connsiteY127" fmla="*/ 130951 h 420217"/>
                <a:gd name="connsiteX128" fmla="*/ 434913 w 602487"/>
                <a:gd name="connsiteY128" fmla="*/ 109089 h 420217"/>
                <a:gd name="connsiteX129" fmla="*/ 500144 w 602487"/>
                <a:gd name="connsiteY129" fmla="*/ 95052 h 420217"/>
                <a:gd name="connsiteX130" fmla="*/ 89896 w 602487"/>
                <a:gd name="connsiteY130" fmla="*/ 95052 h 420217"/>
                <a:gd name="connsiteX131" fmla="*/ 93815 w 602487"/>
                <a:gd name="connsiteY131" fmla="*/ 102876 h 420217"/>
                <a:gd name="connsiteX132" fmla="*/ 94045 w 602487"/>
                <a:gd name="connsiteY132" fmla="*/ 102876 h 420217"/>
                <a:gd name="connsiteX133" fmla="*/ 82751 w 602487"/>
                <a:gd name="connsiteY133" fmla="*/ 189633 h 420217"/>
                <a:gd name="connsiteX134" fmla="*/ 96120 w 602487"/>
                <a:gd name="connsiteY134" fmla="*/ 212646 h 420217"/>
                <a:gd name="connsiteX135" fmla="*/ 109259 w 602487"/>
                <a:gd name="connsiteY135" fmla="*/ 189633 h 420217"/>
                <a:gd name="connsiteX136" fmla="*/ 98194 w 602487"/>
                <a:gd name="connsiteY136" fmla="*/ 102876 h 420217"/>
                <a:gd name="connsiteX137" fmla="*/ 102113 w 602487"/>
                <a:gd name="connsiteY137" fmla="*/ 95052 h 420217"/>
                <a:gd name="connsiteX138" fmla="*/ 168037 w 602487"/>
                <a:gd name="connsiteY138" fmla="*/ 109089 h 420217"/>
                <a:gd name="connsiteX139" fmla="*/ 168267 w 602487"/>
                <a:gd name="connsiteY139" fmla="*/ 109319 h 420217"/>
                <a:gd name="connsiteX140" fmla="*/ 171494 w 602487"/>
                <a:gd name="connsiteY140" fmla="*/ 111391 h 420217"/>
                <a:gd name="connsiteX141" fmla="*/ 173799 w 602487"/>
                <a:gd name="connsiteY141" fmla="*/ 112771 h 420217"/>
                <a:gd name="connsiteX142" fmla="*/ 175644 w 602487"/>
                <a:gd name="connsiteY142" fmla="*/ 115303 h 420217"/>
                <a:gd name="connsiteX143" fmla="*/ 177257 w 602487"/>
                <a:gd name="connsiteY143" fmla="*/ 118064 h 420217"/>
                <a:gd name="connsiteX144" fmla="*/ 177949 w 602487"/>
                <a:gd name="connsiteY144" fmla="*/ 120595 h 420217"/>
                <a:gd name="connsiteX145" fmla="*/ 178871 w 602487"/>
                <a:gd name="connsiteY145" fmla="*/ 124277 h 420217"/>
                <a:gd name="connsiteX146" fmla="*/ 178871 w 602487"/>
                <a:gd name="connsiteY146" fmla="*/ 124738 h 420217"/>
                <a:gd name="connsiteX147" fmla="*/ 178871 w 602487"/>
                <a:gd name="connsiteY147" fmla="*/ 193775 h 420217"/>
                <a:gd name="connsiteX148" fmla="*/ 196158 w 602487"/>
                <a:gd name="connsiteY148" fmla="*/ 202520 h 420217"/>
                <a:gd name="connsiteX149" fmla="*/ 203534 w 602487"/>
                <a:gd name="connsiteY149" fmla="*/ 224612 h 420217"/>
                <a:gd name="connsiteX150" fmla="*/ 188782 w 602487"/>
                <a:gd name="connsiteY150" fmla="*/ 233817 h 420217"/>
                <a:gd name="connsiteX151" fmla="*/ 181406 w 602487"/>
                <a:gd name="connsiteY151" fmla="*/ 231976 h 420217"/>
                <a:gd name="connsiteX152" fmla="*/ 154898 w 602487"/>
                <a:gd name="connsiteY152" fmla="*/ 218859 h 420217"/>
                <a:gd name="connsiteX153" fmla="*/ 145678 w 602487"/>
                <a:gd name="connsiteY153" fmla="*/ 203901 h 420217"/>
                <a:gd name="connsiteX154" fmla="*/ 145678 w 602487"/>
                <a:gd name="connsiteY154" fmla="*/ 136704 h 420217"/>
                <a:gd name="connsiteX155" fmla="*/ 142451 w 602487"/>
                <a:gd name="connsiteY155" fmla="*/ 135784 h 420217"/>
                <a:gd name="connsiteX156" fmla="*/ 142451 w 602487"/>
                <a:gd name="connsiteY156" fmla="*/ 243712 h 420217"/>
                <a:gd name="connsiteX157" fmla="*/ 185786 w 602487"/>
                <a:gd name="connsiteY157" fmla="*/ 252457 h 420217"/>
                <a:gd name="connsiteX158" fmla="*/ 201460 w 602487"/>
                <a:gd name="connsiteY158" fmla="*/ 270867 h 420217"/>
                <a:gd name="connsiteX159" fmla="*/ 208605 w 602487"/>
                <a:gd name="connsiteY159" fmla="*/ 399506 h 420217"/>
                <a:gd name="connsiteX160" fmla="*/ 189935 w 602487"/>
                <a:gd name="connsiteY160" fmla="*/ 420217 h 420217"/>
                <a:gd name="connsiteX161" fmla="*/ 188782 w 602487"/>
                <a:gd name="connsiteY161" fmla="*/ 420217 h 420217"/>
                <a:gd name="connsiteX162" fmla="*/ 168959 w 602487"/>
                <a:gd name="connsiteY162" fmla="*/ 401577 h 420217"/>
                <a:gd name="connsiteX163" fmla="*/ 162735 w 602487"/>
                <a:gd name="connsiteY163" fmla="*/ 288356 h 420217"/>
                <a:gd name="connsiteX164" fmla="*/ 145678 w 602487"/>
                <a:gd name="connsiteY164" fmla="*/ 284904 h 420217"/>
                <a:gd name="connsiteX165" fmla="*/ 145678 w 602487"/>
                <a:gd name="connsiteY165" fmla="*/ 400427 h 420217"/>
                <a:gd name="connsiteX166" fmla="*/ 129312 w 602487"/>
                <a:gd name="connsiteY166" fmla="*/ 416996 h 420217"/>
                <a:gd name="connsiteX167" fmla="*/ 16596 w 602487"/>
                <a:gd name="connsiteY167" fmla="*/ 416996 h 420217"/>
                <a:gd name="connsiteX168" fmla="*/ 0 w 602487"/>
                <a:gd name="connsiteY168" fmla="*/ 400427 h 420217"/>
                <a:gd name="connsiteX169" fmla="*/ 0 w 602487"/>
                <a:gd name="connsiteY169" fmla="*/ 270176 h 420217"/>
                <a:gd name="connsiteX170" fmla="*/ 0 w 602487"/>
                <a:gd name="connsiteY170" fmla="*/ 256829 h 420217"/>
                <a:gd name="connsiteX171" fmla="*/ 0 w 602487"/>
                <a:gd name="connsiteY171" fmla="*/ 213336 h 420217"/>
                <a:gd name="connsiteX172" fmla="*/ 16596 w 602487"/>
                <a:gd name="connsiteY172" fmla="*/ 196767 h 420217"/>
                <a:gd name="connsiteX173" fmla="*/ 18901 w 602487"/>
                <a:gd name="connsiteY173" fmla="*/ 197227 h 420217"/>
                <a:gd name="connsiteX174" fmla="*/ 17518 w 602487"/>
                <a:gd name="connsiteY174" fmla="*/ 195846 h 420217"/>
                <a:gd name="connsiteX175" fmla="*/ 13139 w 602487"/>
                <a:gd name="connsiteY175" fmla="*/ 184800 h 420217"/>
                <a:gd name="connsiteX176" fmla="*/ 13369 w 602487"/>
                <a:gd name="connsiteY176" fmla="*/ 124738 h 420217"/>
                <a:gd name="connsiteX177" fmla="*/ 13369 w 602487"/>
                <a:gd name="connsiteY177" fmla="*/ 124277 h 420217"/>
                <a:gd name="connsiteX178" fmla="*/ 14061 w 602487"/>
                <a:gd name="connsiteY178" fmla="*/ 120826 h 420217"/>
                <a:gd name="connsiteX179" fmla="*/ 14752 w 602487"/>
                <a:gd name="connsiteY179" fmla="*/ 118064 h 420217"/>
                <a:gd name="connsiteX180" fmla="*/ 16366 w 602487"/>
                <a:gd name="connsiteY180" fmla="*/ 115533 h 420217"/>
                <a:gd name="connsiteX181" fmla="*/ 18440 w 602487"/>
                <a:gd name="connsiteY181" fmla="*/ 112771 h 420217"/>
                <a:gd name="connsiteX182" fmla="*/ 20745 w 602487"/>
                <a:gd name="connsiteY182" fmla="*/ 111391 h 420217"/>
                <a:gd name="connsiteX183" fmla="*/ 23742 w 602487"/>
                <a:gd name="connsiteY183" fmla="*/ 109319 h 420217"/>
                <a:gd name="connsiteX184" fmla="*/ 24203 w 602487"/>
                <a:gd name="connsiteY184" fmla="*/ 109089 h 420217"/>
                <a:gd name="connsiteX185" fmla="*/ 89896 w 602487"/>
                <a:gd name="connsiteY185" fmla="*/ 95052 h 420217"/>
                <a:gd name="connsiteX186" fmla="*/ 301349 w 602487"/>
                <a:gd name="connsiteY186" fmla="*/ 23216 h 420217"/>
                <a:gd name="connsiteX187" fmla="*/ 340407 w 602487"/>
                <a:gd name="connsiteY187" fmla="*/ 66049 h 420217"/>
                <a:gd name="connsiteX188" fmla="*/ 301349 w 602487"/>
                <a:gd name="connsiteY188" fmla="*/ 108882 h 420217"/>
                <a:gd name="connsiteX189" fmla="*/ 262291 w 602487"/>
                <a:gd name="connsiteY189" fmla="*/ 66049 h 420217"/>
                <a:gd name="connsiteX190" fmla="*/ 301349 w 602487"/>
                <a:gd name="connsiteY190" fmla="*/ 23216 h 420217"/>
                <a:gd name="connsiteX191" fmla="*/ 506483 w 602487"/>
                <a:gd name="connsiteY191" fmla="*/ 0 h 420217"/>
                <a:gd name="connsiteX192" fmla="*/ 548293 w 602487"/>
                <a:gd name="connsiteY192" fmla="*/ 45797 h 420217"/>
                <a:gd name="connsiteX193" fmla="*/ 506483 w 602487"/>
                <a:gd name="connsiteY193" fmla="*/ 91594 h 420217"/>
                <a:gd name="connsiteX194" fmla="*/ 464673 w 602487"/>
                <a:gd name="connsiteY194" fmla="*/ 45797 h 420217"/>
                <a:gd name="connsiteX195" fmla="*/ 506483 w 602487"/>
                <a:gd name="connsiteY195" fmla="*/ 0 h 420217"/>
                <a:gd name="connsiteX196" fmla="*/ 96110 w 602487"/>
                <a:gd name="connsiteY196" fmla="*/ 0 h 420217"/>
                <a:gd name="connsiteX197" fmla="*/ 138026 w 602487"/>
                <a:gd name="connsiteY197" fmla="*/ 45797 h 420217"/>
                <a:gd name="connsiteX198" fmla="*/ 96110 w 602487"/>
                <a:gd name="connsiteY198" fmla="*/ 91594 h 420217"/>
                <a:gd name="connsiteX199" fmla="*/ 54194 w 602487"/>
                <a:gd name="connsiteY199" fmla="*/ 45797 h 420217"/>
                <a:gd name="connsiteX200" fmla="*/ 96110 w 602487"/>
                <a:gd name="connsiteY200" fmla="*/ 0 h 42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602487" h="420217">
                  <a:moveTo>
                    <a:pt x="569525" y="277771"/>
                  </a:moveTo>
                  <a:lnTo>
                    <a:pt x="489772" y="296411"/>
                  </a:lnTo>
                  <a:lnTo>
                    <a:pt x="489772" y="383858"/>
                  </a:lnTo>
                  <a:lnTo>
                    <a:pt x="569525" y="383858"/>
                  </a:lnTo>
                  <a:close/>
                  <a:moveTo>
                    <a:pt x="33192" y="277771"/>
                  </a:moveTo>
                  <a:lnTo>
                    <a:pt x="33192" y="383858"/>
                  </a:lnTo>
                  <a:lnTo>
                    <a:pt x="112716" y="383858"/>
                  </a:lnTo>
                  <a:lnTo>
                    <a:pt x="112716" y="296411"/>
                  </a:lnTo>
                  <a:close/>
                  <a:moveTo>
                    <a:pt x="569525" y="213106"/>
                  </a:moveTo>
                  <a:lnTo>
                    <a:pt x="552699" y="231516"/>
                  </a:lnTo>
                  <a:lnTo>
                    <a:pt x="552699" y="247624"/>
                  </a:lnTo>
                  <a:lnTo>
                    <a:pt x="569525" y="243712"/>
                  </a:lnTo>
                  <a:lnTo>
                    <a:pt x="569525" y="213336"/>
                  </a:lnTo>
                  <a:cubicBezTo>
                    <a:pt x="569525" y="213336"/>
                    <a:pt x="569525" y="213106"/>
                    <a:pt x="569525" y="213106"/>
                  </a:cubicBezTo>
                  <a:close/>
                  <a:moveTo>
                    <a:pt x="32962" y="213106"/>
                  </a:moveTo>
                  <a:lnTo>
                    <a:pt x="33192" y="213357"/>
                  </a:lnTo>
                  <a:lnTo>
                    <a:pt x="33192" y="243712"/>
                  </a:lnTo>
                  <a:lnTo>
                    <a:pt x="49789" y="247624"/>
                  </a:lnTo>
                  <a:lnTo>
                    <a:pt x="49789" y="231516"/>
                  </a:lnTo>
                  <a:lnTo>
                    <a:pt x="33192" y="213357"/>
                  </a:lnTo>
                  <a:lnTo>
                    <a:pt x="33192" y="213336"/>
                  </a:lnTo>
                  <a:cubicBezTo>
                    <a:pt x="33192" y="213336"/>
                    <a:pt x="32962" y="213106"/>
                    <a:pt x="32962" y="213106"/>
                  </a:cubicBezTo>
                  <a:close/>
                  <a:moveTo>
                    <a:pt x="228412" y="191232"/>
                  </a:moveTo>
                  <a:lnTo>
                    <a:pt x="374075" y="191232"/>
                  </a:lnTo>
                  <a:cubicBezTo>
                    <a:pt x="385138" y="191232"/>
                    <a:pt x="393896" y="200209"/>
                    <a:pt x="393896" y="211028"/>
                  </a:cubicBezTo>
                  <a:cubicBezTo>
                    <a:pt x="393896" y="222077"/>
                    <a:pt x="385138" y="231054"/>
                    <a:pt x="374075" y="231054"/>
                  </a:cubicBezTo>
                  <a:lnTo>
                    <a:pt x="370387" y="231054"/>
                  </a:lnTo>
                  <a:lnTo>
                    <a:pt x="370387" y="400468"/>
                  </a:lnTo>
                  <a:cubicBezTo>
                    <a:pt x="370387" y="409675"/>
                    <a:pt x="363012" y="417041"/>
                    <a:pt x="354023" y="417041"/>
                  </a:cubicBezTo>
                  <a:lnTo>
                    <a:pt x="248694" y="417041"/>
                  </a:lnTo>
                  <a:cubicBezTo>
                    <a:pt x="239475" y="417041"/>
                    <a:pt x="232100" y="409675"/>
                    <a:pt x="232100" y="400468"/>
                  </a:cubicBezTo>
                  <a:lnTo>
                    <a:pt x="232100" y="231054"/>
                  </a:lnTo>
                  <a:lnTo>
                    <a:pt x="228412" y="231054"/>
                  </a:lnTo>
                  <a:cubicBezTo>
                    <a:pt x="217580" y="231054"/>
                    <a:pt x="208591" y="222077"/>
                    <a:pt x="208591" y="211028"/>
                  </a:cubicBezTo>
                  <a:cubicBezTo>
                    <a:pt x="208591" y="200209"/>
                    <a:pt x="217580" y="191232"/>
                    <a:pt x="228412" y="191232"/>
                  </a:cubicBezTo>
                  <a:close/>
                  <a:moveTo>
                    <a:pt x="552699" y="135784"/>
                  </a:moveTo>
                  <a:lnTo>
                    <a:pt x="552699" y="182269"/>
                  </a:lnTo>
                  <a:lnTo>
                    <a:pt x="556156" y="178357"/>
                  </a:lnTo>
                  <a:lnTo>
                    <a:pt x="556156" y="136704"/>
                  </a:lnTo>
                  <a:cubicBezTo>
                    <a:pt x="555004" y="136474"/>
                    <a:pt x="553851" y="136014"/>
                    <a:pt x="552699" y="135784"/>
                  </a:cubicBezTo>
                  <a:close/>
                  <a:moveTo>
                    <a:pt x="49789" y="135784"/>
                  </a:moveTo>
                  <a:cubicBezTo>
                    <a:pt x="48636" y="136014"/>
                    <a:pt x="47484" y="136474"/>
                    <a:pt x="46562" y="136704"/>
                  </a:cubicBezTo>
                  <a:lnTo>
                    <a:pt x="46331" y="178357"/>
                  </a:lnTo>
                  <a:lnTo>
                    <a:pt x="49789" y="182269"/>
                  </a:lnTo>
                  <a:close/>
                  <a:moveTo>
                    <a:pt x="306978" y="112058"/>
                  </a:moveTo>
                  <a:cubicBezTo>
                    <a:pt x="325646" y="112979"/>
                    <a:pt x="345236" y="118046"/>
                    <a:pt x="356990" y="121731"/>
                  </a:cubicBezTo>
                  <a:lnTo>
                    <a:pt x="354455" y="126568"/>
                  </a:lnTo>
                  <a:lnTo>
                    <a:pt x="351459" y="127719"/>
                  </a:lnTo>
                  <a:cubicBezTo>
                    <a:pt x="339935" y="132326"/>
                    <a:pt x="333482" y="144532"/>
                    <a:pt x="336248" y="156509"/>
                  </a:cubicBezTo>
                  <a:lnTo>
                    <a:pt x="336939" y="159733"/>
                  </a:lnTo>
                  <a:lnTo>
                    <a:pt x="324724" y="182765"/>
                  </a:lnTo>
                  <a:lnTo>
                    <a:pt x="311357" y="182765"/>
                  </a:lnTo>
                  <a:lnTo>
                    <a:pt x="303290" y="119428"/>
                  </a:lnTo>
                  <a:close/>
                  <a:moveTo>
                    <a:pt x="295721" y="112058"/>
                  </a:moveTo>
                  <a:lnTo>
                    <a:pt x="299409" y="119424"/>
                  </a:lnTo>
                  <a:lnTo>
                    <a:pt x="291343" y="182727"/>
                  </a:lnTo>
                  <a:lnTo>
                    <a:pt x="258155" y="182727"/>
                  </a:lnTo>
                  <a:lnTo>
                    <a:pt x="258155" y="150040"/>
                  </a:lnTo>
                  <a:cubicBezTo>
                    <a:pt x="257002" y="150500"/>
                    <a:pt x="256080" y="150730"/>
                    <a:pt x="254928" y="150961"/>
                  </a:cubicBezTo>
                  <a:lnTo>
                    <a:pt x="254928" y="182727"/>
                  </a:lnTo>
                  <a:lnTo>
                    <a:pt x="228424" y="182727"/>
                  </a:lnTo>
                  <a:cubicBezTo>
                    <a:pt x="227041" y="182727"/>
                    <a:pt x="225428" y="182958"/>
                    <a:pt x="224045" y="183188"/>
                  </a:cubicBezTo>
                  <a:lnTo>
                    <a:pt x="224045" y="139681"/>
                  </a:lnTo>
                  <a:cubicBezTo>
                    <a:pt x="224045" y="139681"/>
                    <a:pt x="224275" y="139451"/>
                    <a:pt x="224275" y="139451"/>
                  </a:cubicBezTo>
                  <a:cubicBezTo>
                    <a:pt x="224275" y="138300"/>
                    <a:pt x="224506" y="137149"/>
                    <a:pt x="224736" y="135998"/>
                  </a:cubicBezTo>
                  <a:cubicBezTo>
                    <a:pt x="224967" y="135307"/>
                    <a:pt x="225197" y="134387"/>
                    <a:pt x="225428" y="133466"/>
                  </a:cubicBezTo>
                  <a:cubicBezTo>
                    <a:pt x="225889" y="132545"/>
                    <a:pt x="226580" y="131854"/>
                    <a:pt x="227041" y="131164"/>
                  </a:cubicBezTo>
                  <a:cubicBezTo>
                    <a:pt x="227733" y="130243"/>
                    <a:pt x="228193" y="129322"/>
                    <a:pt x="228885" y="128632"/>
                  </a:cubicBezTo>
                  <a:cubicBezTo>
                    <a:pt x="229576" y="128171"/>
                    <a:pt x="230268" y="127711"/>
                    <a:pt x="230959" y="127251"/>
                  </a:cubicBezTo>
                  <a:cubicBezTo>
                    <a:pt x="231881" y="126560"/>
                    <a:pt x="232803" y="125869"/>
                    <a:pt x="233955" y="125409"/>
                  </a:cubicBezTo>
                  <a:cubicBezTo>
                    <a:pt x="234186" y="125409"/>
                    <a:pt x="234186" y="125409"/>
                    <a:pt x="234186" y="125179"/>
                  </a:cubicBezTo>
                  <a:cubicBezTo>
                    <a:pt x="235799" y="124718"/>
                    <a:pt x="266913" y="113439"/>
                    <a:pt x="295721" y="112058"/>
                  </a:cubicBezTo>
                  <a:close/>
                  <a:moveTo>
                    <a:pt x="500144" y="95052"/>
                  </a:moveTo>
                  <a:lnTo>
                    <a:pt x="504063" y="102876"/>
                  </a:lnTo>
                  <a:lnTo>
                    <a:pt x="504293" y="102876"/>
                  </a:lnTo>
                  <a:lnTo>
                    <a:pt x="493229" y="189633"/>
                  </a:lnTo>
                  <a:lnTo>
                    <a:pt x="506368" y="212646"/>
                  </a:lnTo>
                  <a:lnTo>
                    <a:pt x="519737" y="189633"/>
                  </a:lnTo>
                  <a:lnTo>
                    <a:pt x="508442" y="102876"/>
                  </a:lnTo>
                  <a:lnTo>
                    <a:pt x="508673" y="102876"/>
                  </a:lnTo>
                  <a:lnTo>
                    <a:pt x="512592" y="95052"/>
                  </a:lnTo>
                  <a:cubicBezTo>
                    <a:pt x="543248" y="96663"/>
                    <a:pt x="576671" y="108629"/>
                    <a:pt x="578284" y="109089"/>
                  </a:cubicBezTo>
                  <a:cubicBezTo>
                    <a:pt x="578284" y="109319"/>
                    <a:pt x="578515" y="109319"/>
                    <a:pt x="578515" y="109319"/>
                  </a:cubicBezTo>
                  <a:cubicBezTo>
                    <a:pt x="579898" y="109780"/>
                    <a:pt x="580820" y="110700"/>
                    <a:pt x="581742" y="111391"/>
                  </a:cubicBezTo>
                  <a:cubicBezTo>
                    <a:pt x="582664" y="111851"/>
                    <a:pt x="583355" y="112311"/>
                    <a:pt x="584047" y="112771"/>
                  </a:cubicBezTo>
                  <a:cubicBezTo>
                    <a:pt x="584738" y="113462"/>
                    <a:pt x="585430" y="114612"/>
                    <a:pt x="585891" y="115533"/>
                  </a:cubicBezTo>
                  <a:cubicBezTo>
                    <a:pt x="586582" y="116223"/>
                    <a:pt x="587274" y="116914"/>
                    <a:pt x="587735" y="118064"/>
                  </a:cubicBezTo>
                  <a:cubicBezTo>
                    <a:pt x="587965" y="118755"/>
                    <a:pt x="588196" y="119905"/>
                    <a:pt x="588426" y="120826"/>
                  </a:cubicBezTo>
                  <a:cubicBezTo>
                    <a:pt x="588657" y="121976"/>
                    <a:pt x="589118" y="123127"/>
                    <a:pt x="589118" y="124277"/>
                  </a:cubicBezTo>
                  <a:cubicBezTo>
                    <a:pt x="589118" y="124508"/>
                    <a:pt x="589118" y="124508"/>
                    <a:pt x="589118" y="124738"/>
                  </a:cubicBezTo>
                  <a:lnTo>
                    <a:pt x="589348" y="184800"/>
                  </a:lnTo>
                  <a:cubicBezTo>
                    <a:pt x="589348" y="188712"/>
                    <a:pt x="587735" y="192625"/>
                    <a:pt x="584969" y="195846"/>
                  </a:cubicBezTo>
                  <a:lnTo>
                    <a:pt x="583586" y="197227"/>
                  </a:lnTo>
                  <a:cubicBezTo>
                    <a:pt x="584508" y="197227"/>
                    <a:pt x="585199" y="196767"/>
                    <a:pt x="585891" y="196767"/>
                  </a:cubicBezTo>
                  <a:cubicBezTo>
                    <a:pt x="595111" y="196767"/>
                    <a:pt x="602487" y="204131"/>
                    <a:pt x="602487" y="213336"/>
                  </a:cubicBezTo>
                  <a:lnTo>
                    <a:pt x="602487" y="256829"/>
                  </a:lnTo>
                  <a:lnTo>
                    <a:pt x="602487" y="269946"/>
                  </a:lnTo>
                  <a:lnTo>
                    <a:pt x="602487" y="400427"/>
                  </a:lnTo>
                  <a:cubicBezTo>
                    <a:pt x="602487" y="409632"/>
                    <a:pt x="595111" y="416996"/>
                    <a:pt x="585891" y="416996"/>
                  </a:cubicBezTo>
                  <a:lnTo>
                    <a:pt x="473406" y="416996"/>
                  </a:lnTo>
                  <a:cubicBezTo>
                    <a:pt x="464186" y="416996"/>
                    <a:pt x="456810" y="409632"/>
                    <a:pt x="456810" y="400427"/>
                  </a:cubicBezTo>
                  <a:lnTo>
                    <a:pt x="456810" y="284904"/>
                  </a:lnTo>
                  <a:lnTo>
                    <a:pt x="439753" y="288356"/>
                  </a:lnTo>
                  <a:lnTo>
                    <a:pt x="433530" y="401577"/>
                  </a:lnTo>
                  <a:cubicBezTo>
                    <a:pt x="433069" y="412163"/>
                    <a:pt x="424310" y="420217"/>
                    <a:pt x="413706" y="420217"/>
                  </a:cubicBezTo>
                  <a:cubicBezTo>
                    <a:pt x="413476" y="420217"/>
                    <a:pt x="413015" y="420217"/>
                    <a:pt x="412784" y="420217"/>
                  </a:cubicBezTo>
                  <a:cubicBezTo>
                    <a:pt x="401720" y="419757"/>
                    <a:pt x="393422" y="410322"/>
                    <a:pt x="393883" y="399276"/>
                  </a:cubicBezTo>
                  <a:lnTo>
                    <a:pt x="401029" y="270867"/>
                  </a:lnTo>
                  <a:cubicBezTo>
                    <a:pt x="401490" y="261662"/>
                    <a:pt x="407944" y="254298"/>
                    <a:pt x="416933" y="252457"/>
                  </a:cubicBezTo>
                  <a:lnTo>
                    <a:pt x="460037" y="243712"/>
                  </a:lnTo>
                  <a:lnTo>
                    <a:pt x="460037" y="135784"/>
                  </a:lnTo>
                  <a:cubicBezTo>
                    <a:pt x="451739" y="138085"/>
                    <a:pt x="445977" y="140156"/>
                    <a:pt x="445746" y="140156"/>
                  </a:cubicBezTo>
                  <a:cubicBezTo>
                    <a:pt x="445516" y="140156"/>
                    <a:pt x="445516" y="140386"/>
                    <a:pt x="445516" y="140386"/>
                  </a:cubicBezTo>
                  <a:lnTo>
                    <a:pt x="365993" y="166850"/>
                  </a:lnTo>
                  <a:cubicBezTo>
                    <a:pt x="364379" y="167311"/>
                    <a:pt x="362535" y="167541"/>
                    <a:pt x="360691" y="167541"/>
                  </a:cubicBezTo>
                  <a:cubicBezTo>
                    <a:pt x="357464" y="167541"/>
                    <a:pt x="354237" y="166620"/>
                    <a:pt x="351471" y="164779"/>
                  </a:cubicBezTo>
                  <a:lnTo>
                    <a:pt x="340177" y="185721"/>
                  </a:lnTo>
                  <a:cubicBezTo>
                    <a:pt x="339716" y="186871"/>
                    <a:pt x="338563" y="187562"/>
                    <a:pt x="337411" y="187562"/>
                  </a:cubicBezTo>
                  <a:cubicBezTo>
                    <a:pt x="336719" y="187562"/>
                    <a:pt x="336258" y="187331"/>
                    <a:pt x="335797" y="187101"/>
                  </a:cubicBezTo>
                  <a:cubicBezTo>
                    <a:pt x="334184" y="186181"/>
                    <a:pt x="333492" y="184340"/>
                    <a:pt x="334414" y="182729"/>
                  </a:cubicBezTo>
                  <a:lnTo>
                    <a:pt x="346631" y="159486"/>
                  </a:lnTo>
                  <a:cubicBezTo>
                    <a:pt x="346170" y="158566"/>
                    <a:pt x="345478" y="157645"/>
                    <a:pt x="345017" y="156495"/>
                  </a:cubicBezTo>
                  <a:cubicBezTo>
                    <a:pt x="342021" y="147750"/>
                    <a:pt x="346861" y="138315"/>
                    <a:pt x="355390" y="135554"/>
                  </a:cubicBezTo>
                  <a:lnTo>
                    <a:pt x="360230" y="133943"/>
                  </a:lnTo>
                  <a:lnTo>
                    <a:pt x="367376" y="120365"/>
                  </a:lnTo>
                  <a:cubicBezTo>
                    <a:pt x="368298" y="118755"/>
                    <a:pt x="370372" y="118064"/>
                    <a:pt x="371986" y="118985"/>
                  </a:cubicBezTo>
                  <a:cubicBezTo>
                    <a:pt x="373599" y="119905"/>
                    <a:pt x="374060" y="121976"/>
                    <a:pt x="373369" y="123587"/>
                  </a:cubicBezTo>
                  <a:lnTo>
                    <a:pt x="369450" y="130951"/>
                  </a:lnTo>
                  <a:lnTo>
                    <a:pt x="434913" y="109089"/>
                  </a:lnTo>
                  <a:cubicBezTo>
                    <a:pt x="438601" y="107709"/>
                    <a:pt x="470640" y="96663"/>
                    <a:pt x="500144" y="95052"/>
                  </a:cubicBezTo>
                  <a:close/>
                  <a:moveTo>
                    <a:pt x="89896" y="95052"/>
                  </a:moveTo>
                  <a:lnTo>
                    <a:pt x="93815" y="102876"/>
                  </a:lnTo>
                  <a:lnTo>
                    <a:pt x="94045" y="102876"/>
                  </a:lnTo>
                  <a:lnTo>
                    <a:pt x="82751" y="189633"/>
                  </a:lnTo>
                  <a:lnTo>
                    <a:pt x="96120" y="212646"/>
                  </a:lnTo>
                  <a:lnTo>
                    <a:pt x="109259" y="189633"/>
                  </a:lnTo>
                  <a:lnTo>
                    <a:pt x="98194" y="102876"/>
                  </a:lnTo>
                  <a:lnTo>
                    <a:pt x="102113" y="95052"/>
                  </a:lnTo>
                  <a:cubicBezTo>
                    <a:pt x="133000" y="96663"/>
                    <a:pt x="166423" y="108629"/>
                    <a:pt x="168037" y="109089"/>
                  </a:cubicBezTo>
                  <a:cubicBezTo>
                    <a:pt x="168037" y="109089"/>
                    <a:pt x="168267" y="109319"/>
                    <a:pt x="168267" y="109319"/>
                  </a:cubicBezTo>
                  <a:cubicBezTo>
                    <a:pt x="169420" y="109780"/>
                    <a:pt x="170342" y="110700"/>
                    <a:pt x="171494" y="111391"/>
                  </a:cubicBezTo>
                  <a:cubicBezTo>
                    <a:pt x="172186" y="111851"/>
                    <a:pt x="173108" y="112081"/>
                    <a:pt x="173799" y="112771"/>
                  </a:cubicBezTo>
                  <a:cubicBezTo>
                    <a:pt x="174491" y="113462"/>
                    <a:pt x="174952" y="114612"/>
                    <a:pt x="175644" y="115303"/>
                  </a:cubicBezTo>
                  <a:cubicBezTo>
                    <a:pt x="176105" y="116223"/>
                    <a:pt x="177027" y="116914"/>
                    <a:pt x="177257" y="118064"/>
                  </a:cubicBezTo>
                  <a:cubicBezTo>
                    <a:pt x="177718" y="118755"/>
                    <a:pt x="177718" y="119675"/>
                    <a:pt x="177949" y="120595"/>
                  </a:cubicBezTo>
                  <a:cubicBezTo>
                    <a:pt x="178410" y="121976"/>
                    <a:pt x="178640" y="123127"/>
                    <a:pt x="178871" y="124277"/>
                  </a:cubicBezTo>
                  <a:cubicBezTo>
                    <a:pt x="178871" y="124508"/>
                    <a:pt x="178871" y="124508"/>
                    <a:pt x="178871" y="124738"/>
                  </a:cubicBezTo>
                  <a:lnTo>
                    <a:pt x="178871" y="193775"/>
                  </a:lnTo>
                  <a:lnTo>
                    <a:pt x="196158" y="202520"/>
                  </a:lnTo>
                  <a:cubicBezTo>
                    <a:pt x="204456" y="206432"/>
                    <a:pt x="207683" y="216328"/>
                    <a:pt x="203534" y="224612"/>
                  </a:cubicBezTo>
                  <a:cubicBezTo>
                    <a:pt x="200768" y="230365"/>
                    <a:pt x="194775" y="233817"/>
                    <a:pt x="188782" y="233817"/>
                  </a:cubicBezTo>
                  <a:cubicBezTo>
                    <a:pt x="186247" y="233817"/>
                    <a:pt x="183711" y="233127"/>
                    <a:pt x="181406" y="231976"/>
                  </a:cubicBezTo>
                  <a:lnTo>
                    <a:pt x="154898" y="218859"/>
                  </a:lnTo>
                  <a:cubicBezTo>
                    <a:pt x="149366" y="215867"/>
                    <a:pt x="145678" y="210344"/>
                    <a:pt x="145678" y="203901"/>
                  </a:cubicBezTo>
                  <a:lnTo>
                    <a:pt x="145678" y="136704"/>
                  </a:lnTo>
                  <a:cubicBezTo>
                    <a:pt x="144756" y="136474"/>
                    <a:pt x="143604" y="136014"/>
                    <a:pt x="142451" y="135784"/>
                  </a:cubicBezTo>
                  <a:lnTo>
                    <a:pt x="142451" y="243712"/>
                  </a:lnTo>
                  <a:lnTo>
                    <a:pt x="185786" y="252457"/>
                  </a:lnTo>
                  <a:cubicBezTo>
                    <a:pt x="194545" y="254298"/>
                    <a:pt x="201229" y="261662"/>
                    <a:pt x="201460" y="270867"/>
                  </a:cubicBezTo>
                  <a:lnTo>
                    <a:pt x="208605" y="399506"/>
                  </a:lnTo>
                  <a:cubicBezTo>
                    <a:pt x="209297" y="410322"/>
                    <a:pt x="200768" y="419757"/>
                    <a:pt x="189935" y="420217"/>
                  </a:cubicBezTo>
                  <a:cubicBezTo>
                    <a:pt x="189474" y="420217"/>
                    <a:pt x="189013" y="420217"/>
                    <a:pt x="188782" y="420217"/>
                  </a:cubicBezTo>
                  <a:cubicBezTo>
                    <a:pt x="178179" y="420217"/>
                    <a:pt x="169420" y="412163"/>
                    <a:pt x="168959" y="401577"/>
                  </a:cubicBezTo>
                  <a:lnTo>
                    <a:pt x="162735" y="288356"/>
                  </a:lnTo>
                  <a:lnTo>
                    <a:pt x="145678" y="284904"/>
                  </a:lnTo>
                  <a:lnTo>
                    <a:pt x="145678" y="400427"/>
                  </a:lnTo>
                  <a:cubicBezTo>
                    <a:pt x="145678" y="409632"/>
                    <a:pt x="138302" y="416996"/>
                    <a:pt x="129312" y="416996"/>
                  </a:cubicBezTo>
                  <a:lnTo>
                    <a:pt x="16596" y="416996"/>
                  </a:lnTo>
                  <a:cubicBezTo>
                    <a:pt x="7376" y="416996"/>
                    <a:pt x="0" y="409632"/>
                    <a:pt x="0" y="400427"/>
                  </a:cubicBezTo>
                  <a:lnTo>
                    <a:pt x="0" y="270176"/>
                  </a:lnTo>
                  <a:lnTo>
                    <a:pt x="0" y="256829"/>
                  </a:lnTo>
                  <a:lnTo>
                    <a:pt x="0" y="213336"/>
                  </a:lnTo>
                  <a:cubicBezTo>
                    <a:pt x="0" y="204131"/>
                    <a:pt x="7376" y="196767"/>
                    <a:pt x="16596" y="196767"/>
                  </a:cubicBezTo>
                  <a:cubicBezTo>
                    <a:pt x="17288" y="196767"/>
                    <a:pt x="17979" y="197227"/>
                    <a:pt x="18901" y="197227"/>
                  </a:cubicBezTo>
                  <a:lnTo>
                    <a:pt x="17518" y="195846"/>
                  </a:lnTo>
                  <a:cubicBezTo>
                    <a:pt x="14752" y="192625"/>
                    <a:pt x="13139" y="188712"/>
                    <a:pt x="13139" y="184800"/>
                  </a:cubicBezTo>
                  <a:lnTo>
                    <a:pt x="13369" y="124738"/>
                  </a:lnTo>
                  <a:cubicBezTo>
                    <a:pt x="13369" y="124508"/>
                    <a:pt x="13369" y="124277"/>
                    <a:pt x="13369" y="124277"/>
                  </a:cubicBezTo>
                  <a:cubicBezTo>
                    <a:pt x="13369" y="122897"/>
                    <a:pt x="13830" y="121976"/>
                    <a:pt x="14061" y="120826"/>
                  </a:cubicBezTo>
                  <a:cubicBezTo>
                    <a:pt x="14291" y="119675"/>
                    <a:pt x="14291" y="118755"/>
                    <a:pt x="14752" y="118064"/>
                  </a:cubicBezTo>
                  <a:cubicBezTo>
                    <a:pt x="15213" y="116914"/>
                    <a:pt x="15905" y="116223"/>
                    <a:pt x="16366" y="115533"/>
                  </a:cubicBezTo>
                  <a:cubicBezTo>
                    <a:pt x="17057" y="114612"/>
                    <a:pt x="17518" y="113462"/>
                    <a:pt x="18440" y="112771"/>
                  </a:cubicBezTo>
                  <a:cubicBezTo>
                    <a:pt x="18901" y="112081"/>
                    <a:pt x="19823" y="111851"/>
                    <a:pt x="20745" y="111391"/>
                  </a:cubicBezTo>
                  <a:cubicBezTo>
                    <a:pt x="21667" y="110700"/>
                    <a:pt x="22589" y="109780"/>
                    <a:pt x="23742" y="109319"/>
                  </a:cubicBezTo>
                  <a:cubicBezTo>
                    <a:pt x="23972" y="109319"/>
                    <a:pt x="23972" y="109089"/>
                    <a:pt x="24203" y="109089"/>
                  </a:cubicBezTo>
                  <a:cubicBezTo>
                    <a:pt x="25586" y="108629"/>
                    <a:pt x="59239" y="96663"/>
                    <a:pt x="89896" y="95052"/>
                  </a:cubicBezTo>
                  <a:close/>
                  <a:moveTo>
                    <a:pt x="301349" y="23216"/>
                  </a:moveTo>
                  <a:cubicBezTo>
                    <a:pt x="322920" y="23216"/>
                    <a:pt x="340407" y="42393"/>
                    <a:pt x="340407" y="66049"/>
                  </a:cubicBezTo>
                  <a:cubicBezTo>
                    <a:pt x="340407" y="89705"/>
                    <a:pt x="322920" y="108882"/>
                    <a:pt x="301349" y="108882"/>
                  </a:cubicBezTo>
                  <a:cubicBezTo>
                    <a:pt x="279778" y="108882"/>
                    <a:pt x="262291" y="89705"/>
                    <a:pt x="262291" y="66049"/>
                  </a:cubicBezTo>
                  <a:cubicBezTo>
                    <a:pt x="262291" y="42393"/>
                    <a:pt x="279778" y="23216"/>
                    <a:pt x="301349" y="23216"/>
                  </a:cubicBezTo>
                  <a:close/>
                  <a:moveTo>
                    <a:pt x="506483" y="0"/>
                  </a:moveTo>
                  <a:cubicBezTo>
                    <a:pt x="529574" y="0"/>
                    <a:pt x="548293" y="20504"/>
                    <a:pt x="548293" y="45797"/>
                  </a:cubicBezTo>
                  <a:cubicBezTo>
                    <a:pt x="548293" y="71090"/>
                    <a:pt x="529574" y="91594"/>
                    <a:pt x="506483" y="91594"/>
                  </a:cubicBezTo>
                  <a:cubicBezTo>
                    <a:pt x="483392" y="91594"/>
                    <a:pt x="464673" y="71090"/>
                    <a:pt x="464673" y="45797"/>
                  </a:cubicBezTo>
                  <a:cubicBezTo>
                    <a:pt x="464673" y="20504"/>
                    <a:pt x="483392" y="0"/>
                    <a:pt x="506483" y="0"/>
                  </a:cubicBezTo>
                  <a:close/>
                  <a:moveTo>
                    <a:pt x="96110" y="0"/>
                  </a:moveTo>
                  <a:cubicBezTo>
                    <a:pt x="119260" y="0"/>
                    <a:pt x="138026" y="20504"/>
                    <a:pt x="138026" y="45797"/>
                  </a:cubicBezTo>
                  <a:cubicBezTo>
                    <a:pt x="138026" y="71090"/>
                    <a:pt x="119260" y="91594"/>
                    <a:pt x="96110" y="91594"/>
                  </a:cubicBezTo>
                  <a:cubicBezTo>
                    <a:pt x="72960" y="91594"/>
                    <a:pt x="54194" y="71090"/>
                    <a:pt x="54194" y="45797"/>
                  </a:cubicBezTo>
                  <a:cubicBezTo>
                    <a:pt x="54194" y="20504"/>
                    <a:pt x="72960" y="0"/>
                    <a:pt x="96110" y="0"/>
                  </a:cubicBezTo>
                  <a:close/>
                </a:path>
              </a:pathLst>
            </a:custGeom>
            <a:solidFill>
              <a:schemeClr val="tx1"/>
            </a:solidFill>
            <a:ln>
              <a:noFill/>
            </a:ln>
          </p:spPr>
        </p:sp>
        <p:sp>
          <p:nvSpPr>
            <p:cNvPr id="18" name="Freeform 6"/>
            <p:cNvSpPr/>
            <p:nvPr/>
          </p:nvSpPr>
          <p:spPr bwMode="auto">
            <a:xfrm>
              <a:off x="1683700" y="2191154"/>
              <a:ext cx="349638" cy="306052"/>
            </a:xfrm>
            <a:custGeom>
              <a:avLst/>
              <a:gdLst>
                <a:gd name="T0" fmla="*/ 44 w 957"/>
                <a:gd name="T1" fmla="*/ 606 h 835"/>
                <a:gd name="T2" fmla="*/ 102 w 957"/>
                <a:gd name="T3" fmla="*/ 547 h 835"/>
                <a:gd name="T4" fmla="*/ 546 w 957"/>
                <a:gd name="T5" fmla="*/ 632 h 835"/>
                <a:gd name="T6" fmla="*/ 281 w 957"/>
                <a:gd name="T7" fmla="*/ 365 h 835"/>
                <a:gd name="T8" fmla="*/ 209 w 957"/>
                <a:gd name="T9" fmla="*/ 439 h 835"/>
                <a:gd name="T10" fmla="*/ 96 w 957"/>
                <a:gd name="T11" fmla="*/ 328 h 835"/>
                <a:gd name="T12" fmla="*/ 295 w 957"/>
                <a:gd name="T13" fmla="*/ 126 h 835"/>
                <a:gd name="T14" fmla="*/ 422 w 957"/>
                <a:gd name="T15" fmla="*/ 103 h 835"/>
                <a:gd name="T16" fmla="*/ 479 w 957"/>
                <a:gd name="T17" fmla="*/ 161 h 835"/>
                <a:gd name="T18" fmla="*/ 381 w 957"/>
                <a:gd name="T19" fmla="*/ 264 h 835"/>
                <a:gd name="T20" fmla="*/ 648 w 957"/>
                <a:gd name="T21" fmla="*/ 533 h 835"/>
                <a:gd name="T22" fmla="*/ 436 w 957"/>
                <a:gd name="T23" fmla="*/ 0 h 835"/>
                <a:gd name="T24" fmla="*/ 749 w 957"/>
                <a:gd name="T25" fmla="*/ 633 h 835"/>
                <a:gd name="T26" fmla="*/ 821 w 957"/>
                <a:gd name="T27" fmla="*/ 708 h 835"/>
                <a:gd name="T28" fmla="*/ 725 w 957"/>
                <a:gd name="T29" fmla="*/ 800 h 835"/>
                <a:gd name="T30" fmla="*/ 651 w 957"/>
                <a:gd name="T31" fmla="*/ 731 h 835"/>
                <a:gd name="T32" fmla="*/ 146 w 957"/>
                <a:gd name="T33" fmla="*/ 714 h 835"/>
                <a:gd name="T34" fmla="*/ 113 w 957"/>
                <a:gd name="T35" fmla="*/ 785 h 835"/>
                <a:gd name="T36" fmla="*/ 32 w 957"/>
                <a:gd name="T37" fmla="*/ 771 h 835"/>
                <a:gd name="T38" fmla="*/ 103 w 957"/>
                <a:gd name="T39" fmla="*/ 675 h 835"/>
                <a:gd name="T40" fmla="*/ 44 w 957"/>
                <a:gd name="T41" fmla="*/ 60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7" h="835">
                  <a:moveTo>
                    <a:pt x="44" y="606"/>
                  </a:moveTo>
                  <a:lnTo>
                    <a:pt x="102" y="547"/>
                  </a:lnTo>
                  <a:cubicBezTo>
                    <a:pt x="224" y="652"/>
                    <a:pt x="364" y="720"/>
                    <a:pt x="546" y="632"/>
                  </a:cubicBezTo>
                  <a:lnTo>
                    <a:pt x="281" y="365"/>
                  </a:lnTo>
                  <a:lnTo>
                    <a:pt x="209" y="439"/>
                  </a:lnTo>
                  <a:lnTo>
                    <a:pt x="96" y="328"/>
                  </a:lnTo>
                  <a:lnTo>
                    <a:pt x="295" y="126"/>
                  </a:lnTo>
                  <a:cubicBezTo>
                    <a:pt x="323" y="140"/>
                    <a:pt x="369" y="142"/>
                    <a:pt x="422" y="103"/>
                  </a:cubicBezTo>
                  <a:lnTo>
                    <a:pt x="479" y="161"/>
                  </a:lnTo>
                  <a:lnTo>
                    <a:pt x="381" y="264"/>
                  </a:lnTo>
                  <a:lnTo>
                    <a:pt x="648" y="533"/>
                  </a:lnTo>
                  <a:cubicBezTo>
                    <a:pt x="747" y="365"/>
                    <a:pt x="666" y="114"/>
                    <a:pt x="436" y="0"/>
                  </a:cubicBezTo>
                  <a:cubicBezTo>
                    <a:pt x="663" y="11"/>
                    <a:pt x="957" y="271"/>
                    <a:pt x="749" y="633"/>
                  </a:cubicBezTo>
                  <a:lnTo>
                    <a:pt x="821" y="708"/>
                  </a:lnTo>
                  <a:lnTo>
                    <a:pt x="725" y="800"/>
                  </a:lnTo>
                  <a:lnTo>
                    <a:pt x="651" y="731"/>
                  </a:lnTo>
                  <a:cubicBezTo>
                    <a:pt x="459" y="835"/>
                    <a:pt x="283" y="823"/>
                    <a:pt x="146" y="714"/>
                  </a:cubicBezTo>
                  <a:cubicBezTo>
                    <a:pt x="154" y="739"/>
                    <a:pt x="138" y="769"/>
                    <a:pt x="113" y="785"/>
                  </a:cubicBezTo>
                  <a:cubicBezTo>
                    <a:pt x="83" y="805"/>
                    <a:pt x="50" y="798"/>
                    <a:pt x="32" y="771"/>
                  </a:cubicBezTo>
                  <a:cubicBezTo>
                    <a:pt x="0" y="722"/>
                    <a:pt x="51" y="664"/>
                    <a:pt x="103" y="675"/>
                  </a:cubicBezTo>
                  <a:cubicBezTo>
                    <a:pt x="82" y="654"/>
                    <a:pt x="63" y="631"/>
                    <a:pt x="44" y="606"/>
                  </a:cubicBezTo>
                  <a:close/>
                </a:path>
              </a:pathLst>
            </a:custGeom>
            <a:solidFill>
              <a:srgbClr val="FFFF00"/>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22" name="椭圆 21"/>
          <p:cNvSpPr/>
          <p:nvPr/>
        </p:nvSpPr>
        <p:spPr bwMode="auto">
          <a:xfrm>
            <a:off x="1657661" y="3780980"/>
            <a:ext cx="445169" cy="445169"/>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a:solidFill>
                  <a:schemeClr val="bg2"/>
                </a:solidFill>
                <a:latin typeface="+mj-ea"/>
                <a:ea typeface="+mj-ea"/>
                <a:cs typeface="+mn-ea"/>
              </a:rPr>
              <a:t>1</a:t>
            </a:r>
            <a:endParaRPr lang="zh-CN" altLang="en-US">
              <a:solidFill>
                <a:schemeClr val="bg2"/>
              </a:solidFill>
              <a:latin typeface="+mj-ea"/>
              <a:ea typeface="+mj-ea"/>
              <a:cs typeface="+mn-ea"/>
            </a:endParaRPr>
          </a:p>
        </p:txBody>
      </p:sp>
      <p:sp>
        <p:nvSpPr>
          <p:cNvPr id="23" name="矩形 22"/>
          <p:cNvSpPr/>
          <p:nvPr/>
        </p:nvSpPr>
        <p:spPr>
          <a:xfrm>
            <a:off x="2058806" y="3841469"/>
            <a:ext cx="1569660" cy="368300"/>
          </a:xfrm>
          <a:prstGeom prst="rect">
            <a:avLst/>
          </a:prstGeom>
        </p:spPr>
        <p:txBody>
          <a:bodyPr wrap="square">
            <a:spAutoFit/>
          </a:bodyPr>
          <a:lstStyle/>
          <a:p>
            <a:pPr algn="just" eaLnBrk="1" hangingPunct="1">
              <a:spcAft>
                <a:spcPts val="0"/>
              </a:spcAft>
            </a:pPr>
            <a:r>
              <a:rPr lang="en-US" altLang="zh-CN" b="1" kern="100">
                <a:latin typeface="+mj-ea"/>
                <a:ea typeface="+mj-ea"/>
                <a:cs typeface="Times New Roman" panose="02020603050405020304" pitchFamily="18" charset="0"/>
              </a:rPr>
              <a:t>  </a:t>
            </a:r>
            <a:r>
              <a:rPr lang="zh-CN" altLang="en-US" b="1" kern="100">
                <a:latin typeface="+mj-ea"/>
                <a:ea typeface="+mj-ea"/>
                <a:cs typeface="Times New Roman" panose="02020603050405020304" pitchFamily="18" charset="0"/>
              </a:rPr>
              <a:t>集中授课</a:t>
            </a:r>
          </a:p>
        </p:txBody>
      </p:sp>
      <p:sp>
        <p:nvSpPr>
          <p:cNvPr id="24" name="矩形 23"/>
          <p:cNvSpPr/>
          <p:nvPr/>
        </p:nvSpPr>
        <p:spPr>
          <a:xfrm>
            <a:off x="2135524" y="5231608"/>
            <a:ext cx="8928978" cy="337185"/>
          </a:xfrm>
          <a:prstGeom prst="rect">
            <a:avLst/>
          </a:prstGeom>
        </p:spPr>
        <p:txBody>
          <a:bodyPr wrap="square">
            <a:spAutoFit/>
          </a:bodyPr>
          <a:lstStyle/>
          <a:p>
            <a:pPr algn="just" eaLnBrk="1" hangingPunct="1">
              <a:spcAft>
                <a:spcPts val="0"/>
              </a:spcAft>
            </a:pPr>
            <a:r>
              <a:rPr lang="zh-CN" altLang="en-US" sz="1600" kern="100" dirty="0">
                <a:solidFill>
                  <a:schemeClr val="accent1"/>
                </a:solidFill>
                <a:latin typeface="+mj-ea"/>
                <a:ea typeface="+mj-ea"/>
                <a:cs typeface="Times New Roman" panose="02020603050405020304" pitchFamily="18" charset="0"/>
              </a:rPr>
              <a:t>一、二年级以连为单位进行集体考核，考核等级分为优秀、良好、</a:t>
            </a:r>
            <a:r>
              <a:rPr lang="zh-CN" altLang="en-US" sz="1600" kern="100" dirty="0" smtClean="0">
                <a:solidFill>
                  <a:schemeClr val="accent1"/>
                </a:solidFill>
                <a:latin typeface="+mj-ea"/>
                <a:ea typeface="+mj-ea"/>
                <a:cs typeface="Times New Roman" panose="02020603050405020304" pitchFamily="18" charset="0"/>
              </a:rPr>
              <a:t>合格。</a:t>
            </a:r>
            <a:endParaRPr lang="zh-CN" altLang="en-US" sz="1600" kern="100" dirty="0">
              <a:solidFill>
                <a:schemeClr val="accent1"/>
              </a:solidFill>
              <a:latin typeface="+mj-ea"/>
              <a:ea typeface="+mj-ea"/>
              <a:cs typeface="Times New Roman" panose="02020603050405020304" pitchFamily="18" charset="0"/>
            </a:endParaRPr>
          </a:p>
        </p:txBody>
      </p:sp>
      <p:sp>
        <p:nvSpPr>
          <p:cNvPr id="25" name="椭圆 24"/>
          <p:cNvSpPr/>
          <p:nvPr/>
        </p:nvSpPr>
        <p:spPr bwMode="auto">
          <a:xfrm>
            <a:off x="1658296" y="4717522"/>
            <a:ext cx="445169" cy="445169"/>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a:solidFill>
                  <a:schemeClr val="bg2"/>
                </a:solidFill>
                <a:latin typeface="+mj-ea"/>
                <a:ea typeface="+mj-ea"/>
                <a:cs typeface="+mn-ea"/>
              </a:rPr>
              <a:t>2</a:t>
            </a:r>
            <a:endParaRPr lang="zh-CN" altLang="en-US">
              <a:solidFill>
                <a:schemeClr val="bg2"/>
              </a:solidFill>
              <a:latin typeface="+mj-ea"/>
              <a:ea typeface="+mj-ea"/>
              <a:cs typeface="+mn-ea"/>
            </a:endParaRPr>
          </a:p>
        </p:txBody>
      </p:sp>
      <p:sp>
        <p:nvSpPr>
          <p:cNvPr id="26" name="矩形 25"/>
          <p:cNvSpPr/>
          <p:nvPr/>
        </p:nvSpPr>
        <p:spPr>
          <a:xfrm>
            <a:off x="2175679" y="4755151"/>
            <a:ext cx="1569660" cy="368300"/>
          </a:xfrm>
          <a:prstGeom prst="rect">
            <a:avLst/>
          </a:prstGeom>
        </p:spPr>
        <p:txBody>
          <a:bodyPr wrap="square">
            <a:spAutoFit/>
          </a:bodyPr>
          <a:lstStyle/>
          <a:p>
            <a:pPr algn="just" eaLnBrk="1" hangingPunct="1">
              <a:spcAft>
                <a:spcPts val="0"/>
              </a:spcAft>
            </a:pPr>
            <a:r>
              <a:rPr lang="zh-CN" altLang="en-US" b="1" kern="100">
                <a:latin typeface="+mj-ea"/>
                <a:ea typeface="+mj-ea"/>
                <a:cs typeface="Times New Roman" panose="02020603050405020304" pitchFamily="18" charset="0"/>
              </a:rPr>
              <a:t>学会太极拳</a:t>
            </a:r>
          </a:p>
        </p:txBody>
      </p:sp>
      <p:sp>
        <p:nvSpPr>
          <p:cNvPr id="27" name="矩形 26"/>
          <p:cNvSpPr/>
          <p:nvPr/>
        </p:nvSpPr>
        <p:spPr>
          <a:xfrm>
            <a:off x="2135524" y="6025693"/>
            <a:ext cx="8928978" cy="337185"/>
          </a:xfrm>
          <a:prstGeom prst="rect">
            <a:avLst/>
          </a:prstGeom>
        </p:spPr>
        <p:txBody>
          <a:bodyPr wrap="square">
            <a:spAutoFit/>
          </a:bodyPr>
          <a:lstStyle/>
          <a:p>
            <a:pPr algn="just" eaLnBrk="1" hangingPunct="1">
              <a:spcAft>
                <a:spcPts val="0"/>
              </a:spcAft>
            </a:pPr>
            <a:r>
              <a:rPr sz="1600" kern="100" dirty="0" err="1" smtClean="0">
                <a:solidFill>
                  <a:schemeClr val="accent1"/>
                </a:solidFill>
                <a:latin typeface="+mj-ea"/>
                <a:ea typeface="+mj-ea"/>
                <a:cs typeface="Times New Roman" panose="02020603050405020304" pitchFamily="18" charset="0"/>
              </a:rPr>
              <a:t>三年级由支部和实习单位共同考核</a:t>
            </a:r>
            <a:r>
              <a:rPr lang="zh-CN" altLang="en-US" sz="1600" kern="100" dirty="0" smtClean="0">
                <a:solidFill>
                  <a:schemeClr val="accent1"/>
                </a:solidFill>
                <a:latin typeface="+mj-ea"/>
                <a:ea typeface="+mj-ea"/>
                <a:cs typeface="Times New Roman" panose="02020603050405020304" pitchFamily="18" charset="0"/>
              </a:rPr>
              <a:t>。</a:t>
            </a:r>
            <a:endParaRPr sz="1600" kern="100" dirty="0">
              <a:solidFill>
                <a:schemeClr val="accent1"/>
              </a:solidFill>
              <a:latin typeface="+mj-ea"/>
              <a:ea typeface="+mj-ea"/>
              <a:cs typeface="Times New Roman" panose="02020603050405020304" pitchFamily="18" charset="0"/>
            </a:endParaRPr>
          </a:p>
        </p:txBody>
      </p:sp>
      <p:sp>
        <p:nvSpPr>
          <p:cNvPr id="28" name="椭圆 27"/>
          <p:cNvSpPr/>
          <p:nvPr/>
        </p:nvSpPr>
        <p:spPr bwMode="auto">
          <a:xfrm>
            <a:off x="1683696" y="5568757"/>
            <a:ext cx="445169" cy="445169"/>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a:solidFill>
                  <a:schemeClr val="bg2"/>
                </a:solidFill>
                <a:latin typeface="+mj-ea"/>
                <a:ea typeface="+mj-ea"/>
                <a:cs typeface="+mn-ea"/>
              </a:rPr>
              <a:t>3</a:t>
            </a:r>
            <a:endParaRPr lang="zh-CN" altLang="en-US">
              <a:solidFill>
                <a:schemeClr val="bg2"/>
              </a:solidFill>
              <a:latin typeface="+mj-ea"/>
              <a:ea typeface="+mj-ea"/>
              <a:cs typeface="+mn-ea"/>
            </a:endParaRPr>
          </a:p>
        </p:txBody>
      </p:sp>
      <p:sp>
        <p:nvSpPr>
          <p:cNvPr id="29" name="矩形 28"/>
          <p:cNvSpPr/>
          <p:nvPr/>
        </p:nvSpPr>
        <p:spPr>
          <a:xfrm>
            <a:off x="2135674" y="5607021"/>
            <a:ext cx="1569660" cy="368300"/>
          </a:xfrm>
          <a:prstGeom prst="rect">
            <a:avLst/>
          </a:prstGeom>
        </p:spPr>
        <p:txBody>
          <a:bodyPr wrap="square">
            <a:spAutoFit/>
          </a:bodyPr>
          <a:lstStyle/>
          <a:p>
            <a:pPr algn="just" eaLnBrk="1" hangingPunct="1">
              <a:spcAft>
                <a:spcPts val="0"/>
              </a:spcAft>
            </a:pPr>
            <a:r>
              <a:rPr lang="zh-CN" altLang="en-US" b="1" kern="100">
                <a:latin typeface="+mj-ea"/>
                <a:ea typeface="+mj-ea"/>
                <a:cs typeface="Times New Roman" panose="02020603050405020304" pitchFamily="18" charset="0"/>
              </a:rPr>
              <a:t>三年级考核</a:t>
            </a:r>
          </a:p>
        </p:txBody>
      </p:sp>
    </p:spTree>
  </p:cSld>
  <p:clrMapOvr>
    <a:masterClrMapping/>
  </p:clrMapOvr>
  <p:transition spd="slow" advTm="8493">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nvSpPr>
        <p:spPr>
          <a:xfrm>
            <a:off x="1154018" y="180729"/>
            <a:ext cx="6088289" cy="52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mj-ea"/>
                <a:ea typeface="+mj-ea"/>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a:t>专题七：满腔热忱</a:t>
            </a:r>
          </a:p>
        </p:txBody>
      </p:sp>
      <p:grpSp>
        <p:nvGrpSpPr>
          <p:cNvPr id="45" name="组合 44"/>
          <p:cNvGrpSpPr/>
          <p:nvPr/>
        </p:nvGrpSpPr>
        <p:grpSpPr>
          <a:xfrm>
            <a:off x="274283" y="0"/>
            <a:ext cx="890943" cy="871870"/>
            <a:chOff x="274283" y="0"/>
            <a:chExt cx="890943" cy="871870"/>
          </a:xfrm>
        </p:grpSpPr>
        <p:sp>
          <p:nvSpPr>
            <p:cNvPr id="6"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7"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sp>
        <p:nvSpPr>
          <p:cNvPr id="8" name="矩形 7"/>
          <p:cNvSpPr/>
          <p:nvPr/>
        </p:nvSpPr>
        <p:spPr>
          <a:xfrm>
            <a:off x="382107" y="184981"/>
            <a:ext cx="685165" cy="521970"/>
          </a:xfrm>
          <a:prstGeom prst="rect">
            <a:avLst/>
          </a:prstGeom>
        </p:spPr>
        <p:txBody>
          <a:bodyPr wrap="none">
            <a:spAutoFit/>
          </a:bodyPr>
          <a:lstStyle/>
          <a:p>
            <a:r>
              <a:rPr lang="en-US" altLang="zh-CN" sz="2800">
                <a:solidFill>
                  <a:schemeClr val="bg2"/>
                </a:solidFill>
                <a:latin typeface="+mj-ea"/>
                <a:ea typeface="+mj-ea"/>
              </a:rPr>
              <a:t>3.7</a:t>
            </a:r>
            <a:endParaRPr lang="zh-CN" altLang="en-US" sz="2800">
              <a:solidFill>
                <a:schemeClr val="bg2"/>
              </a:solidFill>
              <a:latin typeface="+mj-ea"/>
              <a:ea typeface="+mj-ea"/>
            </a:endParaRPr>
          </a:p>
        </p:txBody>
      </p:sp>
      <p:cxnSp>
        <p:nvCxnSpPr>
          <p:cNvPr id="10" name="直接连接符 9"/>
          <p:cNvCxnSpPr/>
          <p:nvPr/>
        </p:nvCxnSpPr>
        <p:spPr bwMode="auto">
          <a:xfrm>
            <a:off x="1208583" y="708608"/>
            <a:ext cx="97429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矩形 11"/>
          <p:cNvSpPr/>
          <p:nvPr/>
        </p:nvSpPr>
        <p:spPr>
          <a:xfrm>
            <a:off x="1993360" y="3127052"/>
            <a:ext cx="9139438" cy="337185"/>
          </a:xfrm>
          <a:prstGeom prst="rect">
            <a:avLst/>
          </a:prstGeom>
        </p:spPr>
        <p:txBody>
          <a:bodyPr wrap="square">
            <a:spAutoFit/>
          </a:bodyPr>
          <a:lstStyle/>
          <a:p>
            <a:pPr algn="just" eaLnBrk="1" hangingPunct="1">
              <a:spcAft>
                <a:spcPts val="0"/>
              </a:spcAft>
            </a:pPr>
            <a:r>
              <a:rPr lang="zh-CN" altLang="en-US" sz="1600" kern="100" dirty="0">
                <a:solidFill>
                  <a:schemeClr val="accent1"/>
                </a:solidFill>
                <a:latin typeface="+mj-ea"/>
                <a:ea typeface="+mj-ea"/>
                <a:cs typeface="Times New Roman" panose="02020603050405020304" pitchFamily="18" charset="0"/>
              </a:rPr>
              <a:t>参加上课的学生，只要遵守课堂纪律，认真听讲，不打瞌睡，均得1分。</a:t>
            </a:r>
          </a:p>
        </p:txBody>
      </p:sp>
      <p:sp>
        <p:nvSpPr>
          <p:cNvPr id="13" name="矩形 12"/>
          <p:cNvSpPr/>
          <p:nvPr/>
        </p:nvSpPr>
        <p:spPr bwMode="auto">
          <a:xfrm>
            <a:off x="2930029" y="1155034"/>
            <a:ext cx="8174638" cy="1395662"/>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矩形 13"/>
          <p:cNvSpPr/>
          <p:nvPr/>
        </p:nvSpPr>
        <p:spPr>
          <a:xfrm>
            <a:off x="3189346" y="1345611"/>
            <a:ext cx="7655848" cy="1014730"/>
          </a:xfrm>
          <a:prstGeom prst="rect">
            <a:avLst/>
          </a:prstGeom>
        </p:spPr>
        <p:txBody>
          <a:bodyPr wrap="square">
            <a:spAutoFit/>
          </a:bodyPr>
          <a:lstStyle/>
          <a:p>
            <a:pPr algn="just" eaLnBrk="1" hangingPunct="1">
              <a:lnSpc>
                <a:spcPct val="150000"/>
              </a:lnSpc>
              <a:spcAft>
                <a:spcPts val="0"/>
              </a:spcAft>
            </a:pPr>
            <a:r>
              <a:rPr lang="zh-CN" altLang="en-US" sz="2000" b="1" kern="100" dirty="0">
                <a:solidFill>
                  <a:schemeClr val="accent1"/>
                </a:solidFill>
                <a:latin typeface="+mj-ea"/>
                <a:ea typeface="+mj-ea"/>
                <a:cs typeface="Times New Roman" panose="02020603050405020304" pitchFamily="18" charset="0"/>
              </a:rPr>
              <a:t>军人坚强的意志品德</a:t>
            </a:r>
            <a:r>
              <a:rPr lang="zh-CN" altLang="en-US" sz="2000" b="1" kern="100" dirty="0" smtClean="0">
                <a:solidFill>
                  <a:schemeClr val="accent1"/>
                </a:solidFill>
                <a:latin typeface="+mj-ea"/>
                <a:ea typeface="+mj-ea"/>
                <a:cs typeface="Times New Roman" panose="02020603050405020304" pitchFamily="18" charset="0"/>
              </a:rPr>
              <a:t>和努力</a:t>
            </a:r>
            <a:r>
              <a:rPr lang="zh-CN" altLang="en-US" sz="2000" b="1" kern="100" dirty="0">
                <a:solidFill>
                  <a:schemeClr val="accent1"/>
                </a:solidFill>
                <a:latin typeface="+mj-ea"/>
                <a:ea typeface="+mj-ea"/>
                <a:cs typeface="Times New Roman" panose="02020603050405020304" pitchFamily="18" charset="0"/>
              </a:rPr>
              <a:t>做到最好、不断提升自己、火一般的精神、勇敢的献身精神、乐观向上的风貌。</a:t>
            </a:r>
          </a:p>
        </p:txBody>
      </p:sp>
      <p:grpSp>
        <p:nvGrpSpPr>
          <p:cNvPr id="15" name="组合 14"/>
          <p:cNvGrpSpPr/>
          <p:nvPr/>
        </p:nvGrpSpPr>
        <p:grpSpPr>
          <a:xfrm>
            <a:off x="1365511" y="1499345"/>
            <a:ext cx="1255699" cy="934652"/>
            <a:chOff x="1528861" y="2909083"/>
            <a:chExt cx="1255699" cy="934652"/>
          </a:xfrm>
        </p:grpSpPr>
        <p:sp>
          <p:nvSpPr>
            <p:cNvPr id="16" name="two-black-folders-interface-symbol_45269"/>
            <p:cNvSpPr>
              <a:spLocks noChangeAspect="1"/>
            </p:cNvSpPr>
            <p:nvPr/>
          </p:nvSpPr>
          <p:spPr bwMode="auto">
            <a:xfrm>
              <a:off x="1528861" y="2909083"/>
              <a:ext cx="1255699" cy="934652"/>
            </a:xfrm>
            <a:custGeom>
              <a:avLst/>
              <a:gdLst>
                <a:gd name="connsiteX0" fmla="*/ 36795 w 606651"/>
                <a:gd name="connsiteY0" fmla="*/ 106977 h 451548"/>
                <a:gd name="connsiteX1" fmla="*/ 91546 w 606651"/>
                <a:gd name="connsiteY1" fmla="*/ 106977 h 451548"/>
                <a:gd name="connsiteX2" fmla="*/ 212272 w 606651"/>
                <a:gd name="connsiteY2" fmla="*/ 106977 h 451548"/>
                <a:gd name="connsiteX3" fmla="*/ 240008 w 606651"/>
                <a:gd name="connsiteY3" fmla="*/ 118743 h 451548"/>
                <a:gd name="connsiteX4" fmla="*/ 266302 w 606651"/>
                <a:gd name="connsiteY4" fmla="*/ 145876 h 451548"/>
                <a:gd name="connsiteX5" fmla="*/ 294038 w 606651"/>
                <a:gd name="connsiteY5" fmla="*/ 157642 h 451548"/>
                <a:gd name="connsiteX6" fmla="*/ 498775 w 606651"/>
                <a:gd name="connsiteY6" fmla="*/ 157642 h 451548"/>
                <a:gd name="connsiteX7" fmla="*/ 515128 w 606651"/>
                <a:gd name="connsiteY7" fmla="*/ 173890 h 451548"/>
                <a:gd name="connsiteX8" fmla="*/ 515128 w 606651"/>
                <a:gd name="connsiteY8" fmla="*/ 344535 h 451548"/>
                <a:gd name="connsiteX9" fmla="*/ 515128 w 606651"/>
                <a:gd name="connsiteY9" fmla="*/ 414810 h 451548"/>
                <a:gd name="connsiteX10" fmla="*/ 478333 w 606651"/>
                <a:gd name="connsiteY10" fmla="*/ 451548 h 451548"/>
                <a:gd name="connsiteX11" fmla="*/ 36795 w 606651"/>
                <a:gd name="connsiteY11" fmla="*/ 451548 h 451548"/>
                <a:gd name="connsiteX12" fmla="*/ 0 w 606651"/>
                <a:gd name="connsiteY12" fmla="*/ 414810 h 451548"/>
                <a:gd name="connsiteX13" fmla="*/ 0 w 606651"/>
                <a:gd name="connsiteY13" fmla="*/ 143715 h 451548"/>
                <a:gd name="connsiteX14" fmla="*/ 36795 w 606651"/>
                <a:gd name="connsiteY14" fmla="*/ 106977 h 451548"/>
                <a:gd name="connsiteX15" fmla="*/ 128318 w 606651"/>
                <a:gd name="connsiteY15" fmla="*/ 0 h 451548"/>
                <a:gd name="connsiteX16" fmla="*/ 303795 w 606651"/>
                <a:gd name="connsiteY16" fmla="*/ 0 h 451548"/>
                <a:gd name="connsiteX17" fmla="*/ 331531 w 606651"/>
                <a:gd name="connsiteY17" fmla="*/ 11686 h 451548"/>
                <a:gd name="connsiteX18" fmla="*/ 357825 w 606651"/>
                <a:gd name="connsiteY18" fmla="*/ 38900 h 451548"/>
                <a:gd name="connsiteX19" fmla="*/ 385561 w 606651"/>
                <a:gd name="connsiteY19" fmla="*/ 50586 h 451548"/>
                <a:gd name="connsiteX20" fmla="*/ 590298 w 606651"/>
                <a:gd name="connsiteY20" fmla="*/ 50586 h 451548"/>
                <a:gd name="connsiteX21" fmla="*/ 606651 w 606651"/>
                <a:gd name="connsiteY21" fmla="*/ 66915 h 451548"/>
                <a:gd name="connsiteX22" fmla="*/ 606651 w 606651"/>
                <a:gd name="connsiteY22" fmla="*/ 307761 h 451548"/>
                <a:gd name="connsiteX23" fmla="*/ 569856 w 606651"/>
                <a:gd name="connsiteY23" fmla="*/ 344500 h 451548"/>
                <a:gd name="connsiteX24" fmla="*/ 531458 w 606651"/>
                <a:gd name="connsiteY24" fmla="*/ 344500 h 451548"/>
                <a:gd name="connsiteX25" fmla="*/ 531458 w 606651"/>
                <a:gd name="connsiteY25" fmla="*/ 173851 h 451548"/>
                <a:gd name="connsiteX26" fmla="*/ 498751 w 606651"/>
                <a:gd name="connsiteY26" fmla="*/ 141194 h 451548"/>
                <a:gd name="connsiteX27" fmla="*/ 294015 w 606651"/>
                <a:gd name="connsiteY27" fmla="*/ 141194 h 451548"/>
                <a:gd name="connsiteX28" fmla="*/ 278062 w 606651"/>
                <a:gd name="connsiteY28" fmla="*/ 134470 h 451548"/>
                <a:gd name="connsiteX29" fmla="*/ 251689 w 606651"/>
                <a:gd name="connsiteY29" fmla="*/ 107336 h 451548"/>
                <a:gd name="connsiteX30" fmla="*/ 212249 w 606651"/>
                <a:gd name="connsiteY30" fmla="*/ 90607 h 451548"/>
                <a:gd name="connsiteX31" fmla="*/ 91523 w 606651"/>
                <a:gd name="connsiteY31" fmla="*/ 90607 h 451548"/>
                <a:gd name="connsiteX32" fmla="*/ 91523 w 606651"/>
                <a:gd name="connsiteY32" fmla="*/ 36739 h 451548"/>
                <a:gd name="connsiteX33" fmla="*/ 128318 w 606651"/>
                <a:gd name="connsiteY33" fmla="*/ 0 h 45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6651" h="451548">
                  <a:moveTo>
                    <a:pt x="36795" y="106977"/>
                  </a:moveTo>
                  <a:lnTo>
                    <a:pt x="91546" y="106977"/>
                  </a:lnTo>
                  <a:lnTo>
                    <a:pt x="212272" y="106977"/>
                  </a:lnTo>
                  <a:cubicBezTo>
                    <a:pt x="221330" y="106977"/>
                    <a:pt x="233675" y="112260"/>
                    <a:pt x="240008" y="118743"/>
                  </a:cubicBezTo>
                  <a:lnTo>
                    <a:pt x="266302" y="145876"/>
                  </a:lnTo>
                  <a:cubicBezTo>
                    <a:pt x="272554" y="152360"/>
                    <a:pt x="284980" y="157642"/>
                    <a:pt x="294038" y="157642"/>
                  </a:cubicBezTo>
                  <a:lnTo>
                    <a:pt x="498775" y="157642"/>
                  </a:lnTo>
                  <a:cubicBezTo>
                    <a:pt x="507833" y="157642"/>
                    <a:pt x="515128" y="164926"/>
                    <a:pt x="515128" y="173890"/>
                  </a:cubicBezTo>
                  <a:lnTo>
                    <a:pt x="515128" y="344535"/>
                  </a:lnTo>
                  <a:lnTo>
                    <a:pt x="515128" y="414810"/>
                  </a:lnTo>
                  <a:cubicBezTo>
                    <a:pt x="515128" y="435060"/>
                    <a:pt x="498695" y="451548"/>
                    <a:pt x="478333" y="451548"/>
                  </a:cubicBezTo>
                  <a:lnTo>
                    <a:pt x="36795" y="451548"/>
                  </a:lnTo>
                  <a:cubicBezTo>
                    <a:pt x="16433" y="451548"/>
                    <a:pt x="0" y="435060"/>
                    <a:pt x="0" y="414810"/>
                  </a:cubicBezTo>
                  <a:lnTo>
                    <a:pt x="0" y="143715"/>
                  </a:lnTo>
                  <a:cubicBezTo>
                    <a:pt x="0" y="123385"/>
                    <a:pt x="16433" y="106977"/>
                    <a:pt x="36795" y="106977"/>
                  </a:cubicBezTo>
                  <a:close/>
                  <a:moveTo>
                    <a:pt x="128318" y="0"/>
                  </a:moveTo>
                  <a:lnTo>
                    <a:pt x="303795" y="0"/>
                  </a:lnTo>
                  <a:cubicBezTo>
                    <a:pt x="312853" y="0"/>
                    <a:pt x="325279" y="5283"/>
                    <a:pt x="331531" y="11686"/>
                  </a:cubicBezTo>
                  <a:lnTo>
                    <a:pt x="357825" y="38900"/>
                  </a:lnTo>
                  <a:cubicBezTo>
                    <a:pt x="364158" y="45384"/>
                    <a:pt x="376583" y="50586"/>
                    <a:pt x="385561" y="50586"/>
                  </a:cubicBezTo>
                  <a:lnTo>
                    <a:pt x="590298" y="50586"/>
                  </a:lnTo>
                  <a:cubicBezTo>
                    <a:pt x="599356" y="50586"/>
                    <a:pt x="606651" y="57950"/>
                    <a:pt x="606651" y="66915"/>
                  </a:cubicBezTo>
                  <a:lnTo>
                    <a:pt x="606651" y="307761"/>
                  </a:lnTo>
                  <a:cubicBezTo>
                    <a:pt x="606651" y="328091"/>
                    <a:pt x="590218" y="344500"/>
                    <a:pt x="569856" y="344500"/>
                  </a:cubicBezTo>
                  <a:lnTo>
                    <a:pt x="531458" y="344500"/>
                  </a:lnTo>
                  <a:lnTo>
                    <a:pt x="531458" y="173851"/>
                  </a:lnTo>
                  <a:cubicBezTo>
                    <a:pt x="531458" y="155921"/>
                    <a:pt x="516788" y="141194"/>
                    <a:pt x="498751" y="141194"/>
                  </a:cubicBezTo>
                  <a:lnTo>
                    <a:pt x="294015" y="141194"/>
                  </a:lnTo>
                  <a:cubicBezTo>
                    <a:pt x="289446" y="141194"/>
                    <a:pt x="281189" y="137752"/>
                    <a:pt x="278062" y="134470"/>
                  </a:cubicBezTo>
                  <a:lnTo>
                    <a:pt x="251689" y="107336"/>
                  </a:lnTo>
                  <a:cubicBezTo>
                    <a:pt x="242310" y="97651"/>
                    <a:pt x="225716" y="90607"/>
                    <a:pt x="212249" y="90607"/>
                  </a:cubicBezTo>
                  <a:lnTo>
                    <a:pt x="91523" y="90607"/>
                  </a:lnTo>
                  <a:lnTo>
                    <a:pt x="91523" y="36739"/>
                  </a:lnTo>
                  <a:cubicBezTo>
                    <a:pt x="91523" y="16409"/>
                    <a:pt x="108037" y="0"/>
                    <a:pt x="128318" y="0"/>
                  </a:cubicBezTo>
                  <a:close/>
                </a:path>
              </a:pathLst>
            </a:custGeom>
            <a:solidFill>
              <a:schemeClr val="tx1"/>
            </a:solidFill>
            <a:ln>
              <a:noFill/>
            </a:ln>
          </p:spPr>
        </p:sp>
        <p:sp>
          <p:nvSpPr>
            <p:cNvPr id="17" name="Freeform 6"/>
            <p:cNvSpPr/>
            <p:nvPr/>
          </p:nvSpPr>
          <p:spPr bwMode="auto">
            <a:xfrm>
              <a:off x="1734877" y="3308684"/>
              <a:ext cx="350716" cy="306996"/>
            </a:xfrm>
            <a:custGeom>
              <a:avLst/>
              <a:gdLst>
                <a:gd name="T0" fmla="*/ 44 w 957"/>
                <a:gd name="T1" fmla="*/ 606 h 835"/>
                <a:gd name="T2" fmla="*/ 102 w 957"/>
                <a:gd name="T3" fmla="*/ 547 h 835"/>
                <a:gd name="T4" fmla="*/ 546 w 957"/>
                <a:gd name="T5" fmla="*/ 632 h 835"/>
                <a:gd name="T6" fmla="*/ 281 w 957"/>
                <a:gd name="T7" fmla="*/ 365 h 835"/>
                <a:gd name="T8" fmla="*/ 209 w 957"/>
                <a:gd name="T9" fmla="*/ 439 h 835"/>
                <a:gd name="T10" fmla="*/ 96 w 957"/>
                <a:gd name="T11" fmla="*/ 328 h 835"/>
                <a:gd name="T12" fmla="*/ 295 w 957"/>
                <a:gd name="T13" fmla="*/ 126 h 835"/>
                <a:gd name="T14" fmla="*/ 422 w 957"/>
                <a:gd name="T15" fmla="*/ 103 h 835"/>
                <a:gd name="T16" fmla="*/ 479 w 957"/>
                <a:gd name="T17" fmla="*/ 161 h 835"/>
                <a:gd name="T18" fmla="*/ 381 w 957"/>
                <a:gd name="T19" fmla="*/ 264 h 835"/>
                <a:gd name="T20" fmla="*/ 648 w 957"/>
                <a:gd name="T21" fmla="*/ 533 h 835"/>
                <a:gd name="T22" fmla="*/ 436 w 957"/>
                <a:gd name="T23" fmla="*/ 0 h 835"/>
                <a:gd name="T24" fmla="*/ 749 w 957"/>
                <a:gd name="T25" fmla="*/ 633 h 835"/>
                <a:gd name="T26" fmla="*/ 821 w 957"/>
                <a:gd name="T27" fmla="*/ 708 h 835"/>
                <a:gd name="T28" fmla="*/ 725 w 957"/>
                <a:gd name="T29" fmla="*/ 800 h 835"/>
                <a:gd name="T30" fmla="*/ 651 w 957"/>
                <a:gd name="T31" fmla="*/ 731 h 835"/>
                <a:gd name="T32" fmla="*/ 146 w 957"/>
                <a:gd name="T33" fmla="*/ 714 h 835"/>
                <a:gd name="T34" fmla="*/ 113 w 957"/>
                <a:gd name="T35" fmla="*/ 785 h 835"/>
                <a:gd name="T36" fmla="*/ 32 w 957"/>
                <a:gd name="T37" fmla="*/ 771 h 835"/>
                <a:gd name="T38" fmla="*/ 103 w 957"/>
                <a:gd name="T39" fmla="*/ 675 h 835"/>
                <a:gd name="T40" fmla="*/ 44 w 957"/>
                <a:gd name="T41" fmla="*/ 60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7" h="835">
                  <a:moveTo>
                    <a:pt x="44" y="606"/>
                  </a:moveTo>
                  <a:lnTo>
                    <a:pt x="102" y="547"/>
                  </a:lnTo>
                  <a:cubicBezTo>
                    <a:pt x="224" y="652"/>
                    <a:pt x="364" y="720"/>
                    <a:pt x="546" y="632"/>
                  </a:cubicBezTo>
                  <a:lnTo>
                    <a:pt x="281" y="365"/>
                  </a:lnTo>
                  <a:lnTo>
                    <a:pt x="209" y="439"/>
                  </a:lnTo>
                  <a:lnTo>
                    <a:pt x="96" y="328"/>
                  </a:lnTo>
                  <a:lnTo>
                    <a:pt x="295" y="126"/>
                  </a:lnTo>
                  <a:cubicBezTo>
                    <a:pt x="323" y="140"/>
                    <a:pt x="369" y="142"/>
                    <a:pt x="422" y="103"/>
                  </a:cubicBezTo>
                  <a:lnTo>
                    <a:pt x="479" y="161"/>
                  </a:lnTo>
                  <a:lnTo>
                    <a:pt x="381" y="264"/>
                  </a:lnTo>
                  <a:lnTo>
                    <a:pt x="648" y="533"/>
                  </a:lnTo>
                  <a:cubicBezTo>
                    <a:pt x="747" y="365"/>
                    <a:pt x="666" y="114"/>
                    <a:pt x="436" y="0"/>
                  </a:cubicBezTo>
                  <a:cubicBezTo>
                    <a:pt x="663" y="11"/>
                    <a:pt x="957" y="271"/>
                    <a:pt x="749" y="633"/>
                  </a:cubicBezTo>
                  <a:lnTo>
                    <a:pt x="821" y="708"/>
                  </a:lnTo>
                  <a:lnTo>
                    <a:pt x="725" y="800"/>
                  </a:lnTo>
                  <a:lnTo>
                    <a:pt x="651" y="731"/>
                  </a:lnTo>
                  <a:cubicBezTo>
                    <a:pt x="459" y="835"/>
                    <a:pt x="283" y="823"/>
                    <a:pt x="146" y="714"/>
                  </a:cubicBezTo>
                  <a:cubicBezTo>
                    <a:pt x="154" y="739"/>
                    <a:pt x="138" y="769"/>
                    <a:pt x="113" y="785"/>
                  </a:cubicBezTo>
                  <a:cubicBezTo>
                    <a:pt x="83" y="805"/>
                    <a:pt x="50" y="798"/>
                    <a:pt x="32" y="771"/>
                  </a:cubicBezTo>
                  <a:cubicBezTo>
                    <a:pt x="0" y="722"/>
                    <a:pt x="51" y="664"/>
                    <a:pt x="103" y="675"/>
                  </a:cubicBezTo>
                  <a:cubicBezTo>
                    <a:pt x="82" y="654"/>
                    <a:pt x="63" y="631"/>
                    <a:pt x="44" y="606"/>
                  </a:cubicBezTo>
                  <a:close/>
                </a:path>
              </a:pathLst>
            </a:custGeom>
            <a:solidFill>
              <a:srgbClr val="FFFF00"/>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cxnSp>
        <p:nvCxnSpPr>
          <p:cNvPr id="18" name="直接连接符 17"/>
          <p:cNvCxnSpPr/>
          <p:nvPr/>
        </p:nvCxnSpPr>
        <p:spPr bwMode="auto">
          <a:xfrm>
            <a:off x="1746885" y="2879863"/>
            <a:ext cx="16530" cy="2129350"/>
          </a:xfrm>
          <a:prstGeom prst="line">
            <a:avLst/>
          </a:prstGeom>
          <a:solidFill>
            <a:schemeClr val="accent1"/>
          </a:solidFill>
          <a:ln w="9525" cap="flat" cmpd="sng" algn="ctr">
            <a:solidFill>
              <a:schemeClr val="bg2">
                <a:lumMod val="65000"/>
              </a:schemeClr>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p:nvPr/>
        </p:nvCxnSpPr>
        <p:spPr bwMode="auto">
          <a:xfrm>
            <a:off x="1746885" y="2879863"/>
            <a:ext cx="576064" cy="0"/>
          </a:xfrm>
          <a:prstGeom prst="line">
            <a:avLst/>
          </a:prstGeom>
          <a:solidFill>
            <a:schemeClr val="accent1"/>
          </a:solidFill>
          <a:ln w="9525" cap="flat" cmpd="sng" algn="ctr">
            <a:solidFill>
              <a:schemeClr val="accent1"/>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矩形 19"/>
          <p:cNvSpPr/>
          <p:nvPr/>
        </p:nvSpPr>
        <p:spPr>
          <a:xfrm>
            <a:off x="2579607" y="2735847"/>
            <a:ext cx="1569660" cy="368300"/>
          </a:xfrm>
          <a:prstGeom prst="rect">
            <a:avLst/>
          </a:prstGeom>
        </p:spPr>
        <p:txBody>
          <a:bodyPr wrap="square">
            <a:spAutoFit/>
          </a:bodyPr>
          <a:lstStyle/>
          <a:p>
            <a:pPr algn="just" eaLnBrk="1" hangingPunct="1">
              <a:spcAft>
                <a:spcPts val="0"/>
              </a:spcAft>
            </a:pPr>
            <a:r>
              <a:rPr lang="zh-CN" altLang="en-US" b="1" kern="100">
                <a:latin typeface="+mj-ea"/>
                <a:ea typeface="+mj-ea"/>
                <a:cs typeface="Times New Roman" panose="02020603050405020304" pitchFamily="18" charset="0"/>
              </a:rPr>
              <a:t>集中授课</a:t>
            </a:r>
          </a:p>
        </p:txBody>
      </p:sp>
      <p:grpSp>
        <p:nvGrpSpPr>
          <p:cNvPr id="21" name="组合 20"/>
          <p:cNvGrpSpPr/>
          <p:nvPr/>
        </p:nvGrpSpPr>
        <p:grpSpPr>
          <a:xfrm>
            <a:off x="2034917" y="2672043"/>
            <a:ext cx="433136" cy="433136"/>
            <a:chOff x="5234285" y="3525254"/>
            <a:chExt cx="433136" cy="433136"/>
          </a:xfrm>
        </p:grpSpPr>
        <p:sp>
          <p:nvSpPr>
            <p:cNvPr id="22" name="矩形: 圆角 21"/>
            <p:cNvSpPr/>
            <p:nvPr/>
          </p:nvSpPr>
          <p:spPr bwMode="auto">
            <a:xfrm>
              <a:off x="5234285" y="3525254"/>
              <a:ext cx="433136" cy="433136"/>
            </a:xfrm>
            <a:prstGeom prst="roundRect">
              <a:avLst>
                <a:gd name="adj" fmla="val 16667"/>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a:solidFill>
                  <a:schemeClr val="bg2"/>
                </a:solidFill>
                <a:latin typeface="+mj-ea"/>
                <a:ea typeface="+mj-ea"/>
                <a:cs typeface="+mn-ea"/>
              </a:endParaRPr>
            </a:p>
          </p:txBody>
        </p:sp>
        <p:sp>
          <p:nvSpPr>
            <p:cNvPr id="23" name="文本框 22"/>
            <p:cNvSpPr txBox="1"/>
            <p:nvPr/>
          </p:nvSpPr>
          <p:spPr>
            <a:xfrm>
              <a:off x="5291194" y="3564268"/>
              <a:ext cx="319318" cy="369332"/>
            </a:xfrm>
            <a:prstGeom prst="rect">
              <a:avLst/>
            </a:prstGeom>
            <a:noFill/>
            <a:ln w="12700" cap="flat">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a:solidFill>
                    <a:schemeClr val="bg2"/>
                  </a:solidFill>
                  <a:latin typeface="+mj-ea"/>
                  <a:ea typeface="+mj-ea"/>
                  <a:cs typeface="+mn-ea"/>
                </a:defRPr>
              </a:lvl1pPr>
            </a:lstStyle>
            <a:p>
              <a:r>
                <a:rPr lang="en-US" altLang="zh-CN"/>
                <a:t>1</a:t>
              </a:r>
              <a:endParaRPr lang="zh-CN" altLang="en-US"/>
            </a:p>
          </p:txBody>
        </p:sp>
      </p:grpSp>
      <p:sp>
        <p:nvSpPr>
          <p:cNvPr id="24" name="矩形 23"/>
          <p:cNvSpPr/>
          <p:nvPr/>
        </p:nvSpPr>
        <p:spPr>
          <a:xfrm>
            <a:off x="2044711" y="4077072"/>
            <a:ext cx="9139438" cy="583565"/>
          </a:xfrm>
          <a:prstGeom prst="rect">
            <a:avLst/>
          </a:prstGeom>
        </p:spPr>
        <p:txBody>
          <a:bodyPr wrap="square">
            <a:spAutoFit/>
          </a:bodyPr>
          <a:lstStyle/>
          <a:p>
            <a:pPr marL="0" indent="0" algn="just" eaLnBrk="1" hangingPunct="1">
              <a:spcAft>
                <a:spcPts val="0"/>
              </a:spcAft>
              <a:buFont typeface="Wingdings" panose="05000000000000000000" pitchFamily="2" charset="2"/>
              <a:buNone/>
            </a:pPr>
            <a:r>
              <a:rPr lang="zh-CN" altLang="en-US" sz="1600" kern="100" dirty="0">
                <a:solidFill>
                  <a:schemeClr val="accent1"/>
                </a:solidFill>
                <a:latin typeface="+mj-ea"/>
                <a:ea typeface="+mj-ea"/>
                <a:cs typeface="Times New Roman" panose="02020603050405020304" pitchFamily="18" charset="0"/>
              </a:rPr>
              <a:t>一、二年级体能训练考核成绩为当学期学员旅统一组织的考核各科目成绩的算数平均值。相关科目成绩依据《日常训练与考核标准（试行）》换算，三年级由支部和实习单位共同考核。</a:t>
            </a:r>
          </a:p>
        </p:txBody>
      </p:sp>
      <p:cxnSp>
        <p:nvCxnSpPr>
          <p:cNvPr id="25" name="直接连接符 24"/>
          <p:cNvCxnSpPr/>
          <p:nvPr/>
        </p:nvCxnSpPr>
        <p:spPr bwMode="auto">
          <a:xfrm>
            <a:off x="1755150" y="3796696"/>
            <a:ext cx="576064" cy="0"/>
          </a:xfrm>
          <a:prstGeom prst="line">
            <a:avLst/>
          </a:prstGeom>
          <a:solidFill>
            <a:schemeClr val="accent1"/>
          </a:solidFill>
          <a:ln w="9525" cap="flat" cmpd="sng" algn="ctr">
            <a:solidFill>
              <a:schemeClr val="accent1"/>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矩形 25"/>
          <p:cNvSpPr/>
          <p:nvPr/>
        </p:nvSpPr>
        <p:spPr>
          <a:xfrm>
            <a:off x="2579607" y="3677645"/>
            <a:ext cx="8415318" cy="368300"/>
          </a:xfrm>
          <a:prstGeom prst="rect">
            <a:avLst/>
          </a:prstGeom>
        </p:spPr>
        <p:txBody>
          <a:bodyPr wrap="square">
            <a:spAutoFit/>
          </a:bodyPr>
          <a:lstStyle/>
          <a:p>
            <a:pPr algn="just" eaLnBrk="1" hangingPunct="1">
              <a:spcAft>
                <a:spcPts val="0"/>
              </a:spcAft>
            </a:pPr>
            <a:r>
              <a:rPr lang="zh-CN" altLang="en-US" b="1" kern="100" dirty="0">
                <a:latin typeface="+mj-ea"/>
                <a:ea typeface="+mj-ea"/>
                <a:cs typeface="Times New Roman" panose="02020603050405020304" pitchFamily="18" charset="0"/>
              </a:rPr>
              <a:t>体能考核</a:t>
            </a:r>
          </a:p>
        </p:txBody>
      </p:sp>
      <p:grpSp>
        <p:nvGrpSpPr>
          <p:cNvPr id="27" name="组合 26"/>
          <p:cNvGrpSpPr/>
          <p:nvPr/>
        </p:nvGrpSpPr>
        <p:grpSpPr>
          <a:xfrm>
            <a:off x="2043182" y="3573016"/>
            <a:ext cx="433136" cy="433136"/>
            <a:chOff x="5234285" y="3525254"/>
            <a:chExt cx="433136" cy="433136"/>
          </a:xfrm>
        </p:grpSpPr>
        <p:sp>
          <p:nvSpPr>
            <p:cNvPr id="28" name="矩形: 圆角 27"/>
            <p:cNvSpPr/>
            <p:nvPr/>
          </p:nvSpPr>
          <p:spPr bwMode="auto">
            <a:xfrm>
              <a:off x="5234285" y="3525254"/>
              <a:ext cx="433136" cy="433136"/>
            </a:xfrm>
            <a:prstGeom prst="roundRect">
              <a:avLst>
                <a:gd name="adj" fmla="val 16667"/>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a:solidFill>
                  <a:schemeClr val="bg2"/>
                </a:solidFill>
                <a:latin typeface="+mj-ea"/>
                <a:ea typeface="+mj-ea"/>
                <a:cs typeface="+mn-ea"/>
              </a:endParaRPr>
            </a:p>
          </p:txBody>
        </p:sp>
        <p:sp>
          <p:nvSpPr>
            <p:cNvPr id="29" name="文本框 28"/>
            <p:cNvSpPr txBox="1"/>
            <p:nvPr/>
          </p:nvSpPr>
          <p:spPr>
            <a:xfrm>
              <a:off x="5291194" y="3564268"/>
              <a:ext cx="319318" cy="369332"/>
            </a:xfrm>
            <a:prstGeom prst="rect">
              <a:avLst/>
            </a:prstGeom>
            <a:noFill/>
            <a:ln w="12700" cap="flat">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a:solidFill>
                    <a:schemeClr val="bg2"/>
                  </a:solidFill>
                  <a:latin typeface="+mj-ea"/>
                  <a:ea typeface="+mj-ea"/>
                  <a:cs typeface="+mn-ea"/>
                </a:defRPr>
              </a:lvl1pPr>
            </a:lstStyle>
            <a:p>
              <a:r>
                <a:rPr lang="en-US" altLang="zh-CN" dirty="0"/>
                <a:t>2</a:t>
              </a:r>
              <a:endParaRPr lang="zh-CN" altLang="en-US" dirty="0"/>
            </a:p>
          </p:txBody>
        </p:sp>
      </p:grpSp>
      <p:cxnSp>
        <p:nvCxnSpPr>
          <p:cNvPr id="31" name="直接连接符 30"/>
          <p:cNvCxnSpPr/>
          <p:nvPr/>
        </p:nvCxnSpPr>
        <p:spPr bwMode="auto">
          <a:xfrm>
            <a:off x="1763415" y="5009213"/>
            <a:ext cx="576064" cy="0"/>
          </a:xfrm>
          <a:prstGeom prst="line">
            <a:avLst/>
          </a:prstGeom>
          <a:solidFill>
            <a:schemeClr val="accent1"/>
          </a:solidFill>
          <a:ln w="9525" cap="flat" cmpd="sng" algn="ctr">
            <a:solidFill>
              <a:schemeClr val="accent1"/>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矩形: 圆角 27"/>
          <p:cNvSpPr/>
          <p:nvPr/>
        </p:nvSpPr>
        <p:spPr bwMode="auto">
          <a:xfrm>
            <a:off x="2078428" y="4792645"/>
            <a:ext cx="433136" cy="433136"/>
          </a:xfrm>
          <a:prstGeom prst="roundRect">
            <a:avLst>
              <a:gd name="adj" fmla="val 16667"/>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dirty="0" smtClean="0">
                <a:solidFill>
                  <a:schemeClr val="bg2"/>
                </a:solidFill>
                <a:latin typeface="+mj-ea"/>
                <a:ea typeface="+mj-ea"/>
                <a:cs typeface="+mn-ea"/>
              </a:rPr>
              <a:t>3</a:t>
            </a:r>
            <a:endParaRPr lang="zh-CN" altLang="en-US" dirty="0">
              <a:solidFill>
                <a:schemeClr val="bg2"/>
              </a:solidFill>
              <a:latin typeface="+mj-ea"/>
              <a:ea typeface="+mj-ea"/>
              <a:cs typeface="+mn-ea"/>
            </a:endParaRPr>
          </a:p>
        </p:txBody>
      </p:sp>
      <p:sp>
        <p:nvSpPr>
          <p:cNvPr id="11" name="矩形 10"/>
          <p:cNvSpPr/>
          <p:nvPr/>
        </p:nvSpPr>
        <p:spPr>
          <a:xfrm>
            <a:off x="2534165" y="4686047"/>
            <a:ext cx="8570501" cy="584775"/>
          </a:xfrm>
          <a:prstGeom prst="rect">
            <a:avLst/>
          </a:prstGeom>
        </p:spPr>
        <p:txBody>
          <a:bodyPr wrap="square">
            <a:spAutoFit/>
          </a:bodyPr>
          <a:lstStyle/>
          <a:p>
            <a:r>
              <a:rPr lang="zh-CN" altLang="zh-CN" sz="1600" dirty="0">
                <a:solidFill>
                  <a:schemeClr val="bg1"/>
                </a:solidFill>
                <a:latin typeface="+mj-ea"/>
                <a:ea typeface="+mj-ea"/>
              </a:rPr>
              <a:t>代表学院参加市（含）以上级别运动会、体育竞赛，获奖学生，当学期该科目考核可免考，成绩按</a:t>
            </a:r>
            <a:r>
              <a:rPr lang="zh-CN" altLang="zh-CN" sz="1600" dirty="0" smtClean="0">
                <a:solidFill>
                  <a:schemeClr val="bg1"/>
                </a:solidFill>
                <a:latin typeface="+mj-ea"/>
                <a:ea typeface="+mj-ea"/>
              </a:rPr>
              <a:t>满分计</a:t>
            </a:r>
            <a:r>
              <a:rPr lang="zh-CN" altLang="zh-CN" sz="1600" dirty="0">
                <a:solidFill>
                  <a:schemeClr val="bg1"/>
                </a:solidFill>
                <a:latin typeface="+mj-ea"/>
                <a:ea typeface="+mj-ea"/>
              </a:rPr>
              <a:t>。</a:t>
            </a:r>
            <a:endParaRPr lang="zh-CN" altLang="en-US" sz="1600" dirty="0">
              <a:solidFill>
                <a:schemeClr val="bg1"/>
              </a:solidFill>
              <a:latin typeface="+mj-ea"/>
              <a:ea typeface="+mj-ea"/>
            </a:endParaRPr>
          </a:p>
        </p:txBody>
      </p:sp>
    </p:spTree>
  </p:cSld>
  <p:clrMapOvr>
    <a:masterClrMapping/>
  </p:clrMapOvr>
  <p:transition spd="slow" advTm="8493">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nvSpPr>
        <p:spPr>
          <a:xfrm>
            <a:off x="1137975" y="180729"/>
            <a:ext cx="8182777" cy="52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mj-ea"/>
                <a:ea typeface="+mj-ea"/>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a:t>专题八：坚定目标</a:t>
            </a:r>
          </a:p>
        </p:txBody>
      </p:sp>
      <p:grpSp>
        <p:nvGrpSpPr>
          <p:cNvPr id="45" name="组合 44"/>
          <p:cNvGrpSpPr/>
          <p:nvPr/>
        </p:nvGrpSpPr>
        <p:grpSpPr>
          <a:xfrm>
            <a:off x="274283" y="0"/>
            <a:ext cx="890943" cy="871870"/>
            <a:chOff x="274283" y="0"/>
            <a:chExt cx="890943" cy="871870"/>
          </a:xfrm>
        </p:grpSpPr>
        <p:sp>
          <p:nvSpPr>
            <p:cNvPr id="6"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7"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sp>
        <p:nvSpPr>
          <p:cNvPr id="8" name="矩形 7"/>
          <p:cNvSpPr/>
          <p:nvPr/>
        </p:nvSpPr>
        <p:spPr>
          <a:xfrm>
            <a:off x="382107" y="184981"/>
            <a:ext cx="685165" cy="521970"/>
          </a:xfrm>
          <a:prstGeom prst="rect">
            <a:avLst/>
          </a:prstGeom>
        </p:spPr>
        <p:txBody>
          <a:bodyPr wrap="none">
            <a:spAutoFit/>
          </a:bodyPr>
          <a:lstStyle/>
          <a:p>
            <a:r>
              <a:rPr lang="en-US" altLang="zh-CN" sz="2800">
                <a:solidFill>
                  <a:schemeClr val="bg2"/>
                </a:solidFill>
                <a:latin typeface="+mj-ea"/>
                <a:ea typeface="+mj-ea"/>
              </a:rPr>
              <a:t>3.8</a:t>
            </a:r>
            <a:endParaRPr lang="zh-CN" altLang="en-US" sz="2800">
              <a:solidFill>
                <a:schemeClr val="bg2"/>
              </a:solidFill>
              <a:latin typeface="+mj-ea"/>
              <a:ea typeface="+mj-ea"/>
            </a:endParaRPr>
          </a:p>
        </p:txBody>
      </p:sp>
      <p:cxnSp>
        <p:nvCxnSpPr>
          <p:cNvPr id="10" name="直接连接符 9"/>
          <p:cNvCxnSpPr/>
          <p:nvPr/>
        </p:nvCxnSpPr>
        <p:spPr bwMode="auto">
          <a:xfrm>
            <a:off x="1208583" y="708608"/>
            <a:ext cx="97429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矩形 10"/>
          <p:cNvSpPr/>
          <p:nvPr/>
        </p:nvSpPr>
        <p:spPr bwMode="auto">
          <a:xfrm>
            <a:off x="1188085" y="4715510"/>
            <a:ext cx="4226560" cy="942340"/>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矩形 12"/>
          <p:cNvSpPr/>
          <p:nvPr/>
        </p:nvSpPr>
        <p:spPr>
          <a:xfrm>
            <a:off x="1349650" y="4739841"/>
            <a:ext cx="3617419" cy="922020"/>
          </a:xfrm>
          <a:prstGeom prst="rect">
            <a:avLst/>
          </a:prstGeom>
        </p:spPr>
        <p:txBody>
          <a:bodyPr wrap="square">
            <a:spAutoFit/>
          </a:bodyPr>
          <a:lstStyle/>
          <a:p>
            <a:pPr algn="just" eaLnBrk="1" hangingPunct="1">
              <a:spcAft>
                <a:spcPts val="0"/>
              </a:spcAft>
            </a:pPr>
            <a:r>
              <a:rPr lang="zh-CN" altLang="en-US" kern="100">
                <a:solidFill>
                  <a:schemeClr val="accent1"/>
                </a:solidFill>
                <a:latin typeface="+mj-ea"/>
                <a:ea typeface="+mj-ea"/>
                <a:cs typeface="Times New Roman" panose="02020603050405020304" pitchFamily="18" charset="0"/>
              </a:rPr>
              <a:t>参加上课的学生，只要遵守课堂纪律，认真听讲，不打瞌睡，均得1分。</a:t>
            </a:r>
          </a:p>
        </p:txBody>
      </p:sp>
      <p:sp>
        <p:nvSpPr>
          <p:cNvPr id="14" name="矩形 13"/>
          <p:cNvSpPr/>
          <p:nvPr/>
        </p:nvSpPr>
        <p:spPr bwMode="auto">
          <a:xfrm>
            <a:off x="2944915" y="1218004"/>
            <a:ext cx="8182777" cy="1742778"/>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矩形 14"/>
          <p:cNvSpPr/>
          <p:nvPr/>
        </p:nvSpPr>
        <p:spPr>
          <a:xfrm>
            <a:off x="3206813" y="1419979"/>
            <a:ext cx="7704856" cy="1198880"/>
          </a:xfrm>
          <a:prstGeom prst="rect">
            <a:avLst/>
          </a:prstGeom>
        </p:spPr>
        <p:txBody>
          <a:bodyPr wrap="square">
            <a:spAutoFit/>
          </a:bodyPr>
          <a:lstStyle/>
          <a:p>
            <a:pPr algn="just" eaLnBrk="1" hangingPunct="1">
              <a:lnSpc>
                <a:spcPct val="150000"/>
              </a:lnSpc>
              <a:spcAft>
                <a:spcPts val="0"/>
              </a:spcAft>
            </a:pPr>
            <a:r>
              <a:rPr lang="en-US" altLang="zh-CN" sz="2400" b="1" kern="100">
                <a:solidFill>
                  <a:schemeClr val="accent1"/>
                </a:solidFill>
                <a:latin typeface="+mj-ea"/>
                <a:ea typeface="+mj-ea"/>
                <a:cs typeface="Times New Roman" panose="02020603050405020304" pitchFamily="18" charset="0"/>
              </a:rPr>
              <a:t>       </a:t>
            </a:r>
            <a:r>
              <a:rPr lang="zh-CN" altLang="en-US" sz="2400" b="1" kern="100">
                <a:solidFill>
                  <a:schemeClr val="accent1"/>
                </a:solidFill>
                <a:latin typeface="+mj-ea"/>
                <a:ea typeface="+mj-ea"/>
                <a:cs typeface="Times New Roman" panose="02020603050405020304" pitchFamily="18" charset="0"/>
              </a:rPr>
              <a:t>军人的正直、正义和立即行动、自动自发的高效的执行力。</a:t>
            </a:r>
          </a:p>
        </p:txBody>
      </p:sp>
      <p:grpSp>
        <p:nvGrpSpPr>
          <p:cNvPr id="16" name="组合 15"/>
          <p:cNvGrpSpPr/>
          <p:nvPr/>
        </p:nvGrpSpPr>
        <p:grpSpPr>
          <a:xfrm>
            <a:off x="1349180" y="1419979"/>
            <a:ext cx="1570216" cy="1418592"/>
            <a:chOff x="1705893" y="1243396"/>
            <a:chExt cx="1570216" cy="1418592"/>
          </a:xfrm>
        </p:grpSpPr>
        <p:sp>
          <p:nvSpPr>
            <p:cNvPr id="17" name="Freeform 6"/>
            <p:cNvSpPr/>
            <p:nvPr/>
          </p:nvSpPr>
          <p:spPr bwMode="auto">
            <a:xfrm>
              <a:off x="2583338" y="2023794"/>
              <a:ext cx="396220" cy="346828"/>
            </a:xfrm>
            <a:custGeom>
              <a:avLst/>
              <a:gdLst>
                <a:gd name="T0" fmla="*/ 44 w 957"/>
                <a:gd name="T1" fmla="*/ 606 h 835"/>
                <a:gd name="T2" fmla="*/ 102 w 957"/>
                <a:gd name="T3" fmla="*/ 547 h 835"/>
                <a:gd name="T4" fmla="*/ 546 w 957"/>
                <a:gd name="T5" fmla="*/ 632 h 835"/>
                <a:gd name="T6" fmla="*/ 281 w 957"/>
                <a:gd name="T7" fmla="*/ 365 h 835"/>
                <a:gd name="T8" fmla="*/ 209 w 957"/>
                <a:gd name="T9" fmla="*/ 439 h 835"/>
                <a:gd name="T10" fmla="*/ 96 w 957"/>
                <a:gd name="T11" fmla="*/ 328 h 835"/>
                <a:gd name="T12" fmla="*/ 295 w 957"/>
                <a:gd name="T13" fmla="*/ 126 h 835"/>
                <a:gd name="T14" fmla="*/ 422 w 957"/>
                <a:gd name="T15" fmla="*/ 103 h 835"/>
                <a:gd name="T16" fmla="*/ 479 w 957"/>
                <a:gd name="T17" fmla="*/ 161 h 835"/>
                <a:gd name="T18" fmla="*/ 381 w 957"/>
                <a:gd name="T19" fmla="*/ 264 h 835"/>
                <a:gd name="T20" fmla="*/ 648 w 957"/>
                <a:gd name="T21" fmla="*/ 533 h 835"/>
                <a:gd name="T22" fmla="*/ 436 w 957"/>
                <a:gd name="T23" fmla="*/ 0 h 835"/>
                <a:gd name="T24" fmla="*/ 749 w 957"/>
                <a:gd name="T25" fmla="*/ 633 h 835"/>
                <a:gd name="T26" fmla="*/ 821 w 957"/>
                <a:gd name="T27" fmla="*/ 708 h 835"/>
                <a:gd name="T28" fmla="*/ 725 w 957"/>
                <a:gd name="T29" fmla="*/ 800 h 835"/>
                <a:gd name="T30" fmla="*/ 651 w 957"/>
                <a:gd name="T31" fmla="*/ 731 h 835"/>
                <a:gd name="T32" fmla="*/ 146 w 957"/>
                <a:gd name="T33" fmla="*/ 714 h 835"/>
                <a:gd name="T34" fmla="*/ 113 w 957"/>
                <a:gd name="T35" fmla="*/ 785 h 835"/>
                <a:gd name="T36" fmla="*/ 32 w 957"/>
                <a:gd name="T37" fmla="*/ 771 h 835"/>
                <a:gd name="T38" fmla="*/ 103 w 957"/>
                <a:gd name="T39" fmla="*/ 675 h 835"/>
                <a:gd name="T40" fmla="*/ 44 w 957"/>
                <a:gd name="T41" fmla="*/ 60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7" h="835">
                  <a:moveTo>
                    <a:pt x="44" y="606"/>
                  </a:moveTo>
                  <a:lnTo>
                    <a:pt x="102" y="547"/>
                  </a:lnTo>
                  <a:cubicBezTo>
                    <a:pt x="224" y="652"/>
                    <a:pt x="364" y="720"/>
                    <a:pt x="546" y="632"/>
                  </a:cubicBezTo>
                  <a:lnTo>
                    <a:pt x="281" y="365"/>
                  </a:lnTo>
                  <a:lnTo>
                    <a:pt x="209" y="439"/>
                  </a:lnTo>
                  <a:lnTo>
                    <a:pt x="96" y="328"/>
                  </a:lnTo>
                  <a:lnTo>
                    <a:pt x="295" y="126"/>
                  </a:lnTo>
                  <a:cubicBezTo>
                    <a:pt x="323" y="140"/>
                    <a:pt x="369" y="142"/>
                    <a:pt x="422" y="103"/>
                  </a:cubicBezTo>
                  <a:lnTo>
                    <a:pt x="479" y="161"/>
                  </a:lnTo>
                  <a:lnTo>
                    <a:pt x="381" y="264"/>
                  </a:lnTo>
                  <a:lnTo>
                    <a:pt x="648" y="533"/>
                  </a:lnTo>
                  <a:cubicBezTo>
                    <a:pt x="747" y="365"/>
                    <a:pt x="666" y="114"/>
                    <a:pt x="436" y="0"/>
                  </a:cubicBezTo>
                  <a:cubicBezTo>
                    <a:pt x="663" y="11"/>
                    <a:pt x="957" y="271"/>
                    <a:pt x="749" y="633"/>
                  </a:cubicBezTo>
                  <a:lnTo>
                    <a:pt x="821" y="708"/>
                  </a:lnTo>
                  <a:lnTo>
                    <a:pt x="725" y="800"/>
                  </a:lnTo>
                  <a:lnTo>
                    <a:pt x="651" y="731"/>
                  </a:lnTo>
                  <a:cubicBezTo>
                    <a:pt x="459" y="835"/>
                    <a:pt x="283" y="823"/>
                    <a:pt x="146" y="714"/>
                  </a:cubicBezTo>
                  <a:cubicBezTo>
                    <a:pt x="154" y="739"/>
                    <a:pt x="138" y="769"/>
                    <a:pt x="113" y="785"/>
                  </a:cubicBezTo>
                  <a:cubicBezTo>
                    <a:pt x="83" y="805"/>
                    <a:pt x="50" y="798"/>
                    <a:pt x="32" y="771"/>
                  </a:cubicBezTo>
                  <a:cubicBezTo>
                    <a:pt x="0" y="722"/>
                    <a:pt x="51" y="664"/>
                    <a:pt x="103" y="675"/>
                  </a:cubicBezTo>
                  <a:cubicBezTo>
                    <a:pt x="82" y="654"/>
                    <a:pt x="63" y="631"/>
                    <a:pt x="44" y="606"/>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 name="heart-beside-a-calendar_31519"/>
            <p:cNvSpPr>
              <a:spLocks noChangeAspect="1"/>
            </p:cNvSpPr>
            <p:nvPr/>
          </p:nvSpPr>
          <p:spPr bwMode="auto">
            <a:xfrm>
              <a:off x="1705893" y="1243396"/>
              <a:ext cx="1570216" cy="1418592"/>
            </a:xfrm>
            <a:custGeom>
              <a:avLst/>
              <a:gdLst>
                <a:gd name="T0" fmla="*/ 1177 w 1471"/>
                <a:gd name="T1" fmla="*/ 463 h 1331"/>
                <a:gd name="T2" fmla="*/ 1139 w 1471"/>
                <a:gd name="T3" fmla="*/ 163 h 1331"/>
                <a:gd name="T4" fmla="*/ 819 w 1471"/>
                <a:gd name="T5" fmla="*/ 0 h 1331"/>
                <a:gd name="T6" fmla="*/ 463 w 1471"/>
                <a:gd name="T7" fmla="*/ 163 h 1331"/>
                <a:gd name="T8" fmla="*/ 251 w 1471"/>
                <a:gd name="T9" fmla="*/ 163 h 1331"/>
                <a:gd name="T10" fmla="*/ 0 w 1471"/>
                <a:gd name="T11" fmla="*/ 201 h 1331"/>
                <a:gd name="T12" fmla="*/ 37 w 1471"/>
                <a:gd name="T13" fmla="*/ 1116 h 1331"/>
                <a:gd name="T14" fmla="*/ 953 w 1471"/>
                <a:gd name="T15" fmla="*/ 1325 h 1331"/>
                <a:gd name="T16" fmla="*/ 992 w 1471"/>
                <a:gd name="T17" fmla="*/ 1325 h 1331"/>
                <a:gd name="T18" fmla="*/ 1471 w 1471"/>
                <a:gd name="T19" fmla="*/ 759 h 1331"/>
                <a:gd name="T20" fmla="*/ 818 w 1471"/>
                <a:gd name="T21" fmla="*/ 74 h 1331"/>
                <a:gd name="T22" fmla="*/ 789 w 1471"/>
                <a:gd name="T23" fmla="*/ 163 h 1331"/>
                <a:gd name="T24" fmla="*/ 356 w 1471"/>
                <a:gd name="T25" fmla="*/ 74 h 1331"/>
                <a:gd name="T26" fmla="*/ 327 w 1471"/>
                <a:gd name="T27" fmla="*/ 163 h 1331"/>
                <a:gd name="T28" fmla="*/ 75 w 1471"/>
                <a:gd name="T29" fmla="*/ 238 h 1331"/>
                <a:gd name="T30" fmla="*/ 357 w 1471"/>
                <a:gd name="T31" fmla="*/ 383 h 1331"/>
                <a:gd name="T32" fmla="*/ 359 w 1471"/>
                <a:gd name="T33" fmla="*/ 308 h 1331"/>
                <a:gd name="T34" fmla="*/ 715 w 1471"/>
                <a:gd name="T35" fmla="*/ 238 h 1331"/>
                <a:gd name="T36" fmla="*/ 857 w 1471"/>
                <a:gd name="T37" fmla="*/ 346 h 1331"/>
                <a:gd name="T38" fmla="*/ 791 w 1471"/>
                <a:gd name="T39" fmla="*/ 238 h 1331"/>
                <a:gd name="T40" fmla="*/ 1102 w 1471"/>
                <a:gd name="T41" fmla="*/ 472 h 1331"/>
                <a:gd name="T42" fmla="*/ 629 w 1471"/>
                <a:gd name="T43" fmla="*/ 499 h 1331"/>
                <a:gd name="T44" fmla="*/ 543 w 1471"/>
                <a:gd name="T45" fmla="*/ 472 h 1331"/>
                <a:gd name="T46" fmla="*/ 394 w 1471"/>
                <a:gd name="T47" fmla="*/ 621 h 1331"/>
                <a:gd name="T48" fmla="*/ 482 w 1471"/>
                <a:gd name="T49" fmla="*/ 696 h 1331"/>
                <a:gd name="T50" fmla="*/ 394 w 1471"/>
                <a:gd name="T51" fmla="*/ 845 h 1331"/>
                <a:gd name="T52" fmla="*/ 489 w 1471"/>
                <a:gd name="T53" fmla="*/ 848 h 1331"/>
                <a:gd name="T54" fmla="*/ 75 w 1471"/>
                <a:gd name="T55" fmla="*/ 1041 h 1331"/>
                <a:gd name="T56" fmla="*/ 75 w 1471"/>
                <a:gd name="T57" fmla="*/ 238 h 1331"/>
                <a:gd name="T58" fmla="*/ 972 w 1471"/>
                <a:gd name="T59" fmla="*/ 1249 h 1331"/>
                <a:gd name="T60" fmla="*/ 549 w 1471"/>
                <a:gd name="T61" fmla="*/ 759 h 1331"/>
                <a:gd name="T62" fmla="*/ 772 w 1471"/>
                <a:gd name="T63" fmla="*/ 536 h 1331"/>
                <a:gd name="T64" fmla="*/ 1001 w 1471"/>
                <a:gd name="T65" fmla="*/ 617 h 1331"/>
                <a:gd name="T66" fmla="*/ 1396 w 1471"/>
                <a:gd name="T67" fmla="*/ 759 h 1331"/>
                <a:gd name="T68" fmla="*/ 1333 w 1471"/>
                <a:gd name="T69" fmla="*/ 800 h 1331"/>
                <a:gd name="T70" fmla="*/ 1287 w 1471"/>
                <a:gd name="T71" fmla="*/ 894 h 1331"/>
                <a:gd name="T72" fmla="*/ 1251 w 1471"/>
                <a:gd name="T73" fmla="*/ 845 h 1331"/>
                <a:gd name="T74" fmla="*/ 1183 w 1471"/>
                <a:gd name="T75" fmla="*/ 673 h 1331"/>
                <a:gd name="T76" fmla="*/ 1076 w 1471"/>
                <a:gd name="T77" fmla="*/ 617 h 1331"/>
                <a:gd name="T78" fmla="*/ 1219 w 1471"/>
                <a:gd name="T79" fmla="*/ 607 h 1331"/>
                <a:gd name="T80" fmla="*/ 179 w 1471"/>
                <a:gd name="T81" fmla="*/ 472 h 1331"/>
                <a:gd name="T82" fmla="*/ 328 w 1471"/>
                <a:gd name="T83" fmla="*/ 621 h 1331"/>
                <a:gd name="T84" fmla="*/ 179 w 1471"/>
                <a:gd name="T85" fmla="*/ 472 h 1331"/>
                <a:gd name="T86" fmla="*/ 328 w 1471"/>
                <a:gd name="T87" fmla="*/ 696 h 1331"/>
                <a:gd name="T88" fmla="*/ 179 w 1471"/>
                <a:gd name="T89" fmla="*/ 84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1" h="1331">
                  <a:moveTo>
                    <a:pt x="1316" y="499"/>
                  </a:moveTo>
                  <a:cubicBezTo>
                    <a:pt x="1274" y="475"/>
                    <a:pt x="1225" y="463"/>
                    <a:pt x="1177" y="463"/>
                  </a:cubicBezTo>
                  <a:lnTo>
                    <a:pt x="1177" y="201"/>
                  </a:lnTo>
                  <a:cubicBezTo>
                    <a:pt x="1177" y="180"/>
                    <a:pt x="1160" y="163"/>
                    <a:pt x="1139" y="163"/>
                  </a:cubicBezTo>
                  <a:lnTo>
                    <a:pt x="925" y="163"/>
                  </a:lnTo>
                  <a:cubicBezTo>
                    <a:pt x="918" y="67"/>
                    <a:pt x="876" y="0"/>
                    <a:pt x="819" y="0"/>
                  </a:cubicBezTo>
                  <a:cubicBezTo>
                    <a:pt x="763" y="0"/>
                    <a:pt x="721" y="67"/>
                    <a:pt x="714" y="163"/>
                  </a:cubicBezTo>
                  <a:lnTo>
                    <a:pt x="463" y="163"/>
                  </a:lnTo>
                  <a:cubicBezTo>
                    <a:pt x="456" y="67"/>
                    <a:pt x="414" y="0"/>
                    <a:pt x="357" y="0"/>
                  </a:cubicBezTo>
                  <a:cubicBezTo>
                    <a:pt x="300" y="0"/>
                    <a:pt x="258" y="67"/>
                    <a:pt x="251" y="163"/>
                  </a:cubicBezTo>
                  <a:lnTo>
                    <a:pt x="37" y="163"/>
                  </a:lnTo>
                  <a:cubicBezTo>
                    <a:pt x="17" y="163"/>
                    <a:pt x="0" y="180"/>
                    <a:pt x="0" y="201"/>
                  </a:cubicBezTo>
                  <a:lnTo>
                    <a:pt x="0" y="1079"/>
                  </a:lnTo>
                  <a:cubicBezTo>
                    <a:pt x="0" y="1099"/>
                    <a:pt x="17" y="1116"/>
                    <a:pt x="37" y="1116"/>
                  </a:cubicBezTo>
                  <a:lnTo>
                    <a:pt x="680" y="1116"/>
                  </a:lnTo>
                  <a:cubicBezTo>
                    <a:pt x="804" y="1231"/>
                    <a:pt x="943" y="1319"/>
                    <a:pt x="953" y="1325"/>
                  </a:cubicBezTo>
                  <a:cubicBezTo>
                    <a:pt x="959" y="1329"/>
                    <a:pt x="966" y="1331"/>
                    <a:pt x="972" y="1331"/>
                  </a:cubicBezTo>
                  <a:cubicBezTo>
                    <a:pt x="979" y="1331"/>
                    <a:pt x="986" y="1329"/>
                    <a:pt x="992" y="1325"/>
                  </a:cubicBezTo>
                  <a:cubicBezTo>
                    <a:pt x="1009" y="1314"/>
                    <a:pt x="1409" y="1061"/>
                    <a:pt x="1456" y="851"/>
                  </a:cubicBezTo>
                  <a:cubicBezTo>
                    <a:pt x="1466" y="821"/>
                    <a:pt x="1471" y="790"/>
                    <a:pt x="1471" y="759"/>
                  </a:cubicBezTo>
                  <a:cubicBezTo>
                    <a:pt x="1471" y="651"/>
                    <a:pt x="1412" y="551"/>
                    <a:pt x="1316" y="499"/>
                  </a:cubicBezTo>
                  <a:close/>
                  <a:moveTo>
                    <a:pt x="818" y="74"/>
                  </a:moveTo>
                  <a:cubicBezTo>
                    <a:pt x="826" y="78"/>
                    <a:pt x="845" y="109"/>
                    <a:pt x="850" y="163"/>
                  </a:cubicBezTo>
                  <a:lnTo>
                    <a:pt x="789" y="163"/>
                  </a:lnTo>
                  <a:cubicBezTo>
                    <a:pt x="794" y="109"/>
                    <a:pt x="812" y="78"/>
                    <a:pt x="818" y="74"/>
                  </a:cubicBezTo>
                  <a:close/>
                  <a:moveTo>
                    <a:pt x="356" y="74"/>
                  </a:moveTo>
                  <a:cubicBezTo>
                    <a:pt x="364" y="78"/>
                    <a:pt x="382" y="109"/>
                    <a:pt x="388" y="163"/>
                  </a:cubicBezTo>
                  <a:lnTo>
                    <a:pt x="327" y="163"/>
                  </a:lnTo>
                  <a:cubicBezTo>
                    <a:pt x="332" y="109"/>
                    <a:pt x="350" y="78"/>
                    <a:pt x="356" y="74"/>
                  </a:cubicBezTo>
                  <a:close/>
                  <a:moveTo>
                    <a:pt x="75" y="238"/>
                  </a:moveTo>
                  <a:lnTo>
                    <a:pt x="253" y="238"/>
                  </a:lnTo>
                  <a:cubicBezTo>
                    <a:pt x="264" y="324"/>
                    <a:pt x="304" y="383"/>
                    <a:pt x="357" y="383"/>
                  </a:cubicBezTo>
                  <a:cubicBezTo>
                    <a:pt x="378" y="383"/>
                    <a:pt x="395" y="366"/>
                    <a:pt x="395" y="346"/>
                  </a:cubicBezTo>
                  <a:cubicBezTo>
                    <a:pt x="395" y="325"/>
                    <a:pt x="379" y="308"/>
                    <a:pt x="359" y="308"/>
                  </a:cubicBezTo>
                  <a:cubicBezTo>
                    <a:pt x="351" y="306"/>
                    <a:pt x="335" y="281"/>
                    <a:pt x="328" y="238"/>
                  </a:cubicBezTo>
                  <a:lnTo>
                    <a:pt x="715" y="238"/>
                  </a:lnTo>
                  <a:cubicBezTo>
                    <a:pt x="726" y="324"/>
                    <a:pt x="767" y="383"/>
                    <a:pt x="820" y="383"/>
                  </a:cubicBezTo>
                  <a:cubicBezTo>
                    <a:pt x="840" y="383"/>
                    <a:pt x="857" y="366"/>
                    <a:pt x="857" y="346"/>
                  </a:cubicBezTo>
                  <a:cubicBezTo>
                    <a:pt x="857" y="325"/>
                    <a:pt x="841" y="308"/>
                    <a:pt x="821" y="308"/>
                  </a:cubicBezTo>
                  <a:cubicBezTo>
                    <a:pt x="814" y="306"/>
                    <a:pt x="798" y="282"/>
                    <a:pt x="791" y="238"/>
                  </a:cubicBezTo>
                  <a:lnTo>
                    <a:pt x="1102" y="238"/>
                  </a:lnTo>
                  <a:lnTo>
                    <a:pt x="1102" y="472"/>
                  </a:lnTo>
                  <a:cubicBezTo>
                    <a:pt x="1054" y="484"/>
                    <a:pt x="1009" y="506"/>
                    <a:pt x="973" y="539"/>
                  </a:cubicBezTo>
                  <a:cubicBezTo>
                    <a:pt x="882" y="456"/>
                    <a:pt x="738" y="438"/>
                    <a:pt x="629" y="499"/>
                  </a:cubicBezTo>
                  <a:cubicBezTo>
                    <a:pt x="595" y="517"/>
                    <a:pt x="567" y="541"/>
                    <a:pt x="543" y="570"/>
                  </a:cubicBezTo>
                  <a:lnTo>
                    <a:pt x="543" y="472"/>
                  </a:lnTo>
                  <a:lnTo>
                    <a:pt x="394" y="472"/>
                  </a:lnTo>
                  <a:lnTo>
                    <a:pt x="394" y="621"/>
                  </a:lnTo>
                  <a:lnTo>
                    <a:pt x="509" y="621"/>
                  </a:lnTo>
                  <a:cubicBezTo>
                    <a:pt x="497" y="645"/>
                    <a:pt x="488" y="670"/>
                    <a:pt x="482" y="696"/>
                  </a:cubicBezTo>
                  <a:lnTo>
                    <a:pt x="394" y="696"/>
                  </a:lnTo>
                  <a:lnTo>
                    <a:pt x="394" y="845"/>
                  </a:lnTo>
                  <a:lnTo>
                    <a:pt x="488" y="845"/>
                  </a:lnTo>
                  <a:cubicBezTo>
                    <a:pt x="488" y="846"/>
                    <a:pt x="488" y="847"/>
                    <a:pt x="489" y="848"/>
                  </a:cubicBezTo>
                  <a:cubicBezTo>
                    <a:pt x="503" y="911"/>
                    <a:pt x="548" y="978"/>
                    <a:pt x="605" y="1041"/>
                  </a:cubicBezTo>
                  <a:lnTo>
                    <a:pt x="75" y="1041"/>
                  </a:lnTo>
                  <a:lnTo>
                    <a:pt x="75" y="238"/>
                  </a:lnTo>
                  <a:lnTo>
                    <a:pt x="75" y="238"/>
                  </a:lnTo>
                  <a:close/>
                  <a:moveTo>
                    <a:pt x="1384" y="831"/>
                  </a:moveTo>
                  <a:cubicBezTo>
                    <a:pt x="1352" y="975"/>
                    <a:pt x="1093" y="1170"/>
                    <a:pt x="972" y="1249"/>
                  </a:cubicBezTo>
                  <a:cubicBezTo>
                    <a:pt x="852" y="1170"/>
                    <a:pt x="593" y="975"/>
                    <a:pt x="560" y="827"/>
                  </a:cubicBezTo>
                  <a:cubicBezTo>
                    <a:pt x="553" y="806"/>
                    <a:pt x="549" y="783"/>
                    <a:pt x="549" y="759"/>
                  </a:cubicBezTo>
                  <a:cubicBezTo>
                    <a:pt x="549" y="678"/>
                    <a:pt x="593" y="603"/>
                    <a:pt x="665" y="564"/>
                  </a:cubicBezTo>
                  <a:cubicBezTo>
                    <a:pt x="697" y="546"/>
                    <a:pt x="735" y="536"/>
                    <a:pt x="772" y="536"/>
                  </a:cubicBezTo>
                  <a:cubicBezTo>
                    <a:pt x="839" y="536"/>
                    <a:pt x="901" y="566"/>
                    <a:pt x="944" y="617"/>
                  </a:cubicBezTo>
                  <a:cubicBezTo>
                    <a:pt x="958" y="634"/>
                    <a:pt x="987" y="634"/>
                    <a:pt x="1001" y="617"/>
                  </a:cubicBezTo>
                  <a:cubicBezTo>
                    <a:pt x="1068" y="537"/>
                    <a:pt x="1190" y="513"/>
                    <a:pt x="1280" y="564"/>
                  </a:cubicBezTo>
                  <a:cubicBezTo>
                    <a:pt x="1352" y="603"/>
                    <a:pt x="1396" y="678"/>
                    <a:pt x="1396" y="759"/>
                  </a:cubicBezTo>
                  <a:cubicBezTo>
                    <a:pt x="1396" y="782"/>
                    <a:pt x="1392" y="805"/>
                    <a:pt x="1384" y="831"/>
                  </a:cubicBezTo>
                  <a:close/>
                  <a:moveTo>
                    <a:pt x="1333" y="800"/>
                  </a:moveTo>
                  <a:cubicBezTo>
                    <a:pt x="1333" y="823"/>
                    <a:pt x="1330" y="846"/>
                    <a:pt x="1322" y="868"/>
                  </a:cubicBezTo>
                  <a:cubicBezTo>
                    <a:pt x="1317" y="884"/>
                    <a:pt x="1302" y="894"/>
                    <a:pt x="1287" y="894"/>
                  </a:cubicBezTo>
                  <a:cubicBezTo>
                    <a:pt x="1283" y="894"/>
                    <a:pt x="1279" y="893"/>
                    <a:pt x="1275" y="892"/>
                  </a:cubicBezTo>
                  <a:cubicBezTo>
                    <a:pt x="1255" y="885"/>
                    <a:pt x="1245" y="864"/>
                    <a:pt x="1251" y="845"/>
                  </a:cubicBezTo>
                  <a:cubicBezTo>
                    <a:pt x="1256" y="830"/>
                    <a:pt x="1259" y="815"/>
                    <a:pt x="1259" y="800"/>
                  </a:cubicBezTo>
                  <a:cubicBezTo>
                    <a:pt x="1259" y="747"/>
                    <a:pt x="1230" y="698"/>
                    <a:pt x="1183" y="673"/>
                  </a:cubicBezTo>
                  <a:cubicBezTo>
                    <a:pt x="1162" y="661"/>
                    <a:pt x="1138" y="655"/>
                    <a:pt x="1113" y="655"/>
                  </a:cubicBezTo>
                  <a:cubicBezTo>
                    <a:pt x="1093" y="655"/>
                    <a:pt x="1076" y="638"/>
                    <a:pt x="1076" y="617"/>
                  </a:cubicBezTo>
                  <a:cubicBezTo>
                    <a:pt x="1076" y="597"/>
                    <a:pt x="1093" y="580"/>
                    <a:pt x="1113" y="580"/>
                  </a:cubicBezTo>
                  <a:cubicBezTo>
                    <a:pt x="1150" y="580"/>
                    <a:pt x="1187" y="589"/>
                    <a:pt x="1219" y="607"/>
                  </a:cubicBezTo>
                  <a:cubicBezTo>
                    <a:pt x="1290" y="646"/>
                    <a:pt x="1333" y="720"/>
                    <a:pt x="1333" y="800"/>
                  </a:cubicBezTo>
                  <a:close/>
                  <a:moveTo>
                    <a:pt x="179" y="472"/>
                  </a:moveTo>
                  <a:lnTo>
                    <a:pt x="328" y="472"/>
                  </a:lnTo>
                  <a:lnTo>
                    <a:pt x="328" y="621"/>
                  </a:lnTo>
                  <a:lnTo>
                    <a:pt x="179" y="621"/>
                  </a:lnTo>
                  <a:lnTo>
                    <a:pt x="179" y="472"/>
                  </a:lnTo>
                  <a:close/>
                  <a:moveTo>
                    <a:pt x="179" y="696"/>
                  </a:moveTo>
                  <a:lnTo>
                    <a:pt x="328" y="696"/>
                  </a:lnTo>
                  <a:lnTo>
                    <a:pt x="328" y="845"/>
                  </a:lnTo>
                  <a:lnTo>
                    <a:pt x="179" y="845"/>
                  </a:lnTo>
                  <a:lnTo>
                    <a:pt x="179" y="696"/>
                  </a:lnTo>
                  <a:close/>
                </a:path>
              </a:pathLst>
            </a:custGeom>
            <a:solidFill>
              <a:schemeClr val="tx1"/>
            </a:solidFill>
            <a:ln>
              <a:noFill/>
            </a:ln>
          </p:spPr>
        </p:sp>
      </p:grpSp>
      <p:grpSp>
        <p:nvGrpSpPr>
          <p:cNvPr id="19" name="组合 18"/>
          <p:cNvGrpSpPr/>
          <p:nvPr/>
        </p:nvGrpSpPr>
        <p:grpSpPr>
          <a:xfrm>
            <a:off x="2711531" y="3404284"/>
            <a:ext cx="1179095" cy="1179095"/>
            <a:chOff x="2711531" y="3404284"/>
            <a:chExt cx="1179095" cy="1179095"/>
          </a:xfrm>
        </p:grpSpPr>
        <p:sp>
          <p:nvSpPr>
            <p:cNvPr id="20" name="椭圆 19"/>
            <p:cNvSpPr/>
            <p:nvPr/>
          </p:nvSpPr>
          <p:spPr bwMode="auto">
            <a:xfrm>
              <a:off x="2711531" y="3404284"/>
              <a:ext cx="1179095" cy="1179095"/>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bg2"/>
                </a:solidFill>
                <a:latin typeface="+mj-ea"/>
                <a:ea typeface="+mj-ea"/>
                <a:cs typeface="+mn-ea"/>
              </a:endParaRPr>
            </a:p>
          </p:txBody>
        </p:sp>
        <p:sp>
          <p:nvSpPr>
            <p:cNvPr id="21" name="矩形 20"/>
            <p:cNvSpPr/>
            <p:nvPr/>
          </p:nvSpPr>
          <p:spPr>
            <a:xfrm>
              <a:off x="2857609" y="3603425"/>
              <a:ext cx="884212" cy="830997"/>
            </a:xfrm>
            <a:prstGeom prst="rect">
              <a:avLst/>
            </a:prstGeom>
            <a:noFill/>
            <a:ln w="12700" cap="flat">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sz="2400">
                  <a:solidFill>
                    <a:schemeClr val="bg2"/>
                  </a:solidFill>
                  <a:latin typeface="+mj-ea"/>
                  <a:ea typeface="+mj-ea"/>
                  <a:cs typeface="+mn-ea"/>
                </a:rPr>
                <a:t>集中授课</a:t>
              </a:r>
            </a:p>
          </p:txBody>
        </p:sp>
      </p:grpSp>
      <p:sp>
        <p:nvSpPr>
          <p:cNvPr id="22" name="矩形 21"/>
          <p:cNvSpPr/>
          <p:nvPr/>
        </p:nvSpPr>
        <p:spPr bwMode="auto">
          <a:xfrm>
            <a:off x="6385560" y="4718050"/>
            <a:ext cx="4226560" cy="940435"/>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矩形 22"/>
          <p:cNvSpPr/>
          <p:nvPr/>
        </p:nvSpPr>
        <p:spPr>
          <a:xfrm>
            <a:off x="6573327" y="4878271"/>
            <a:ext cx="3617419" cy="645160"/>
          </a:xfrm>
          <a:prstGeom prst="rect">
            <a:avLst/>
          </a:prstGeom>
        </p:spPr>
        <p:txBody>
          <a:bodyPr wrap="square">
            <a:spAutoFit/>
          </a:bodyPr>
          <a:lstStyle/>
          <a:p>
            <a:pPr algn="just" eaLnBrk="1" hangingPunct="1">
              <a:spcAft>
                <a:spcPts val="0"/>
              </a:spcAft>
            </a:pPr>
            <a:r>
              <a:rPr lang="zh-CN" altLang="en-US" kern="100">
                <a:solidFill>
                  <a:schemeClr val="accent1"/>
                </a:solidFill>
                <a:latin typeface="+mj-ea"/>
                <a:ea typeface="+mj-ea"/>
                <a:cs typeface="Times New Roman" panose="02020603050405020304" pitchFamily="18" charset="0"/>
              </a:rPr>
              <a:t>按照《个人表彰奖励计分目录表》进行累计加分</a:t>
            </a:r>
          </a:p>
        </p:txBody>
      </p:sp>
      <p:grpSp>
        <p:nvGrpSpPr>
          <p:cNvPr id="24" name="组合 23"/>
          <p:cNvGrpSpPr/>
          <p:nvPr/>
        </p:nvGrpSpPr>
        <p:grpSpPr>
          <a:xfrm>
            <a:off x="7909173" y="3404284"/>
            <a:ext cx="1179095" cy="1179095"/>
            <a:chOff x="7909173" y="3404284"/>
            <a:chExt cx="1179095" cy="1179095"/>
          </a:xfrm>
        </p:grpSpPr>
        <p:sp>
          <p:nvSpPr>
            <p:cNvPr id="25" name="椭圆 24"/>
            <p:cNvSpPr/>
            <p:nvPr/>
          </p:nvSpPr>
          <p:spPr bwMode="auto">
            <a:xfrm>
              <a:off x="7909173" y="3404284"/>
              <a:ext cx="1179095" cy="1179095"/>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bg2"/>
                </a:solidFill>
                <a:latin typeface="+mj-ea"/>
                <a:ea typeface="+mj-ea"/>
                <a:cs typeface="+mn-ea"/>
              </a:endParaRPr>
            </a:p>
          </p:txBody>
        </p:sp>
        <p:sp>
          <p:nvSpPr>
            <p:cNvPr id="26" name="矩形 25"/>
            <p:cNvSpPr/>
            <p:nvPr/>
          </p:nvSpPr>
          <p:spPr>
            <a:xfrm>
              <a:off x="8055251" y="3603931"/>
              <a:ext cx="884212" cy="830997"/>
            </a:xfrm>
            <a:prstGeom prst="rect">
              <a:avLst/>
            </a:prstGeom>
            <a:noFill/>
            <a:ln w="12700" cap="flat">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sz="2400">
                  <a:solidFill>
                    <a:schemeClr val="bg2"/>
                  </a:solidFill>
                  <a:latin typeface="+mj-ea"/>
                  <a:ea typeface="+mj-ea"/>
                  <a:cs typeface="+mn-ea"/>
                </a:rPr>
                <a:t>表彰加分</a:t>
              </a:r>
            </a:p>
          </p:txBody>
        </p:sp>
      </p:grpSp>
    </p:spTree>
  </p:cSld>
  <p:clrMapOvr>
    <a:masterClrMapping/>
  </p:clrMapOvr>
  <p:transition spd="slow" advTm="8493">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 y="2186355"/>
            <a:ext cx="12189446" cy="1747799"/>
          </a:xfrm>
          <a:prstGeom prst="rect">
            <a:avLst/>
          </a:prstGeom>
        </p:spPr>
      </p:pic>
      <p:sp>
        <p:nvSpPr>
          <p:cNvPr id="13" name="文本框 12"/>
          <p:cNvSpPr txBox="1"/>
          <p:nvPr/>
        </p:nvSpPr>
        <p:spPr>
          <a:xfrm>
            <a:off x="3875432" y="2506256"/>
            <a:ext cx="7200800" cy="1106805"/>
          </a:xfrm>
          <a:prstGeom prst="rect">
            <a:avLst/>
          </a:prstGeom>
          <a:noFill/>
        </p:spPr>
        <p:txBody>
          <a:bodyPr wrap="square" rtlCol="0">
            <a:spAutoFit/>
          </a:bodyPr>
          <a:lstStyle>
            <a:defPPr>
              <a:defRPr lang="zh-CN"/>
            </a:defPPr>
            <a:lvl1pPr>
              <a:defRPr sz="3200">
                <a:solidFill>
                  <a:schemeClr val="bg1"/>
                </a:solidFill>
                <a:latin typeface="+mj-ea"/>
                <a:ea typeface="+mj-ea"/>
              </a:defRPr>
            </a:lvl1pPr>
          </a:lstStyle>
          <a:p>
            <a:pPr lvl="0"/>
            <a:r>
              <a:rPr lang="zh-CN" altLang="en-US" sz="6600" b="1">
                <a:solidFill>
                  <a:srgbClr val="FFFFFF"/>
                </a:solidFill>
                <a:latin typeface="微软雅黑" panose="020B0503020204020204" pitchFamily="34" charset="-122"/>
                <a:ea typeface="微软雅黑" panose="020B0503020204020204" pitchFamily="34" charset="-122"/>
              </a:rPr>
              <a:t>行动结果效用</a:t>
            </a:r>
          </a:p>
        </p:txBody>
      </p:sp>
      <p:sp>
        <p:nvSpPr>
          <p:cNvPr id="31" name="TextBox 14"/>
          <p:cNvSpPr txBox="1"/>
          <p:nvPr/>
        </p:nvSpPr>
        <p:spPr>
          <a:xfrm>
            <a:off x="3997259" y="4077526"/>
            <a:ext cx="7789754" cy="460375"/>
          </a:xfrm>
          <a:prstGeom prst="rect">
            <a:avLst/>
          </a:prstGeom>
          <a:noFill/>
        </p:spPr>
        <p:txBody>
          <a:bodyPr wrap="square" rtlCol="0">
            <a:spAutoFit/>
          </a:bodyPr>
          <a:lstStyle>
            <a:defPPr>
              <a:defRPr lang="zh-CN"/>
            </a:defPPr>
            <a:lvl1pPr>
              <a:defRPr sz="1600">
                <a:solidFill>
                  <a:schemeClr val="accent1"/>
                </a:solidFill>
                <a:latin typeface="+mj-ea"/>
                <a:ea typeface="+mj-ea"/>
              </a:defRPr>
            </a:lvl1pPr>
          </a:lstStyle>
          <a:p>
            <a:pPr lvl="0"/>
            <a:r>
              <a:rPr lang="zh-CN" altLang="en-US" sz="2400">
                <a:solidFill>
                  <a:srgbClr val="404040"/>
                </a:solidFill>
              </a:rPr>
              <a:t>荣誉学生评比依据</a:t>
            </a:r>
          </a:p>
        </p:txBody>
      </p:sp>
      <p:sp>
        <p:nvSpPr>
          <p:cNvPr id="8" name="椭圆 7"/>
          <p:cNvSpPr/>
          <p:nvPr/>
        </p:nvSpPr>
        <p:spPr>
          <a:xfrm>
            <a:off x="790034" y="1664191"/>
            <a:ext cx="2911954" cy="2911954"/>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C0000"/>
              </a:solidFill>
              <a:effectLst/>
              <a:uLnTx/>
              <a:uFillTx/>
              <a:latin typeface="Arial" panose="020B0604020202020204" pitchFamily="34" charset="0"/>
              <a:ea typeface="宋体" panose="02010600030101010101" pitchFamily="2" charset="-122"/>
              <a:cs typeface="+mn-ea"/>
            </a:endParaRPr>
          </a:p>
        </p:txBody>
      </p:sp>
      <p:sp>
        <p:nvSpPr>
          <p:cNvPr id="9" name="椭圆 8"/>
          <p:cNvSpPr/>
          <p:nvPr/>
        </p:nvSpPr>
        <p:spPr>
          <a:xfrm>
            <a:off x="1057821" y="1931981"/>
            <a:ext cx="2376382" cy="2376378"/>
          </a:xfrm>
          <a:prstGeom prst="ellipse">
            <a:avLst/>
          </a:prstGeom>
          <a:solidFill>
            <a:schemeClr val="bg2"/>
          </a:solidFill>
          <a:ln w="25400">
            <a:gradFill flip="none" rotWithShape="1">
              <a:gsLst>
                <a:gs pos="0">
                  <a:srgbClr val="CFCFCF"/>
                </a:gs>
                <a:gs pos="100000">
                  <a:schemeClr val="accent2"/>
                </a:gs>
              </a:gsLst>
              <a:lin ang="2700000" scaled="0"/>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5A5A5A"/>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1615457" y="1736285"/>
            <a:ext cx="1261110" cy="27070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7000" b="0" i="0" u="none" strike="noStrike" kern="1200" cap="none" spc="0" normalizeH="0" baseline="0" noProof="0" dirty="0">
                <a:ln>
                  <a:noFill/>
                </a:ln>
                <a:gradFill>
                  <a:gsLst>
                    <a:gs pos="0">
                      <a:srgbClr val="A20000"/>
                    </a:gs>
                    <a:gs pos="48000">
                      <a:srgbClr val="BC0000">
                        <a:lumMod val="97000"/>
                        <a:lumOff val="3000"/>
                      </a:srgbClr>
                    </a:gs>
                    <a:gs pos="100000">
                      <a:srgbClr val="BC0000">
                        <a:lumMod val="60000"/>
                        <a:lumOff val="40000"/>
                      </a:srgbClr>
                    </a:gs>
                  </a:gsLst>
                  <a:lin ang="16200000" scaled="1"/>
                </a:gradFill>
                <a:effectLst>
                  <a:outerShdw blurRad="38100" dist="38100" dir="2700000" algn="tl">
                    <a:srgbClr val="000000">
                      <a:alpha val="43137"/>
                    </a:srgbClr>
                  </a:outerShdw>
                </a:effectLst>
                <a:uLnTx/>
                <a:uFillTx/>
                <a:latin typeface="Impact" panose="020B0806030902050204" pitchFamily="34" charset="0"/>
                <a:ea typeface="DFKai-SB" panose="03000509000000000000" pitchFamily="65" charset="-120"/>
                <a:cs typeface="+mn-cs"/>
              </a:rPr>
              <a:t>4</a:t>
            </a:r>
          </a:p>
        </p:txBody>
      </p:sp>
    </p:spTree>
  </p:cSld>
  <p:clrMapOvr>
    <a:masterClrMapping/>
  </p:clrMapOvr>
  <p:transition spd="slow" advTm="5121">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0273" y="292100"/>
            <a:ext cx="4943475"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31153" y="2336800"/>
            <a:ext cx="7361555" cy="3412490"/>
          </a:xfrm>
          <a:prstGeom prst="rect">
            <a:avLst/>
          </a:prstGeom>
          <a:noFill/>
        </p:spPr>
        <p:txBody>
          <a:bodyPr wrap="square" rtlCol="0" anchor="t">
            <a:spAutoFit/>
          </a:bodyPr>
          <a:lstStyle/>
          <a:p>
            <a:pPr algn="just">
              <a:lnSpc>
                <a:spcPct val="120000"/>
              </a:lnSpc>
            </a:pPr>
            <a:r>
              <a:rPr lang="en-US" altLang="zh-CN" b="1" dirty="0">
                <a:sym typeface="+mn-ea"/>
              </a:rPr>
              <a:t>         1</a:t>
            </a:r>
            <a:r>
              <a:rPr lang="zh-CN" altLang="zh-CN" b="1" dirty="0">
                <a:sym typeface="+mn-ea"/>
              </a:rPr>
              <a:t>、《评定办法》。</a:t>
            </a:r>
            <a:r>
              <a:rPr lang="zh-CN" altLang="zh-CN" dirty="0">
                <a:sym typeface="+mn-ea"/>
              </a:rPr>
              <a:t>此办法是荣誉制度的核心制度，“十条成功之道”和“二十条校规”的要求和内容，融合分解为“课程考核”和“综合素质考核”，其中综合素质考核包括“绝对忠诚、崇尚荣誉、团队精神、只有第一、绝对服从、乐于奉献、满腔热忱、坚定目标”等</a:t>
            </a:r>
            <a:r>
              <a:rPr lang="en-US" altLang="zh-CN" dirty="0">
                <a:sym typeface="+mn-ea"/>
              </a:rPr>
              <a:t>8</a:t>
            </a:r>
            <a:r>
              <a:rPr lang="zh-CN" altLang="zh-CN" dirty="0">
                <a:sym typeface="+mn-ea"/>
              </a:rPr>
              <a:t>个部分，考核结果以百分制予以公示，排序在本年级本专业前</a:t>
            </a:r>
            <a:r>
              <a:rPr lang="en-US" altLang="zh-CN" dirty="0">
                <a:sym typeface="+mn-ea"/>
              </a:rPr>
              <a:t>30%</a:t>
            </a:r>
            <a:r>
              <a:rPr lang="zh-CN" altLang="zh-CN" dirty="0">
                <a:sym typeface="+mn-ea"/>
              </a:rPr>
              <a:t>的评定登记为</a:t>
            </a:r>
            <a:r>
              <a:rPr lang="en-US" altLang="zh-CN" dirty="0">
                <a:sym typeface="+mn-ea"/>
              </a:rPr>
              <a:t>A</a:t>
            </a:r>
            <a:r>
              <a:rPr lang="zh-CN" altLang="zh-CN" dirty="0">
                <a:sym typeface="+mn-ea"/>
              </a:rPr>
              <a:t>级，后</a:t>
            </a:r>
            <a:r>
              <a:rPr lang="en-US" altLang="zh-CN" dirty="0">
                <a:sym typeface="+mn-ea"/>
              </a:rPr>
              <a:t>10%</a:t>
            </a:r>
            <a:r>
              <a:rPr lang="zh-CN" altLang="zh-CN" dirty="0">
                <a:sym typeface="+mn-ea"/>
              </a:rPr>
              <a:t>的为</a:t>
            </a:r>
            <a:r>
              <a:rPr lang="en-US" altLang="zh-CN" dirty="0">
                <a:sym typeface="+mn-ea"/>
              </a:rPr>
              <a:t>C</a:t>
            </a:r>
            <a:r>
              <a:rPr lang="zh-CN" altLang="zh-CN" dirty="0">
                <a:sym typeface="+mn-ea"/>
              </a:rPr>
              <a:t>级，其余为</a:t>
            </a:r>
            <a:r>
              <a:rPr lang="en-US" altLang="zh-CN" dirty="0">
                <a:sym typeface="+mn-ea"/>
              </a:rPr>
              <a:t>B</a:t>
            </a:r>
            <a:r>
              <a:rPr lang="zh-CN" altLang="zh-CN" dirty="0">
                <a:sym typeface="+mn-ea"/>
              </a:rPr>
              <a:t>级，评定等级进入学生档案。</a:t>
            </a:r>
            <a:endParaRPr lang="zh-CN" altLang="zh-CN" dirty="0"/>
          </a:p>
          <a:p>
            <a:pPr algn="just">
              <a:lnSpc>
                <a:spcPct val="120000"/>
              </a:lnSpc>
            </a:pPr>
            <a:r>
              <a:rPr lang="en-US" altLang="zh-CN" b="1" dirty="0">
                <a:sym typeface="+mn-ea"/>
              </a:rPr>
              <a:t>          2</a:t>
            </a:r>
            <a:r>
              <a:rPr lang="zh-CN" altLang="zh-CN" b="1" dirty="0">
                <a:sym typeface="+mn-ea"/>
              </a:rPr>
              <a:t>、“排名制度”。</a:t>
            </a:r>
            <a:r>
              <a:rPr lang="zh-CN" altLang="zh-CN" dirty="0">
                <a:sym typeface="+mn-ea"/>
              </a:rPr>
              <a:t>此制度，是按年级、按专业，对学生实行综合评定排序，每年评定一次，排序结果公示、公开；这是鞭策后进，激励先进，营造积极竞争，不断超越自我的重要手段，也是“荣誉学生”和“荣誉毕业学生”评比的依据。</a:t>
            </a:r>
            <a:endParaRPr lang="zh-CN" altLang="en-US"/>
          </a:p>
        </p:txBody>
      </p:sp>
      <p:sp>
        <p:nvSpPr>
          <p:cNvPr id="60" name="文本框 59"/>
          <p:cNvSpPr txBox="1"/>
          <p:nvPr/>
        </p:nvSpPr>
        <p:spPr>
          <a:xfrm>
            <a:off x="331153" y="1040765"/>
            <a:ext cx="6929120" cy="1124585"/>
          </a:xfrm>
          <a:prstGeom prst="rect">
            <a:avLst/>
          </a:prstGeom>
          <a:noFill/>
        </p:spPr>
        <p:txBody>
          <a:bodyPr wrap="square" rtlCol="0" anchor="t">
            <a:spAutoFit/>
          </a:bodyPr>
          <a:lstStyle/>
          <a:p>
            <a:pPr algn="just">
              <a:lnSpc>
                <a:spcPct val="120000"/>
              </a:lnSpc>
            </a:pPr>
            <a:r>
              <a:rPr lang="zh-CN" altLang="zh-CN" sz="2000" b="1" dirty="0">
                <a:latin typeface="黑体" panose="02010609060101010101" pitchFamily="49" charset="-122"/>
                <a:ea typeface="黑体" panose="02010609060101010101" pitchFamily="49" charset="-122"/>
                <a:sym typeface="+mn-ea"/>
              </a:rPr>
              <a:t>荣誉制度  </a:t>
            </a:r>
            <a:r>
              <a:rPr lang="zh-CN" altLang="zh-CN" dirty="0">
                <a:sym typeface="+mn-ea"/>
              </a:rPr>
              <a:t>是荣誉总纲基础上制定的一整套制度，是对荣誉总纲各项要求的具体化，涉及学生生活的方方面面。主要包括《硅湖职业技术学院学生综合评定办法》、排名制度、点子制度等。</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982" y="528955"/>
            <a:ext cx="4196080" cy="632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529138" y="780415"/>
            <a:ext cx="7115175" cy="4384675"/>
          </a:xfrm>
          <a:prstGeom prst="rect">
            <a:avLst/>
          </a:prstGeom>
        </p:spPr>
        <p:txBody>
          <a:bodyPr wrap="square">
            <a:spAutoFit/>
          </a:bodyPr>
          <a:lstStyle/>
          <a:p>
            <a:pPr algn="just" latinLnBrk="0">
              <a:lnSpc>
                <a:spcPct val="150000"/>
              </a:lnSpc>
            </a:pPr>
            <a:r>
              <a:rPr lang="en-US" altLang="zh-CN" sz="1800" b="1" dirty="0"/>
              <a:t>       </a:t>
            </a:r>
            <a:r>
              <a:rPr lang="en-US" altLang="zh-CN" sz="2400" b="1" dirty="0"/>
              <a:t>  3</a:t>
            </a:r>
            <a:r>
              <a:rPr lang="zh-CN" altLang="zh-CN" sz="2400" b="1" dirty="0"/>
              <a:t>、“点子制度”。</a:t>
            </a:r>
            <a:r>
              <a:rPr lang="zh-CN" altLang="zh-CN" sz="2400" dirty="0"/>
              <a:t> 此制度，实际上是记录学生个人成长过程中的污点，是对学生进行纪律的约束和惩处。本着“全员发动、全员参与、全员监督”原则，全院教职员工和全体学生都是“点子制度”的参与者，上下联动，相互督促。“点子”记录、处理和公示，其结果直接影响到《评定办法》中相关项目的得分，影响学生的综合评定和排名。</a:t>
            </a:r>
          </a:p>
          <a:p>
            <a:pPr algn="just" latinLnBrk="0">
              <a:lnSpc>
                <a:spcPct val="150000"/>
              </a:lnSpc>
              <a:spcBef>
                <a:spcPts val="0"/>
              </a:spcBef>
              <a:spcAft>
                <a:spcPts val="0"/>
              </a:spcAft>
            </a:pPr>
            <a:r>
              <a:rPr lang="en-US" altLang="zh-CN" sz="1800" b="1" dirty="0"/>
              <a:t>       </a:t>
            </a:r>
            <a:r>
              <a:rPr lang="en-US" altLang="zh-CN" sz="1800" b="1" dirty="0">
                <a:sym typeface="+mn-ea"/>
              </a:rPr>
              <a:t>      </a:t>
            </a:r>
            <a:endParaRPr lang="zh-CN" altLang="en-US" sz="18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786823" y="731520"/>
            <a:ext cx="7786370" cy="4707890"/>
          </a:xfrm>
          <a:prstGeom prst="rect">
            <a:avLst/>
          </a:prstGeom>
        </p:spPr>
        <p:txBody>
          <a:bodyPr wrap="square">
            <a:spAutoFit/>
          </a:bodyPr>
          <a:lstStyle/>
          <a:p>
            <a:pPr algn="just">
              <a:lnSpc>
                <a:spcPct val="150000"/>
              </a:lnSpc>
            </a:pPr>
            <a:r>
              <a:rPr lang="zh-CN" altLang="zh-CN" sz="2000" b="1" dirty="0">
                <a:latin typeface="黑体" panose="02010609060101010101" pitchFamily="49" charset="-122"/>
                <a:ea typeface="黑体" panose="02010609060101010101" pitchFamily="49" charset="-122"/>
                <a:sym typeface="+mn-ea"/>
              </a:rPr>
              <a:t>荣誉奖励</a:t>
            </a:r>
            <a:endParaRPr lang="zh-CN" altLang="zh-CN" sz="1800" b="1" dirty="0">
              <a:latin typeface="黑体" panose="02010609060101010101" pitchFamily="49" charset="-122"/>
              <a:ea typeface="黑体" panose="02010609060101010101" pitchFamily="49" charset="-122"/>
            </a:endParaRPr>
          </a:p>
          <a:p>
            <a:pPr algn="just">
              <a:lnSpc>
                <a:spcPct val="150000"/>
              </a:lnSpc>
            </a:pPr>
            <a:r>
              <a:rPr lang="en-US" altLang="zh-CN" sz="1800" b="1" dirty="0">
                <a:sym typeface="+mn-ea"/>
              </a:rPr>
              <a:t>1</a:t>
            </a:r>
            <a:r>
              <a:rPr lang="zh-CN" altLang="zh-CN" sz="1800" b="1" dirty="0">
                <a:sym typeface="+mn-ea"/>
              </a:rPr>
              <a:t>、奖励分“综合奖励”和“单项奖励”两项</a:t>
            </a:r>
            <a:endParaRPr lang="zh-CN" altLang="zh-CN" sz="1800" dirty="0"/>
          </a:p>
          <a:p>
            <a:pPr algn="just">
              <a:lnSpc>
                <a:spcPct val="150000"/>
              </a:lnSpc>
            </a:pPr>
            <a:r>
              <a:rPr lang="zh-CN" altLang="zh-CN" sz="1800" dirty="0">
                <a:sym typeface="+mn-ea"/>
              </a:rPr>
              <a:t>综合奖励，是指依据排名制度产生的“荣誉学生”和“荣誉毕业生”，其余奖励均是单项奖励。单项奖励区分“创新能力奖励”和“个人表彰奖励”，按照《评定办法》相关项目要求进行。</a:t>
            </a:r>
            <a:endParaRPr lang="zh-CN" altLang="zh-CN" sz="1800" dirty="0"/>
          </a:p>
          <a:p>
            <a:pPr algn="just">
              <a:lnSpc>
                <a:spcPct val="150000"/>
              </a:lnSpc>
            </a:pPr>
            <a:r>
              <a:rPr lang="en-US" altLang="zh-CN" sz="1800" dirty="0">
                <a:sym typeface="+mn-ea"/>
              </a:rPr>
              <a:t> </a:t>
            </a:r>
            <a:r>
              <a:rPr lang="en-US" altLang="zh-CN" sz="1800" b="1" dirty="0" smtClean="0">
                <a:sym typeface="+mn-ea"/>
              </a:rPr>
              <a:t>2</a:t>
            </a:r>
            <a:r>
              <a:rPr lang="zh-CN" altLang="zh-CN" sz="1800" b="1" dirty="0">
                <a:sym typeface="+mn-ea"/>
              </a:rPr>
              <a:t>、荣誉奖励</a:t>
            </a:r>
            <a:endParaRPr lang="zh-CN" altLang="zh-CN" sz="1800" dirty="0"/>
          </a:p>
          <a:p>
            <a:pPr algn="just">
              <a:lnSpc>
                <a:spcPct val="150000"/>
              </a:lnSpc>
            </a:pPr>
            <a:r>
              <a:rPr lang="zh-CN" altLang="zh-CN" sz="1800" dirty="0">
                <a:sym typeface="+mn-ea"/>
              </a:rPr>
              <a:t>荣誉奖励，是综合奖励，是学院实施的最高级别的奖励。分为“荣誉学生”和“荣誉毕业生”两类。“荣誉学生”分为三个等级，由低到高为：三等、二等、一等，分别控制在本年级本专业人数的</a:t>
            </a:r>
            <a:r>
              <a:rPr lang="en-US" altLang="zh-CN" sz="1800" dirty="0">
                <a:sym typeface="+mn-ea"/>
              </a:rPr>
              <a:t>15%</a:t>
            </a:r>
            <a:r>
              <a:rPr lang="zh-CN" altLang="zh-CN" sz="1800" dirty="0">
                <a:sym typeface="+mn-ea"/>
              </a:rPr>
              <a:t>、</a:t>
            </a:r>
            <a:r>
              <a:rPr lang="en-US" altLang="zh-CN" sz="1800" dirty="0">
                <a:sym typeface="+mn-ea"/>
              </a:rPr>
              <a:t>10%</a:t>
            </a:r>
            <a:r>
              <a:rPr lang="zh-CN" altLang="zh-CN" sz="1800" dirty="0">
                <a:sym typeface="+mn-ea"/>
              </a:rPr>
              <a:t>、</a:t>
            </a:r>
            <a:r>
              <a:rPr lang="en-US" altLang="zh-CN" sz="1800" dirty="0">
                <a:sym typeface="+mn-ea"/>
              </a:rPr>
              <a:t>5%</a:t>
            </a:r>
            <a:r>
              <a:rPr lang="zh-CN" altLang="zh-CN" sz="1800" dirty="0">
                <a:sym typeface="+mn-ea"/>
              </a:rPr>
              <a:t>以内。“荣誉毕业生”不分等级，全校毕业生中统一衡量评选，控制在毕业生总数的</a:t>
            </a:r>
            <a:r>
              <a:rPr lang="en-US" altLang="zh-CN" sz="1800" dirty="0">
                <a:sym typeface="+mn-ea"/>
              </a:rPr>
              <a:t>1%</a:t>
            </a:r>
            <a:r>
              <a:rPr lang="zh-CN" altLang="zh-CN" sz="1800" dirty="0">
                <a:sym typeface="+mn-ea"/>
              </a:rPr>
              <a:t>以内。</a:t>
            </a:r>
            <a:endParaRPr lang="zh-CN" altLang="zh-CN" sz="1800" dirty="0"/>
          </a:p>
        </p:txBody>
      </p:sp>
      <p:sp>
        <p:nvSpPr>
          <p:cNvPr id="15" name="矩形 14"/>
          <p:cNvSpPr/>
          <p:nvPr/>
        </p:nvSpPr>
        <p:spPr>
          <a:xfrm>
            <a:off x="409258" y="1496695"/>
            <a:ext cx="11453495" cy="368300"/>
          </a:xfrm>
          <a:prstGeom prst="rect">
            <a:avLst/>
          </a:prstGeom>
        </p:spPr>
        <p:txBody>
          <a:bodyPr wrap="square">
            <a:spAutoFit/>
          </a:bodyPr>
          <a:lstStyle/>
          <a:p>
            <a:r>
              <a:rPr lang="en-US" altLang="zh-CN" sz="1800" dirty="0" smtClean="0"/>
              <a:t>        </a:t>
            </a:r>
            <a:endParaRPr lang="zh-CN" altLang="zh-CN" sz="1800" dirty="0"/>
          </a:p>
        </p:txBody>
      </p:sp>
      <p:pic>
        <p:nvPicPr>
          <p:cNvPr id="2" name="图片 1" descr="IMG_8555"/>
          <p:cNvPicPr>
            <a:picLocks noChangeAspect="1"/>
          </p:cNvPicPr>
          <p:nvPr/>
        </p:nvPicPr>
        <p:blipFill>
          <a:blip r:embed="rId3"/>
          <a:stretch>
            <a:fillRect/>
          </a:stretch>
        </p:blipFill>
        <p:spPr>
          <a:xfrm>
            <a:off x="7303" y="859155"/>
            <a:ext cx="3414395" cy="4452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99"/>
          <p:cNvGrpSpPr/>
          <p:nvPr/>
        </p:nvGrpSpPr>
        <p:grpSpPr>
          <a:xfrm>
            <a:off x="39053" y="961390"/>
            <a:ext cx="3080385" cy="5923915"/>
            <a:chOff x="479426" y="1985962"/>
            <a:chExt cx="3897311" cy="4913314"/>
          </a:xfrm>
        </p:grpSpPr>
        <p:sp>
          <p:nvSpPr>
            <p:cNvPr id="17415" name="Freeform 5"/>
            <p:cNvSpPr>
              <a:spLocks noEditPoints="1"/>
            </p:cNvSpPr>
            <p:nvPr/>
          </p:nvSpPr>
          <p:spPr>
            <a:xfrm>
              <a:off x="930275" y="2316163"/>
              <a:ext cx="3265487" cy="3263900"/>
            </a:xfrm>
            <a:custGeom>
              <a:avLst/>
              <a:gdLst/>
              <a:ahLst/>
              <a:cxnLst>
                <a:cxn ang="0">
                  <a:pos x="2147483647" y="2147483647"/>
                </a:cxn>
                <a:cxn ang="0">
                  <a:pos x="2147483647" y="2147483647"/>
                </a:cxn>
                <a:cxn ang="0">
                  <a:pos x="2147483647" y="2147483647"/>
                </a:cxn>
                <a:cxn ang="0">
                  <a:pos x="2147483647" y="2147483647"/>
                </a:cxn>
                <a:cxn ang="0">
                  <a:pos x="1981799374" y="2147483647"/>
                </a:cxn>
                <a:cxn ang="0">
                  <a:pos x="1932392937" y="2147483647"/>
                </a:cxn>
                <a:cxn ang="0">
                  <a:pos x="2147483647" y="2147483647"/>
                </a:cxn>
                <a:cxn ang="0">
                  <a:pos x="2147483647" y="2147483647"/>
                </a:cxn>
                <a:cxn ang="0">
                  <a:pos x="1484978142" y="2147483647"/>
                </a:cxn>
                <a:cxn ang="0">
                  <a:pos x="1323030862" y="2147483647"/>
                </a:cxn>
                <a:cxn ang="0">
                  <a:pos x="1273622768" y="2147483647"/>
                </a:cxn>
                <a:cxn ang="0">
                  <a:pos x="2147483647" y="2147483647"/>
                </a:cxn>
                <a:cxn ang="0">
                  <a:pos x="2147483647" y="2147483647"/>
                </a:cxn>
                <a:cxn ang="0">
                  <a:pos x="886595460" y="2147483647"/>
                </a:cxn>
                <a:cxn ang="0">
                  <a:pos x="760329962" y="2147483647"/>
                </a:cxn>
                <a:cxn ang="0">
                  <a:pos x="716412393" y="2147483647"/>
                </a:cxn>
                <a:cxn ang="0">
                  <a:pos x="2147483647" y="2147483647"/>
                </a:cxn>
                <a:cxn ang="0">
                  <a:pos x="2147483647" y="2147483647"/>
                </a:cxn>
                <a:cxn ang="0">
                  <a:pos x="419965486" y="2147483647"/>
                </a:cxn>
                <a:cxn ang="0">
                  <a:pos x="340364477" y="2147483647"/>
                </a:cxn>
                <a:cxn ang="0">
                  <a:pos x="299192170" y="2147483647"/>
                </a:cxn>
                <a:cxn ang="0">
                  <a:pos x="2147483647" y="2147483647"/>
                </a:cxn>
                <a:cxn ang="0">
                  <a:pos x="2147483647" y="2147483647"/>
                </a:cxn>
                <a:cxn ang="0">
                  <a:pos x="115284448" y="2147483647"/>
                </a:cxn>
                <a:cxn ang="0">
                  <a:pos x="87836796" y="2147483647"/>
                </a:cxn>
                <a:cxn ang="0">
                  <a:pos x="57642224" y="2147483647"/>
                </a:cxn>
                <a:cxn ang="0">
                  <a:pos x="2147483647" y="2147483647"/>
                </a:cxn>
                <a:cxn ang="0">
                  <a:pos x="2147483647" y="2147483647"/>
                </a:cxn>
                <a:cxn ang="0">
                  <a:pos x="0" y="2147483647"/>
                </a:cxn>
                <a:cxn ang="0">
                  <a:pos x="2147483647" y="2147483647"/>
                </a:cxn>
                <a:cxn ang="0">
                  <a:pos x="27449309" y="2147483647"/>
                </a:cxn>
                <a:cxn ang="0">
                  <a:pos x="24704047" y="2147483647"/>
                </a:cxn>
                <a:cxn ang="0">
                  <a:pos x="52153356" y="2147483647"/>
                </a:cxn>
                <a:cxn ang="0">
                  <a:pos x="2147483647" y="2048429270"/>
                </a:cxn>
                <a:cxn ang="0">
                  <a:pos x="2147483647" y="1999070028"/>
                </a:cxn>
                <a:cxn ang="0">
                  <a:pos x="167437805" y="1829052466"/>
                </a:cxn>
                <a:cxn ang="0">
                  <a:pos x="219589504" y="1637098384"/>
                </a:cxn>
                <a:cxn ang="0">
                  <a:pos x="255272943" y="1606933391"/>
                </a:cxn>
                <a:cxn ang="0">
                  <a:pos x="2147483647" y="1379331426"/>
                </a:cxn>
                <a:cxn ang="0">
                  <a:pos x="2147483647" y="1329970528"/>
                </a:cxn>
                <a:cxn ang="0">
                  <a:pos x="491332364" y="1187375688"/>
                </a:cxn>
                <a:cxn ang="0">
                  <a:pos x="590148552" y="1017359783"/>
                </a:cxn>
                <a:cxn ang="0">
                  <a:pos x="634066122" y="995421606"/>
                </a:cxn>
                <a:cxn ang="0">
                  <a:pos x="2147483647" y="806209795"/>
                </a:cxn>
                <a:cxn ang="0">
                  <a:pos x="2147483647" y="762333441"/>
                </a:cxn>
                <a:cxn ang="0">
                  <a:pos x="971685336" y="655388139"/>
                </a:cxn>
                <a:cxn ang="0">
                  <a:pos x="1114419094" y="515535572"/>
                </a:cxn>
                <a:cxn ang="0">
                  <a:pos x="1163827188" y="507308755"/>
                </a:cxn>
                <a:cxn ang="0">
                  <a:pos x="2147483647" y="372940732"/>
                </a:cxn>
                <a:cxn ang="0">
                  <a:pos x="2147483647" y="331806650"/>
                </a:cxn>
                <a:cxn ang="0">
                  <a:pos x="1581049068" y="268736046"/>
                </a:cxn>
                <a:cxn ang="0">
                  <a:pos x="1753975740" y="172759833"/>
                </a:cxn>
                <a:cxn ang="0">
                  <a:pos x="1803383834" y="178242722"/>
                </a:cxn>
                <a:cxn ang="0">
                  <a:pos x="2147483647" y="104204686"/>
                </a:cxn>
                <a:cxn ang="0">
                  <a:pos x="2147483647" y="76781964"/>
                </a:cxn>
                <a:cxn ang="0">
                  <a:pos x="2147483647" y="46616971"/>
                </a:cxn>
                <a:cxn ang="0">
                  <a:pos x="2147483647" y="41132426"/>
                </a:cxn>
                <a:cxn ang="0">
                  <a:pos x="2147483647" y="2742272"/>
                </a:cxn>
                <a:cxn ang="0">
                  <a:pos x="2147483647" y="21938177"/>
                </a:cxn>
              </a:cxnLst>
              <a:rect l="0" t="0" r="0" b="0"/>
              <a:pathLst>
                <a:path w="1971" h="1971">
                  <a:moveTo>
                    <a:pt x="985" y="1971"/>
                  </a:moveTo>
                  <a:cubicBezTo>
                    <a:pt x="981" y="1971"/>
                    <a:pt x="981" y="1971"/>
                    <a:pt x="981" y="1971"/>
                  </a:cubicBezTo>
                  <a:cubicBezTo>
                    <a:pt x="981" y="1963"/>
                    <a:pt x="981" y="1963"/>
                    <a:pt x="981" y="1963"/>
                  </a:cubicBezTo>
                  <a:cubicBezTo>
                    <a:pt x="985" y="1963"/>
                    <a:pt x="985" y="1963"/>
                    <a:pt x="985" y="1963"/>
                  </a:cubicBezTo>
                  <a:cubicBezTo>
                    <a:pt x="993" y="1963"/>
                    <a:pt x="1001" y="1963"/>
                    <a:pt x="1009" y="1963"/>
                  </a:cubicBezTo>
                  <a:cubicBezTo>
                    <a:pt x="1010" y="1971"/>
                    <a:pt x="1010" y="1971"/>
                    <a:pt x="1010" y="1971"/>
                  </a:cubicBezTo>
                  <a:cubicBezTo>
                    <a:pt x="1002" y="1971"/>
                    <a:pt x="993" y="1971"/>
                    <a:pt x="985" y="1971"/>
                  </a:cubicBezTo>
                  <a:close/>
                  <a:moveTo>
                    <a:pt x="965" y="1971"/>
                  </a:moveTo>
                  <a:cubicBezTo>
                    <a:pt x="956" y="1970"/>
                    <a:pt x="947" y="1970"/>
                    <a:pt x="937" y="1970"/>
                  </a:cubicBezTo>
                  <a:cubicBezTo>
                    <a:pt x="938" y="1962"/>
                    <a:pt x="938" y="1962"/>
                    <a:pt x="938" y="1962"/>
                  </a:cubicBezTo>
                  <a:cubicBezTo>
                    <a:pt x="947" y="1962"/>
                    <a:pt x="956" y="1962"/>
                    <a:pt x="966" y="1963"/>
                  </a:cubicBezTo>
                  <a:lnTo>
                    <a:pt x="965" y="1971"/>
                  </a:lnTo>
                  <a:close/>
                  <a:moveTo>
                    <a:pt x="1026" y="1970"/>
                  </a:moveTo>
                  <a:cubicBezTo>
                    <a:pt x="1025" y="1962"/>
                    <a:pt x="1025" y="1962"/>
                    <a:pt x="1025" y="1962"/>
                  </a:cubicBezTo>
                  <a:cubicBezTo>
                    <a:pt x="1035" y="1962"/>
                    <a:pt x="1044" y="1961"/>
                    <a:pt x="1053" y="1960"/>
                  </a:cubicBezTo>
                  <a:cubicBezTo>
                    <a:pt x="1054" y="1968"/>
                    <a:pt x="1054" y="1968"/>
                    <a:pt x="1054" y="1968"/>
                  </a:cubicBezTo>
                  <a:cubicBezTo>
                    <a:pt x="1044" y="1969"/>
                    <a:pt x="1035" y="1970"/>
                    <a:pt x="1026" y="1970"/>
                  </a:cubicBezTo>
                  <a:close/>
                  <a:moveTo>
                    <a:pt x="921" y="1969"/>
                  </a:moveTo>
                  <a:cubicBezTo>
                    <a:pt x="912" y="1968"/>
                    <a:pt x="902" y="1967"/>
                    <a:pt x="893" y="1967"/>
                  </a:cubicBezTo>
                  <a:cubicBezTo>
                    <a:pt x="894" y="1959"/>
                    <a:pt x="894" y="1959"/>
                    <a:pt x="894" y="1959"/>
                  </a:cubicBezTo>
                  <a:cubicBezTo>
                    <a:pt x="903" y="1959"/>
                    <a:pt x="912" y="1960"/>
                    <a:pt x="922" y="1961"/>
                  </a:cubicBezTo>
                  <a:lnTo>
                    <a:pt x="921" y="1969"/>
                  </a:lnTo>
                  <a:close/>
                  <a:moveTo>
                    <a:pt x="1070" y="1967"/>
                  </a:moveTo>
                  <a:cubicBezTo>
                    <a:pt x="1069" y="1959"/>
                    <a:pt x="1069" y="1959"/>
                    <a:pt x="1069" y="1959"/>
                  </a:cubicBezTo>
                  <a:cubicBezTo>
                    <a:pt x="1078" y="1958"/>
                    <a:pt x="1088" y="1958"/>
                    <a:pt x="1097" y="1957"/>
                  </a:cubicBezTo>
                  <a:cubicBezTo>
                    <a:pt x="1098" y="1964"/>
                    <a:pt x="1098" y="1964"/>
                    <a:pt x="1098" y="1964"/>
                  </a:cubicBezTo>
                  <a:cubicBezTo>
                    <a:pt x="1088" y="1966"/>
                    <a:pt x="1079" y="1966"/>
                    <a:pt x="1070" y="1967"/>
                  </a:cubicBezTo>
                  <a:close/>
                  <a:moveTo>
                    <a:pt x="877" y="1965"/>
                  </a:moveTo>
                  <a:cubicBezTo>
                    <a:pt x="868" y="1964"/>
                    <a:pt x="859" y="1963"/>
                    <a:pt x="849" y="1961"/>
                  </a:cubicBezTo>
                  <a:cubicBezTo>
                    <a:pt x="850" y="1954"/>
                    <a:pt x="850" y="1954"/>
                    <a:pt x="850" y="1954"/>
                  </a:cubicBezTo>
                  <a:cubicBezTo>
                    <a:pt x="860" y="1955"/>
                    <a:pt x="869" y="1956"/>
                    <a:pt x="878" y="1957"/>
                  </a:cubicBezTo>
                  <a:lnTo>
                    <a:pt x="877" y="1965"/>
                  </a:lnTo>
                  <a:close/>
                  <a:moveTo>
                    <a:pt x="1114" y="1963"/>
                  </a:moveTo>
                  <a:cubicBezTo>
                    <a:pt x="1113" y="1955"/>
                    <a:pt x="1113" y="1955"/>
                    <a:pt x="1113" y="1955"/>
                  </a:cubicBezTo>
                  <a:cubicBezTo>
                    <a:pt x="1122" y="1953"/>
                    <a:pt x="1131" y="1952"/>
                    <a:pt x="1140" y="1951"/>
                  </a:cubicBezTo>
                  <a:cubicBezTo>
                    <a:pt x="1141" y="1959"/>
                    <a:pt x="1141" y="1959"/>
                    <a:pt x="1141" y="1959"/>
                  </a:cubicBezTo>
                  <a:cubicBezTo>
                    <a:pt x="1132" y="1960"/>
                    <a:pt x="1123" y="1961"/>
                    <a:pt x="1114" y="1963"/>
                  </a:cubicBezTo>
                  <a:close/>
                  <a:moveTo>
                    <a:pt x="833" y="1959"/>
                  </a:moveTo>
                  <a:cubicBezTo>
                    <a:pt x="824" y="1958"/>
                    <a:pt x="815" y="1956"/>
                    <a:pt x="806" y="1954"/>
                  </a:cubicBezTo>
                  <a:cubicBezTo>
                    <a:pt x="807" y="1947"/>
                    <a:pt x="807" y="1947"/>
                    <a:pt x="807" y="1947"/>
                  </a:cubicBezTo>
                  <a:cubicBezTo>
                    <a:pt x="816" y="1948"/>
                    <a:pt x="825" y="1950"/>
                    <a:pt x="835" y="1951"/>
                  </a:cubicBezTo>
                  <a:lnTo>
                    <a:pt x="833" y="1959"/>
                  </a:lnTo>
                  <a:close/>
                  <a:moveTo>
                    <a:pt x="1157" y="1956"/>
                  </a:moveTo>
                  <a:cubicBezTo>
                    <a:pt x="1156" y="1948"/>
                    <a:pt x="1156" y="1948"/>
                    <a:pt x="1156" y="1948"/>
                  </a:cubicBezTo>
                  <a:cubicBezTo>
                    <a:pt x="1165" y="1946"/>
                    <a:pt x="1174" y="1945"/>
                    <a:pt x="1183" y="1943"/>
                  </a:cubicBezTo>
                  <a:cubicBezTo>
                    <a:pt x="1185" y="1951"/>
                    <a:pt x="1185" y="1951"/>
                    <a:pt x="1185" y="1951"/>
                  </a:cubicBezTo>
                  <a:cubicBezTo>
                    <a:pt x="1176" y="1952"/>
                    <a:pt x="1167" y="1954"/>
                    <a:pt x="1157" y="1956"/>
                  </a:cubicBezTo>
                  <a:close/>
                  <a:moveTo>
                    <a:pt x="790" y="1951"/>
                  </a:moveTo>
                  <a:cubicBezTo>
                    <a:pt x="781" y="1950"/>
                    <a:pt x="772" y="1948"/>
                    <a:pt x="763" y="1945"/>
                  </a:cubicBezTo>
                  <a:cubicBezTo>
                    <a:pt x="764" y="1938"/>
                    <a:pt x="764" y="1938"/>
                    <a:pt x="764" y="1938"/>
                  </a:cubicBezTo>
                  <a:cubicBezTo>
                    <a:pt x="773" y="1940"/>
                    <a:pt x="782" y="1942"/>
                    <a:pt x="792" y="1944"/>
                  </a:cubicBezTo>
                  <a:lnTo>
                    <a:pt x="790" y="1951"/>
                  </a:lnTo>
                  <a:close/>
                  <a:moveTo>
                    <a:pt x="1201" y="1947"/>
                  </a:moveTo>
                  <a:cubicBezTo>
                    <a:pt x="1199" y="1939"/>
                    <a:pt x="1199" y="1939"/>
                    <a:pt x="1199" y="1939"/>
                  </a:cubicBezTo>
                  <a:cubicBezTo>
                    <a:pt x="1208" y="1937"/>
                    <a:pt x="1217" y="1935"/>
                    <a:pt x="1226" y="1933"/>
                  </a:cubicBezTo>
                  <a:cubicBezTo>
                    <a:pt x="1228" y="1941"/>
                    <a:pt x="1228" y="1941"/>
                    <a:pt x="1228" y="1941"/>
                  </a:cubicBezTo>
                  <a:cubicBezTo>
                    <a:pt x="1219" y="1943"/>
                    <a:pt x="1210" y="1945"/>
                    <a:pt x="1201" y="1947"/>
                  </a:cubicBezTo>
                  <a:close/>
                  <a:moveTo>
                    <a:pt x="747" y="1942"/>
                  </a:moveTo>
                  <a:cubicBezTo>
                    <a:pt x="738" y="1939"/>
                    <a:pt x="729" y="1937"/>
                    <a:pt x="720" y="1935"/>
                  </a:cubicBezTo>
                  <a:cubicBezTo>
                    <a:pt x="722" y="1927"/>
                    <a:pt x="722" y="1927"/>
                    <a:pt x="722" y="1927"/>
                  </a:cubicBezTo>
                  <a:cubicBezTo>
                    <a:pt x="731" y="1929"/>
                    <a:pt x="740" y="1932"/>
                    <a:pt x="749" y="1934"/>
                  </a:cubicBezTo>
                  <a:lnTo>
                    <a:pt x="747" y="1942"/>
                  </a:lnTo>
                  <a:close/>
                  <a:moveTo>
                    <a:pt x="1243" y="1937"/>
                  </a:moveTo>
                  <a:cubicBezTo>
                    <a:pt x="1241" y="1929"/>
                    <a:pt x="1241" y="1929"/>
                    <a:pt x="1241" y="1929"/>
                  </a:cubicBezTo>
                  <a:cubicBezTo>
                    <a:pt x="1250" y="1927"/>
                    <a:pt x="1259" y="1924"/>
                    <a:pt x="1268" y="1921"/>
                  </a:cubicBezTo>
                  <a:cubicBezTo>
                    <a:pt x="1270" y="1929"/>
                    <a:pt x="1270" y="1929"/>
                    <a:pt x="1270" y="1929"/>
                  </a:cubicBezTo>
                  <a:cubicBezTo>
                    <a:pt x="1262" y="1932"/>
                    <a:pt x="1252" y="1934"/>
                    <a:pt x="1243" y="1937"/>
                  </a:cubicBezTo>
                  <a:close/>
                  <a:moveTo>
                    <a:pt x="704" y="1930"/>
                  </a:moveTo>
                  <a:cubicBezTo>
                    <a:pt x="695" y="1927"/>
                    <a:pt x="686" y="1925"/>
                    <a:pt x="677" y="1922"/>
                  </a:cubicBezTo>
                  <a:cubicBezTo>
                    <a:pt x="680" y="1914"/>
                    <a:pt x="680" y="1914"/>
                    <a:pt x="680" y="1914"/>
                  </a:cubicBezTo>
                  <a:cubicBezTo>
                    <a:pt x="689" y="1917"/>
                    <a:pt x="698" y="1920"/>
                    <a:pt x="707" y="1922"/>
                  </a:cubicBezTo>
                  <a:lnTo>
                    <a:pt x="704" y="1930"/>
                  </a:lnTo>
                  <a:close/>
                  <a:moveTo>
                    <a:pt x="1286" y="1924"/>
                  </a:moveTo>
                  <a:cubicBezTo>
                    <a:pt x="1283" y="1917"/>
                    <a:pt x="1283" y="1917"/>
                    <a:pt x="1283" y="1917"/>
                  </a:cubicBezTo>
                  <a:cubicBezTo>
                    <a:pt x="1292" y="1914"/>
                    <a:pt x="1301" y="1911"/>
                    <a:pt x="1310" y="1908"/>
                  </a:cubicBezTo>
                  <a:cubicBezTo>
                    <a:pt x="1313" y="1915"/>
                    <a:pt x="1313" y="1915"/>
                    <a:pt x="1313" y="1915"/>
                  </a:cubicBezTo>
                  <a:cubicBezTo>
                    <a:pt x="1304" y="1918"/>
                    <a:pt x="1295" y="1921"/>
                    <a:pt x="1286" y="1924"/>
                  </a:cubicBezTo>
                  <a:close/>
                  <a:moveTo>
                    <a:pt x="662" y="1917"/>
                  </a:moveTo>
                  <a:cubicBezTo>
                    <a:pt x="653" y="1914"/>
                    <a:pt x="645" y="1910"/>
                    <a:pt x="636" y="1907"/>
                  </a:cubicBezTo>
                  <a:cubicBezTo>
                    <a:pt x="639" y="1900"/>
                    <a:pt x="639" y="1900"/>
                    <a:pt x="639" y="1900"/>
                  </a:cubicBezTo>
                  <a:cubicBezTo>
                    <a:pt x="647" y="1903"/>
                    <a:pt x="656" y="1906"/>
                    <a:pt x="665" y="1909"/>
                  </a:cubicBezTo>
                  <a:lnTo>
                    <a:pt x="662" y="1917"/>
                  </a:lnTo>
                  <a:close/>
                  <a:moveTo>
                    <a:pt x="1328" y="1910"/>
                  </a:moveTo>
                  <a:cubicBezTo>
                    <a:pt x="1325" y="1902"/>
                    <a:pt x="1325" y="1902"/>
                    <a:pt x="1325" y="1902"/>
                  </a:cubicBezTo>
                  <a:cubicBezTo>
                    <a:pt x="1334" y="1899"/>
                    <a:pt x="1342" y="1896"/>
                    <a:pt x="1351" y="1892"/>
                  </a:cubicBezTo>
                  <a:cubicBezTo>
                    <a:pt x="1354" y="1900"/>
                    <a:pt x="1354" y="1900"/>
                    <a:pt x="1354" y="1900"/>
                  </a:cubicBezTo>
                  <a:cubicBezTo>
                    <a:pt x="1345" y="1903"/>
                    <a:pt x="1336" y="1906"/>
                    <a:pt x="1328" y="1910"/>
                  </a:cubicBezTo>
                  <a:close/>
                  <a:moveTo>
                    <a:pt x="621" y="1901"/>
                  </a:moveTo>
                  <a:cubicBezTo>
                    <a:pt x="612" y="1898"/>
                    <a:pt x="604" y="1894"/>
                    <a:pt x="595" y="1890"/>
                  </a:cubicBezTo>
                  <a:cubicBezTo>
                    <a:pt x="598" y="1883"/>
                    <a:pt x="598" y="1883"/>
                    <a:pt x="598" y="1883"/>
                  </a:cubicBezTo>
                  <a:cubicBezTo>
                    <a:pt x="607" y="1887"/>
                    <a:pt x="615" y="1890"/>
                    <a:pt x="624" y="1894"/>
                  </a:cubicBezTo>
                  <a:lnTo>
                    <a:pt x="621" y="1901"/>
                  </a:lnTo>
                  <a:close/>
                  <a:moveTo>
                    <a:pt x="1369" y="1893"/>
                  </a:moveTo>
                  <a:cubicBezTo>
                    <a:pt x="1366" y="1886"/>
                    <a:pt x="1366" y="1886"/>
                    <a:pt x="1366" y="1886"/>
                  </a:cubicBezTo>
                  <a:cubicBezTo>
                    <a:pt x="1374" y="1882"/>
                    <a:pt x="1383" y="1879"/>
                    <a:pt x="1391" y="1875"/>
                  </a:cubicBezTo>
                  <a:cubicBezTo>
                    <a:pt x="1395" y="1882"/>
                    <a:pt x="1395" y="1882"/>
                    <a:pt x="1395" y="1882"/>
                  </a:cubicBezTo>
                  <a:cubicBezTo>
                    <a:pt x="1386" y="1886"/>
                    <a:pt x="1377" y="1890"/>
                    <a:pt x="1369" y="1893"/>
                  </a:cubicBezTo>
                  <a:close/>
                  <a:moveTo>
                    <a:pt x="580" y="1884"/>
                  </a:moveTo>
                  <a:cubicBezTo>
                    <a:pt x="572" y="1880"/>
                    <a:pt x="563" y="1876"/>
                    <a:pt x="555" y="1872"/>
                  </a:cubicBezTo>
                  <a:cubicBezTo>
                    <a:pt x="558" y="1865"/>
                    <a:pt x="558" y="1865"/>
                    <a:pt x="558" y="1865"/>
                  </a:cubicBezTo>
                  <a:cubicBezTo>
                    <a:pt x="567" y="1869"/>
                    <a:pt x="575" y="1873"/>
                    <a:pt x="584" y="1877"/>
                  </a:cubicBezTo>
                  <a:lnTo>
                    <a:pt x="580" y="1884"/>
                  </a:lnTo>
                  <a:close/>
                  <a:moveTo>
                    <a:pt x="1409" y="1875"/>
                  </a:moveTo>
                  <a:cubicBezTo>
                    <a:pt x="1406" y="1868"/>
                    <a:pt x="1406" y="1868"/>
                    <a:pt x="1406" y="1868"/>
                  </a:cubicBezTo>
                  <a:cubicBezTo>
                    <a:pt x="1414" y="1864"/>
                    <a:pt x="1423" y="1860"/>
                    <a:pt x="1431" y="1856"/>
                  </a:cubicBezTo>
                  <a:cubicBezTo>
                    <a:pt x="1435" y="1863"/>
                    <a:pt x="1435" y="1863"/>
                    <a:pt x="1435" y="1863"/>
                  </a:cubicBezTo>
                  <a:cubicBezTo>
                    <a:pt x="1426" y="1867"/>
                    <a:pt x="1418" y="1871"/>
                    <a:pt x="1409" y="1875"/>
                  </a:cubicBezTo>
                  <a:close/>
                  <a:moveTo>
                    <a:pt x="541" y="1865"/>
                  </a:moveTo>
                  <a:cubicBezTo>
                    <a:pt x="532" y="1861"/>
                    <a:pt x="524" y="1856"/>
                    <a:pt x="516" y="1852"/>
                  </a:cubicBezTo>
                  <a:cubicBezTo>
                    <a:pt x="520" y="1845"/>
                    <a:pt x="520" y="1845"/>
                    <a:pt x="520" y="1845"/>
                  </a:cubicBezTo>
                  <a:cubicBezTo>
                    <a:pt x="528" y="1849"/>
                    <a:pt x="536" y="1854"/>
                    <a:pt x="544" y="1858"/>
                  </a:cubicBezTo>
                  <a:lnTo>
                    <a:pt x="541" y="1865"/>
                  </a:lnTo>
                  <a:close/>
                  <a:moveTo>
                    <a:pt x="1449" y="1855"/>
                  </a:moveTo>
                  <a:cubicBezTo>
                    <a:pt x="1445" y="1848"/>
                    <a:pt x="1445" y="1848"/>
                    <a:pt x="1445" y="1848"/>
                  </a:cubicBezTo>
                  <a:cubicBezTo>
                    <a:pt x="1453" y="1844"/>
                    <a:pt x="1462" y="1839"/>
                    <a:pt x="1470" y="1835"/>
                  </a:cubicBezTo>
                  <a:cubicBezTo>
                    <a:pt x="1473" y="1842"/>
                    <a:pt x="1473" y="1842"/>
                    <a:pt x="1473" y="1842"/>
                  </a:cubicBezTo>
                  <a:cubicBezTo>
                    <a:pt x="1465" y="1846"/>
                    <a:pt x="1457" y="1851"/>
                    <a:pt x="1449" y="1855"/>
                  </a:cubicBezTo>
                  <a:close/>
                  <a:moveTo>
                    <a:pt x="502" y="1844"/>
                  </a:moveTo>
                  <a:cubicBezTo>
                    <a:pt x="494" y="1840"/>
                    <a:pt x="485" y="1835"/>
                    <a:pt x="478" y="1830"/>
                  </a:cubicBezTo>
                  <a:cubicBezTo>
                    <a:pt x="482" y="1823"/>
                    <a:pt x="482" y="1823"/>
                    <a:pt x="482" y="1823"/>
                  </a:cubicBezTo>
                  <a:cubicBezTo>
                    <a:pt x="490" y="1828"/>
                    <a:pt x="498" y="1833"/>
                    <a:pt x="506" y="1837"/>
                  </a:cubicBezTo>
                  <a:lnTo>
                    <a:pt x="502" y="1844"/>
                  </a:lnTo>
                  <a:close/>
                  <a:moveTo>
                    <a:pt x="1487" y="1834"/>
                  </a:moveTo>
                  <a:cubicBezTo>
                    <a:pt x="1483" y="1827"/>
                    <a:pt x="1483" y="1827"/>
                    <a:pt x="1483" y="1827"/>
                  </a:cubicBezTo>
                  <a:cubicBezTo>
                    <a:pt x="1491" y="1822"/>
                    <a:pt x="1499" y="1817"/>
                    <a:pt x="1507" y="1812"/>
                  </a:cubicBezTo>
                  <a:cubicBezTo>
                    <a:pt x="1511" y="1819"/>
                    <a:pt x="1511" y="1819"/>
                    <a:pt x="1511" y="1819"/>
                  </a:cubicBezTo>
                  <a:cubicBezTo>
                    <a:pt x="1503" y="1824"/>
                    <a:pt x="1495" y="1829"/>
                    <a:pt x="1487" y="1834"/>
                  </a:cubicBezTo>
                  <a:close/>
                  <a:moveTo>
                    <a:pt x="464" y="1822"/>
                  </a:moveTo>
                  <a:cubicBezTo>
                    <a:pt x="456" y="1817"/>
                    <a:pt x="448" y="1812"/>
                    <a:pt x="440" y="1806"/>
                  </a:cubicBezTo>
                  <a:cubicBezTo>
                    <a:pt x="445" y="1800"/>
                    <a:pt x="445" y="1800"/>
                    <a:pt x="445" y="1800"/>
                  </a:cubicBezTo>
                  <a:cubicBezTo>
                    <a:pt x="452" y="1805"/>
                    <a:pt x="460" y="1810"/>
                    <a:pt x="468" y="1815"/>
                  </a:cubicBezTo>
                  <a:lnTo>
                    <a:pt x="464" y="1822"/>
                  </a:lnTo>
                  <a:close/>
                  <a:moveTo>
                    <a:pt x="1525" y="1810"/>
                  </a:moveTo>
                  <a:cubicBezTo>
                    <a:pt x="1521" y="1803"/>
                    <a:pt x="1521" y="1803"/>
                    <a:pt x="1521" y="1803"/>
                  </a:cubicBezTo>
                  <a:cubicBezTo>
                    <a:pt x="1528" y="1798"/>
                    <a:pt x="1536" y="1793"/>
                    <a:pt x="1544" y="1788"/>
                  </a:cubicBezTo>
                  <a:cubicBezTo>
                    <a:pt x="1548" y="1794"/>
                    <a:pt x="1548" y="1794"/>
                    <a:pt x="1548" y="1794"/>
                  </a:cubicBezTo>
                  <a:cubicBezTo>
                    <a:pt x="1541" y="1800"/>
                    <a:pt x="1533" y="1805"/>
                    <a:pt x="1525" y="1810"/>
                  </a:cubicBezTo>
                  <a:close/>
                  <a:moveTo>
                    <a:pt x="427" y="1797"/>
                  </a:moveTo>
                  <a:cubicBezTo>
                    <a:pt x="419" y="1792"/>
                    <a:pt x="412" y="1787"/>
                    <a:pt x="404" y="1781"/>
                  </a:cubicBezTo>
                  <a:cubicBezTo>
                    <a:pt x="409" y="1775"/>
                    <a:pt x="409" y="1775"/>
                    <a:pt x="409" y="1775"/>
                  </a:cubicBezTo>
                  <a:cubicBezTo>
                    <a:pt x="416" y="1780"/>
                    <a:pt x="424" y="1786"/>
                    <a:pt x="432" y="1791"/>
                  </a:cubicBezTo>
                  <a:lnTo>
                    <a:pt x="427" y="1797"/>
                  </a:lnTo>
                  <a:close/>
                  <a:moveTo>
                    <a:pt x="1561" y="1785"/>
                  </a:moveTo>
                  <a:cubicBezTo>
                    <a:pt x="1557" y="1779"/>
                    <a:pt x="1557" y="1779"/>
                    <a:pt x="1557" y="1779"/>
                  </a:cubicBezTo>
                  <a:cubicBezTo>
                    <a:pt x="1564" y="1773"/>
                    <a:pt x="1572" y="1768"/>
                    <a:pt x="1579" y="1762"/>
                  </a:cubicBezTo>
                  <a:cubicBezTo>
                    <a:pt x="1584" y="1768"/>
                    <a:pt x="1584" y="1768"/>
                    <a:pt x="1584" y="1768"/>
                  </a:cubicBezTo>
                  <a:cubicBezTo>
                    <a:pt x="1577" y="1774"/>
                    <a:pt x="1569" y="1780"/>
                    <a:pt x="1561" y="1785"/>
                  </a:cubicBezTo>
                  <a:close/>
                  <a:moveTo>
                    <a:pt x="391" y="1772"/>
                  </a:moveTo>
                  <a:cubicBezTo>
                    <a:pt x="384" y="1766"/>
                    <a:pt x="376" y="1760"/>
                    <a:pt x="369" y="1754"/>
                  </a:cubicBezTo>
                  <a:cubicBezTo>
                    <a:pt x="374" y="1748"/>
                    <a:pt x="374" y="1748"/>
                    <a:pt x="374" y="1748"/>
                  </a:cubicBezTo>
                  <a:cubicBezTo>
                    <a:pt x="381" y="1754"/>
                    <a:pt x="389" y="1760"/>
                    <a:pt x="396" y="1765"/>
                  </a:cubicBezTo>
                  <a:lnTo>
                    <a:pt x="391" y="1772"/>
                  </a:lnTo>
                  <a:close/>
                  <a:moveTo>
                    <a:pt x="1597" y="1758"/>
                  </a:moveTo>
                  <a:cubicBezTo>
                    <a:pt x="1592" y="1752"/>
                    <a:pt x="1592" y="1752"/>
                    <a:pt x="1592" y="1752"/>
                  </a:cubicBezTo>
                  <a:cubicBezTo>
                    <a:pt x="1599" y="1746"/>
                    <a:pt x="1606" y="1740"/>
                    <a:pt x="1613" y="1735"/>
                  </a:cubicBezTo>
                  <a:cubicBezTo>
                    <a:pt x="1618" y="1741"/>
                    <a:pt x="1618" y="1741"/>
                    <a:pt x="1618" y="1741"/>
                  </a:cubicBezTo>
                  <a:cubicBezTo>
                    <a:pt x="1611" y="1747"/>
                    <a:pt x="1604" y="1753"/>
                    <a:pt x="1597" y="1758"/>
                  </a:cubicBezTo>
                  <a:close/>
                  <a:moveTo>
                    <a:pt x="357" y="1744"/>
                  </a:moveTo>
                  <a:cubicBezTo>
                    <a:pt x="349" y="1738"/>
                    <a:pt x="342" y="1732"/>
                    <a:pt x="335" y="1726"/>
                  </a:cubicBezTo>
                  <a:cubicBezTo>
                    <a:pt x="341" y="1720"/>
                    <a:pt x="341" y="1720"/>
                    <a:pt x="341" y="1720"/>
                  </a:cubicBezTo>
                  <a:cubicBezTo>
                    <a:pt x="348" y="1726"/>
                    <a:pt x="355" y="1732"/>
                    <a:pt x="362" y="1738"/>
                  </a:cubicBezTo>
                  <a:lnTo>
                    <a:pt x="357" y="1744"/>
                  </a:lnTo>
                  <a:close/>
                  <a:moveTo>
                    <a:pt x="1631" y="1730"/>
                  </a:moveTo>
                  <a:cubicBezTo>
                    <a:pt x="1625" y="1724"/>
                    <a:pt x="1625" y="1724"/>
                    <a:pt x="1625" y="1724"/>
                  </a:cubicBezTo>
                  <a:cubicBezTo>
                    <a:pt x="1632" y="1718"/>
                    <a:pt x="1639" y="1712"/>
                    <a:pt x="1646" y="1706"/>
                  </a:cubicBezTo>
                  <a:cubicBezTo>
                    <a:pt x="1652" y="1712"/>
                    <a:pt x="1652" y="1712"/>
                    <a:pt x="1652" y="1712"/>
                  </a:cubicBezTo>
                  <a:cubicBezTo>
                    <a:pt x="1645" y="1718"/>
                    <a:pt x="1638" y="1724"/>
                    <a:pt x="1631" y="1730"/>
                  </a:cubicBezTo>
                  <a:close/>
                  <a:moveTo>
                    <a:pt x="323" y="1715"/>
                  </a:moveTo>
                  <a:cubicBezTo>
                    <a:pt x="316" y="1709"/>
                    <a:pt x="310" y="1703"/>
                    <a:pt x="303" y="1696"/>
                  </a:cubicBezTo>
                  <a:cubicBezTo>
                    <a:pt x="308" y="1690"/>
                    <a:pt x="308" y="1690"/>
                    <a:pt x="308" y="1690"/>
                  </a:cubicBezTo>
                  <a:cubicBezTo>
                    <a:pt x="315" y="1697"/>
                    <a:pt x="322" y="1703"/>
                    <a:pt x="329" y="1709"/>
                  </a:cubicBezTo>
                  <a:lnTo>
                    <a:pt x="323" y="1715"/>
                  </a:lnTo>
                  <a:close/>
                  <a:moveTo>
                    <a:pt x="1663" y="1701"/>
                  </a:moveTo>
                  <a:cubicBezTo>
                    <a:pt x="1658" y="1695"/>
                    <a:pt x="1658" y="1695"/>
                    <a:pt x="1658" y="1695"/>
                  </a:cubicBezTo>
                  <a:cubicBezTo>
                    <a:pt x="1665" y="1688"/>
                    <a:pt x="1671" y="1682"/>
                    <a:pt x="1678" y="1675"/>
                  </a:cubicBezTo>
                  <a:cubicBezTo>
                    <a:pt x="1683" y="1681"/>
                    <a:pt x="1683" y="1681"/>
                    <a:pt x="1683" y="1681"/>
                  </a:cubicBezTo>
                  <a:cubicBezTo>
                    <a:pt x="1677" y="1688"/>
                    <a:pt x="1670" y="1694"/>
                    <a:pt x="1663" y="1701"/>
                  </a:cubicBezTo>
                  <a:close/>
                  <a:moveTo>
                    <a:pt x="291" y="1685"/>
                  </a:moveTo>
                  <a:cubicBezTo>
                    <a:pt x="285" y="1678"/>
                    <a:pt x="278" y="1672"/>
                    <a:pt x="272" y="1665"/>
                  </a:cubicBezTo>
                  <a:cubicBezTo>
                    <a:pt x="277" y="1659"/>
                    <a:pt x="277" y="1659"/>
                    <a:pt x="277" y="1659"/>
                  </a:cubicBezTo>
                  <a:cubicBezTo>
                    <a:pt x="284" y="1666"/>
                    <a:pt x="290" y="1673"/>
                    <a:pt x="297" y="1679"/>
                  </a:cubicBezTo>
                  <a:lnTo>
                    <a:pt x="291" y="1685"/>
                  </a:lnTo>
                  <a:close/>
                  <a:moveTo>
                    <a:pt x="1695" y="1669"/>
                  </a:moveTo>
                  <a:cubicBezTo>
                    <a:pt x="1689" y="1664"/>
                    <a:pt x="1689" y="1664"/>
                    <a:pt x="1689" y="1664"/>
                  </a:cubicBezTo>
                  <a:cubicBezTo>
                    <a:pt x="1695" y="1657"/>
                    <a:pt x="1702" y="1650"/>
                    <a:pt x="1708" y="1644"/>
                  </a:cubicBezTo>
                  <a:cubicBezTo>
                    <a:pt x="1714" y="1649"/>
                    <a:pt x="1714" y="1649"/>
                    <a:pt x="1714" y="1649"/>
                  </a:cubicBezTo>
                  <a:cubicBezTo>
                    <a:pt x="1708" y="1656"/>
                    <a:pt x="1701" y="1663"/>
                    <a:pt x="1695" y="1669"/>
                  </a:cubicBezTo>
                  <a:close/>
                  <a:moveTo>
                    <a:pt x="261" y="1653"/>
                  </a:moveTo>
                  <a:cubicBezTo>
                    <a:pt x="254" y="1646"/>
                    <a:pt x="248" y="1639"/>
                    <a:pt x="242" y="1632"/>
                  </a:cubicBezTo>
                  <a:cubicBezTo>
                    <a:pt x="248" y="1627"/>
                    <a:pt x="248" y="1627"/>
                    <a:pt x="248" y="1627"/>
                  </a:cubicBezTo>
                  <a:cubicBezTo>
                    <a:pt x="254" y="1634"/>
                    <a:pt x="260" y="1641"/>
                    <a:pt x="267" y="1648"/>
                  </a:cubicBezTo>
                  <a:lnTo>
                    <a:pt x="261" y="1653"/>
                  </a:lnTo>
                  <a:close/>
                  <a:moveTo>
                    <a:pt x="1725" y="1637"/>
                  </a:moveTo>
                  <a:cubicBezTo>
                    <a:pt x="1719" y="1632"/>
                    <a:pt x="1719" y="1632"/>
                    <a:pt x="1719" y="1632"/>
                  </a:cubicBezTo>
                  <a:cubicBezTo>
                    <a:pt x="1725" y="1625"/>
                    <a:pt x="1731" y="1618"/>
                    <a:pt x="1737" y="1611"/>
                  </a:cubicBezTo>
                  <a:cubicBezTo>
                    <a:pt x="1743" y="1616"/>
                    <a:pt x="1743" y="1616"/>
                    <a:pt x="1743" y="1616"/>
                  </a:cubicBezTo>
                  <a:cubicBezTo>
                    <a:pt x="1737" y="1623"/>
                    <a:pt x="1731" y="1630"/>
                    <a:pt x="1725" y="1637"/>
                  </a:cubicBezTo>
                  <a:close/>
                  <a:moveTo>
                    <a:pt x="231" y="1620"/>
                  </a:moveTo>
                  <a:cubicBezTo>
                    <a:pt x="225" y="1613"/>
                    <a:pt x="219" y="1605"/>
                    <a:pt x="214" y="1598"/>
                  </a:cubicBezTo>
                  <a:cubicBezTo>
                    <a:pt x="220" y="1593"/>
                    <a:pt x="220" y="1593"/>
                    <a:pt x="220" y="1593"/>
                  </a:cubicBezTo>
                  <a:cubicBezTo>
                    <a:pt x="226" y="1600"/>
                    <a:pt x="232" y="1608"/>
                    <a:pt x="238" y="1615"/>
                  </a:cubicBezTo>
                  <a:lnTo>
                    <a:pt x="231" y="1620"/>
                  </a:lnTo>
                  <a:close/>
                  <a:moveTo>
                    <a:pt x="1753" y="1603"/>
                  </a:moveTo>
                  <a:cubicBezTo>
                    <a:pt x="1747" y="1598"/>
                    <a:pt x="1747" y="1598"/>
                    <a:pt x="1747" y="1598"/>
                  </a:cubicBezTo>
                  <a:cubicBezTo>
                    <a:pt x="1753" y="1591"/>
                    <a:pt x="1758" y="1584"/>
                    <a:pt x="1764" y="1576"/>
                  </a:cubicBezTo>
                  <a:cubicBezTo>
                    <a:pt x="1770" y="1581"/>
                    <a:pt x="1770" y="1581"/>
                    <a:pt x="1770" y="1581"/>
                  </a:cubicBezTo>
                  <a:cubicBezTo>
                    <a:pt x="1765" y="1589"/>
                    <a:pt x="1759" y="1596"/>
                    <a:pt x="1753" y="1603"/>
                  </a:cubicBezTo>
                  <a:close/>
                  <a:moveTo>
                    <a:pt x="204" y="1585"/>
                  </a:moveTo>
                  <a:cubicBezTo>
                    <a:pt x="198" y="1578"/>
                    <a:pt x="192" y="1571"/>
                    <a:pt x="187" y="1563"/>
                  </a:cubicBezTo>
                  <a:cubicBezTo>
                    <a:pt x="193" y="1558"/>
                    <a:pt x="193" y="1558"/>
                    <a:pt x="193" y="1558"/>
                  </a:cubicBezTo>
                  <a:cubicBezTo>
                    <a:pt x="199" y="1566"/>
                    <a:pt x="204" y="1573"/>
                    <a:pt x="210" y="1581"/>
                  </a:cubicBezTo>
                  <a:lnTo>
                    <a:pt x="204" y="1585"/>
                  </a:lnTo>
                  <a:close/>
                  <a:moveTo>
                    <a:pt x="1780" y="1568"/>
                  </a:moveTo>
                  <a:cubicBezTo>
                    <a:pt x="1774" y="1564"/>
                    <a:pt x="1774" y="1564"/>
                    <a:pt x="1774" y="1564"/>
                  </a:cubicBezTo>
                  <a:cubicBezTo>
                    <a:pt x="1779" y="1556"/>
                    <a:pt x="1784" y="1549"/>
                    <a:pt x="1790" y="1541"/>
                  </a:cubicBezTo>
                  <a:cubicBezTo>
                    <a:pt x="1796" y="1545"/>
                    <a:pt x="1796" y="1545"/>
                    <a:pt x="1796" y="1545"/>
                  </a:cubicBezTo>
                  <a:cubicBezTo>
                    <a:pt x="1791" y="1553"/>
                    <a:pt x="1786" y="1561"/>
                    <a:pt x="1780" y="1568"/>
                  </a:cubicBezTo>
                  <a:close/>
                  <a:moveTo>
                    <a:pt x="178" y="1550"/>
                  </a:moveTo>
                  <a:cubicBezTo>
                    <a:pt x="172" y="1542"/>
                    <a:pt x="167" y="1534"/>
                    <a:pt x="162" y="1527"/>
                  </a:cubicBezTo>
                  <a:cubicBezTo>
                    <a:pt x="168" y="1522"/>
                    <a:pt x="168" y="1522"/>
                    <a:pt x="168" y="1522"/>
                  </a:cubicBezTo>
                  <a:cubicBezTo>
                    <a:pt x="174" y="1530"/>
                    <a:pt x="179" y="1538"/>
                    <a:pt x="184" y="1545"/>
                  </a:cubicBezTo>
                  <a:lnTo>
                    <a:pt x="178" y="1550"/>
                  </a:lnTo>
                  <a:close/>
                  <a:moveTo>
                    <a:pt x="1805" y="1532"/>
                  </a:moveTo>
                  <a:cubicBezTo>
                    <a:pt x="1799" y="1528"/>
                    <a:pt x="1799" y="1528"/>
                    <a:pt x="1799" y="1528"/>
                  </a:cubicBezTo>
                  <a:cubicBezTo>
                    <a:pt x="1804" y="1520"/>
                    <a:pt x="1809" y="1512"/>
                    <a:pt x="1814" y="1504"/>
                  </a:cubicBezTo>
                  <a:cubicBezTo>
                    <a:pt x="1821" y="1509"/>
                    <a:pt x="1821" y="1509"/>
                    <a:pt x="1821" y="1509"/>
                  </a:cubicBezTo>
                  <a:cubicBezTo>
                    <a:pt x="1816" y="1517"/>
                    <a:pt x="1811" y="1524"/>
                    <a:pt x="1805" y="1532"/>
                  </a:cubicBezTo>
                  <a:close/>
                  <a:moveTo>
                    <a:pt x="153" y="1513"/>
                  </a:moveTo>
                  <a:cubicBezTo>
                    <a:pt x="148" y="1505"/>
                    <a:pt x="143" y="1497"/>
                    <a:pt x="138" y="1489"/>
                  </a:cubicBezTo>
                  <a:cubicBezTo>
                    <a:pt x="145" y="1485"/>
                    <a:pt x="145" y="1485"/>
                    <a:pt x="145" y="1485"/>
                  </a:cubicBezTo>
                  <a:cubicBezTo>
                    <a:pt x="150" y="1493"/>
                    <a:pt x="155" y="1501"/>
                    <a:pt x="160" y="1509"/>
                  </a:cubicBezTo>
                  <a:lnTo>
                    <a:pt x="153" y="1513"/>
                  </a:lnTo>
                  <a:close/>
                  <a:moveTo>
                    <a:pt x="1829" y="1495"/>
                  </a:moveTo>
                  <a:cubicBezTo>
                    <a:pt x="1822" y="1491"/>
                    <a:pt x="1822" y="1491"/>
                    <a:pt x="1822" y="1491"/>
                  </a:cubicBezTo>
                  <a:cubicBezTo>
                    <a:pt x="1827" y="1483"/>
                    <a:pt x="1832" y="1475"/>
                    <a:pt x="1836" y="1467"/>
                  </a:cubicBezTo>
                  <a:cubicBezTo>
                    <a:pt x="1843" y="1471"/>
                    <a:pt x="1843" y="1471"/>
                    <a:pt x="1843" y="1471"/>
                  </a:cubicBezTo>
                  <a:cubicBezTo>
                    <a:pt x="1839" y="1479"/>
                    <a:pt x="1834" y="1487"/>
                    <a:pt x="1829" y="1495"/>
                  </a:cubicBezTo>
                  <a:close/>
                  <a:moveTo>
                    <a:pt x="130" y="1475"/>
                  </a:moveTo>
                  <a:cubicBezTo>
                    <a:pt x="126" y="1467"/>
                    <a:pt x="121" y="1459"/>
                    <a:pt x="117" y="1451"/>
                  </a:cubicBezTo>
                  <a:cubicBezTo>
                    <a:pt x="124" y="1447"/>
                    <a:pt x="124" y="1447"/>
                    <a:pt x="124" y="1447"/>
                  </a:cubicBezTo>
                  <a:cubicBezTo>
                    <a:pt x="128" y="1455"/>
                    <a:pt x="133" y="1463"/>
                    <a:pt x="137" y="1471"/>
                  </a:cubicBezTo>
                  <a:lnTo>
                    <a:pt x="130" y="1475"/>
                  </a:lnTo>
                  <a:close/>
                  <a:moveTo>
                    <a:pt x="1851" y="1457"/>
                  </a:moveTo>
                  <a:cubicBezTo>
                    <a:pt x="1844" y="1453"/>
                    <a:pt x="1844" y="1453"/>
                    <a:pt x="1844" y="1453"/>
                  </a:cubicBezTo>
                  <a:cubicBezTo>
                    <a:pt x="1848" y="1445"/>
                    <a:pt x="1853" y="1437"/>
                    <a:pt x="1857" y="1428"/>
                  </a:cubicBezTo>
                  <a:cubicBezTo>
                    <a:pt x="1864" y="1432"/>
                    <a:pt x="1864" y="1432"/>
                    <a:pt x="1864" y="1432"/>
                  </a:cubicBezTo>
                  <a:cubicBezTo>
                    <a:pt x="1860" y="1440"/>
                    <a:pt x="1855" y="1449"/>
                    <a:pt x="1851" y="1457"/>
                  </a:cubicBezTo>
                  <a:close/>
                  <a:moveTo>
                    <a:pt x="109" y="1436"/>
                  </a:moveTo>
                  <a:cubicBezTo>
                    <a:pt x="105" y="1428"/>
                    <a:pt x="101" y="1420"/>
                    <a:pt x="96" y="1411"/>
                  </a:cubicBezTo>
                  <a:cubicBezTo>
                    <a:pt x="104" y="1408"/>
                    <a:pt x="104" y="1408"/>
                    <a:pt x="104" y="1408"/>
                  </a:cubicBezTo>
                  <a:cubicBezTo>
                    <a:pt x="108" y="1416"/>
                    <a:pt x="112" y="1424"/>
                    <a:pt x="116" y="1433"/>
                  </a:cubicBezTo>
                  <a:lnTo>
                    <a:pt x="109" y="1436"/>
                  </a:lnTo>
                  <a:close/>
                  <a:moveTo>
                    <a:pt x="1871" y="1418"/>
                  </a:moveTo>
                  <a:cubicBezTo>
                    <a:pt x="1864" y="1414"/>
                    <a:pt x="1864" y="1414"/>
                    <a:pt x="1864" y="1414"/>
                  </a:cubicBezTo>
                  <a:cubicBezTo>
                    <a:pt x="1868" y="1406"/>
                    <a:pt x="1872" y="1397"/>
                    <a:pt x="1876" y="1389"/>
                  </a:cubicBezTo>
                  <a:cubicBezTo>
                    <a:pt x="1883" y="1392"/>
                    <a:pt x="1883" y="1392"/>
                    <a:pt x="1883" y="1392"/>
                  </a:cubicBezTo>
                  <a:cubicBezTo>
                    <a:pt x="1879" y="1401"/>
                    <a:pt x="1875" y="1409"/>
                    <a:pt x="1871" y="1418"/>
                  </a:cubicBezTo>
                  <a:close/>
                  <a:moveTo>
                    <a:pt x="90" y="1397"/>
                  </a:moveTo>
                  <a:cubicBezTo>
                    <a:pt x="86" y="1388"/>
                    <a:pt x="82" y="1379"/>
                    <a:pt x="78" y="1371"/>
                  </a:cubicBezTo>
                  <a:cubicBezTo>
                    <a:pt x="86" y="1368"/>
                    <a:pt x="86" y="1368"/>
                    <a:pt x="86" y="1368"/>
                  </a:cubicBezTo>
                  <a:cubicBezTo>
                    <a:pt x="89" y="1376"/>
                    <a:pt x="93" y="1385"/>
                    <a:pt x="97" y="1393"/>
                  </a:cubicBezTo>
                  <a:lnTo>
                    <a:pt x="90" y="1397"/>
                  </a:lnTo>
                  <a:close/>
                  <a:moveTo>
                    <a:pt x="1890" y="1378"/>
                  </a:moveTo>
                  <a:cubicBezTo>
                    <a:pt x="1882" y="1375"/>
                    <a:pt x="1882" y="1375"/>
                    <a:pt x="1882" y="1375"/>
                  </a:cubicBezTo>
                  <a:cubicBezTo>
                    <a:pt x="1886" y="1366"/>
                    <a:pt x="1890" y="1357"/>
                    <a:pt x="1893" y="1349"/>
                  </a:cubicBezTo>
                  <a:cubicBezTo>
                    <a:pt x="1900" y="1352"/>
                    <a:pt x="1900" y="1352"/>
                    <a:pt x="1900" y="1352"/>
                  </a:cubicBezTo>
                  <a:cubicBezTo>
                    <a:pt x="1897" y="1360"/>
                    <a:pt x="1893" y="1369"/>
                    <a:pt x="1890" y="1378"/>
                  </a:cubicBezTo>
                  <a:close/>
                  <a:moveTo>
                    <a:pt x="72" y="1356"/>
                  </a:moveTo>
                  <a:cubicBezTo>
                    <a:pt x="69" y="1347"/>
                    <a:pt x="65" y="1338"/>
                    <a:pt x="62" y="1330"/>
                  </a:cubicBezTo>
                  <a:cubicBezTo>
                    <a:pt x="69" y="1327"/>
                    <a:pt x="69" y="1327"/>
                    <a:pt x="69" y="1327"/>
                  </a:cubicBezTo>
                  <a:cubicBezTo>
                    <a:pt x="73" y="1336"/>
                    <a:pt x="76" y="1344"/>
                    <a:pt x="79" y="1353"/>
                  </a:cubicBezTo>
                  <a:lnTo>
                    <a:pt x="72" y="1356"/>
                  </a:lnTo>
                  <a:close/>
                  <a:moveTo>
                    <a:pt x="1906" y="1337"/>
                  </a:moveTo>
                  <a:cubicBezTo>
                    <a:pt x="1899" y="1334"/>
                    <a:pt x="1899" y="1334"/>
                    <a:pt x="1899" y="1334"/>
                  </a:cubicBezTo>
                  <a:cubicBezTo>
                    <a:pt x="1902" y="1325"/>
                    <a:pt x="1905" y="1317"/>
                    <a:pt x="1908" y="1308"/>
                  </a:cubicBezTo>
                  <a:cubicBezTo>
                    <a:pt x="1916" y="1311"/>
                    <a:pt x="1916" y="1311"/>
                    <a:pt x="1916" y="1311"/>
                  </a:cubicBezTo>
                  <a:cubicBezTo>
                    <a:pt x="1913" y="1319"/>
                    <a:pt x="1910" y="1328"/>
                    <a:pt x="1906" y="1337"/>
                  </a:cubicBezTo>
                  <a:close/>
                  <a:moveTo>
                    <a:pt x="56" y="1314"/>
                  </a:moveTo>
                  <a:cubicBezTo>
                    <a:pt x="53" y="1306"/>
                    <a:pt x="50" y="1297"/>
                    <a:pt x="47" y="1288"/>
                  </a:cubicBezTo>
                  <a:cubicBezTo>
                    <a:pt x="55" y="1285"/>
                    <a:pt x="55" y="1285"/>
                    <a:pt x="55" y="1285"/>
                  </a:cubicBezTo>
                  <a:cubicBezTo>
                    <a:pt x="58" y="1294"/>
                    <a:pt x="61" y="1303"/>
                    <a:pt x="64" y="1312"/>
                  </a:cubicBezTo>
                  <a:lnTo>
                    <a:pt x="56" y="1314"/>
                  </a:lnTo>
                  <a:close/>
                  <a:moveTo>
                    <a:pt x="1921" y="1295"/>
                  </a:moveTo>
                  <a:cubicBezTo>
                    <a:pt x="1914" y="1293"/>
                    <a:pt x="1914" y="1293"/>
                    <a:pt x="1914" y="1293"/>
                  </a:cubicBezTo>
                  <a:cubicBezTo>
                    <a:pt x="1916" y="1284"/>
                    <a:pt x="1919" y="1275"/>
                    <a:pt x="1922" y="1266"/>
                  </a:cubicBezTo>
                  <a:cubicBezTo>
                    <a:pt x="1930" y="1268"/>
                    <a:pt x="1930" y="1268"/>
                    <a:pt x="1930" y="1268"/>
                  </a:cubicBezTo>
                  <a:cubicBezTo>
                    <a:pt x="1927" y="1277"/>
                    <a:pt x="1924" y="1286"/>
                    <a:pt x="1921" y="1295"/>
                  </a:cubicBezTo>
                  <a:close/>
                  <a:moveTo>
                    <a:pt x="42" y="1272"/>
                  </a:moveTo>
                  <a:cubicBezTo>
                    <a:pt x="40" y="1263"/>
                    <a:pt x="37" y="1254"/>
                    <a:pt x="35" y="1245"/>
                  </a:cubicBezTo>
                  <a:cubicBezTo>
                    <a:pt x="42" y="1243"/>
                    <a:pt x="42" y="1243"/>
                    <a:pt x="42" y="1243"/>
                  </a:cubicBezTo>
                  <a:cubicBezTo>
                    <a:pt x="45" y="1252"/>
                    <a:pt x="47" y="1261"/>
                    <a:pt x="50" y="1270"/>
                  </a:cubicBezTo>
                  <a:lnTo>
                    <a:pt x="42" y="1272"/>
                  </a:lnTo>
                  <a:close/>
                  <a:moveTo>
                    <a:pt x="1934" y="1253"/>
                  </a:moveTo>
                  <a:cubicBezTo>
                    <a:pt x="1926" y="1251"/>
                    <a:pt x="1926" y="1251"/>
                    <a:pt x="1926" y="1251"/>
                  </a:cubicBezTo>
                  <a:cubicBezTo>
                    <a:pt x="1929" y="1242"/>
                    <a:pt x="1931" y="1233"/>
                    <a:pt x="1934" y="1224"/>
                  </a:cubicBezTo>
                  <a:cubicBezTo>
                    <a:pt x="1941" y="1226"/>
                    <a:pt x="1941" y="1226"/>
                    <a:pt x="1941" y="1226"/>
                  </a:cubicBezTo>
                  <a:cubicBezTo>
                    <a:pt x="1939" y="1235"/>
                    <a:pt x="1937" y="1244"/>
                    <a:pt x="1934" y="1253"/>
                  </a:cubicBezTo>
                  <a:close/>
                  <a:moveTo>
                    <a:pt x="31" y="1230"/>
                  </a:moveTo>
                  <a:cubicBezTo>
                    <a:pt x="28" y="1221"/>
                    <a:pt x="26" y="1212"/>
                    <a:pt x="24" y="1202"/>
                  </a:cubicBezTo>
                  <a:cubicBezTo>
                    <a:pt x="32" y="1201"/>
                    <a:pt x="32" y="1201"/>
                    <a:pt x="32" y="1201"/>
                  </a:cubicBezTo>
                  <a:cubicBezTo>
                    <a:pt x="34" y="1210"/>
                    <a:pt x="36" y="1219"/>
                    <a:pt x="38" y="1228"/>
                  </a:cubicBezTo>
                  <a:lnTo>
                    <a:pt x="31" y="1230"/>
                  </a:lnTo>
                  <a:close/>
                  <a:moveTo>
                    <a:pt x="1945" y="1210"/>
                  </a:moveTo>
                  <a:cubicBezTo>
                    <a:pt x="1937" y="1208"/>
                    <a:pt x="1937" y="1208"/>
                    <a:pt x="1937" y="1208"/>
                  </a:cubicBezTo>
                  <a:cubicBezTo>
                    <a:pt x="1939" y="1199"/>
                    <a:pt x="1941" y="1190"/>
                    <a:pt x="1943" y="1181"/>
                  </a:cubicBezTo>
                  <a:cubicBezTo>
                    <a:pt x="1951" y="1183"/>
                    <a:pt x="1951" y="1183"/>
                    <a:pt x="1951" y="1183"/>
                  </a:cubicBezTo>
                  <a:cubicBezTo>
                    <a:pt x="1949" y="1192"/>
                    <a:pt x="1947" y="1201"/>
                    <a:pt x="1945" y="1210"/>
                  </a:cubicBezTo>
                  <a:close/>
                  <a:moveTo>
                    <a:pt x="21" y="1187"/>
                  </a:moveTo>
                  <a:cubicBezTo>
                    <a:pt x="19" y="1178"/>
                    <a:pt x="17" y="1168"/>
                    <a:pt x="15" y="1159"/>
                  </a:cubicBezTo>
                  <a:cubicBezTo>
                    <a:pt x="23" y="1158"/>
                    <a:pt x="23" y="1158"/>
                    <a:pt x="23" y="1158"/>
                  </a:cubicBezTo>
                  <a:cubicBezTo>
                    <a:pt x="25" y="1167"/>
                    <a:pt x="27" y="1176"/>
                    <a:pt x="28" y="1185"/>
                  </a:cubicBezTo>
                  <a:lnTo>
                    <a:pt x="21" y="1187"/>
                  </a:lnTo>
                  <a:close/>
                  <a:moveTo>
                    <a:pt x="1954" y="1167"/>
                  </a:moveTo>
                  <a:cubicBezTo>
                    <a:pt x="1946" y="1166"/>
                    <a:pt x="1946" y="1166"/>
                    <a:pt x="1946" y="1166"/>
                  </a:cubicBezTo>
                  <a:cubicBezTo>
                    <a:pt x="1948" y="1157"/>
                    <a:pt x="1950" y="1147"/>
                    <a:pt x="1951" y="1138"/>
                  </a:cubicBezTo>
                  <a:cubicBezTo>
                    <a:pt x="1959" y="1139"/>
                    <a:pt x="1959" y="1139"/>
                    <a:pt x="1959" y="1139"/>
                  </a:cubicBezTo>
                  <a:cubicBezTo>
                    <a:pt x="1957" y="1149"/>
                    <a:pt x="1956" y="1158"/>
                    <a:pt x="1954" y="1167"/>
                  </a:cubicBezTo>
                  <a:close/>
                  <a:moveTo>
                    <a:pt x="13" y="1143"/>
                  </a:moveTo>
                  <a:cubicBezTo>
                    <a:pt x="11" y="1134"/>
                    <a:pt x="10" y="1125"/>
                    <a:pt x="9" y="1116"/>
                  </a:cubicBezTo>
                  <a:cubicBezTo>
                    <a:pt x="16" y="1115"/>
                    <a:pt x="16" y="1115"/>
                    <a:pt x="16" y="1115"/>
                  </a:cubicBezTo>
                  <a:cubicBezTo>
                    <a:pt x="18" y="1124"/>
                    <a:pt x="19" y="1133"/>
                    <a:pt x="20" y="1142"/>
                  </a:cubicBezTo>
                  <a:lnTo>
                    <a:pt x="13" y="1143"/>
                  </a:lnTo>
                  <a:close/>
                  <a:moveTo>
                    <a:pt x="1961" y="1123"/>
                  </a:moveTo>
                  <a:cubicBezTo>
                    <a:pt x="1953" y="1122"/>
                    <a:pt x="1953" y="1122"/>
                    <a:pt x="1953" y="1122"/>
                  </a:cubicBezTo>
                  <a:cubicBezTo>
                    <a:pt x="1955" y="1113"/>
                    <a:pt x="1956" y="1104"/>
                    <a:pt x="1957" y="1095"/>
                  </a:cubicBezTo>
                  <a:cubicBezTo>
                    <a:pt x="1965" y="1096"/>
                    <a:pt x="1965" y="1096"/>
                    <a:pt x="1965" y="1096"/>
                  </a:cubicBezTo>
                  <a:cubicBezTo>
                    <a:pt x="1964" y="1105"/>
                    <a:pt x="1963" y="1114"/>
                    <a:pt x="1961" y="1123"/>
                  </a:cubicBezTo>
                  <a:close/>
                  <a:moveTo>
                    <a:pt x="7" y="1100"/>
                  </a:moveTo>
                  <a:cubicBezTo>
                    <a:pt x="5" y="1090"/>
                    <a:pt x="5" y="1081"/>
                    <a:pt x="4" y="1072"/>
                  </a:cubicBezTo>
                  <a:cubicBezTo>
                    <a:pt x="12" y="1071"/>
                    <a:pt x="12" y="1071"/>
                    <a:pt x="12" y="1071"/>
                  </a:cubicBezTo>
                  <a:cubicBezTo>
                    <a:pt x="12" y="1080"/>
                    <a:pt x="13" y="1089"/>
                    <a:pt x="14" y="1099"/>
                  </a:cubicBezTo>
                  <a:lnTo>
                    <a:pt x="7" y="1100"/>
                  </a:lnTo>
                  <a:close/>
                  <a:moveTo>
                    <a:pt x="1966" y="1080"/>
                  </a:moveTo>
                  <a:cubicBezTo>
                    <a:pt x="1958" y="1079"/>
                    <a:pt x="1958" y="1079"/>
                    <a:pt x="1958" y="1079"/>
                  </a:cubicBezTo>
                  <a:cubicBezTo>
                    <a:pt x="1959" y="1070"/>
                    <a:pt x="1960" y="1060"/>
                    <a:pt x="1961" y="1051"/>
                  </a:cubicBezTo>
                  <a:cubicBezTo>
                    <a:pt x="1969" y="1052"/>
                    <a:pt x="1969" y="1052"/>
                    <a:pt x="1969" y="1052"/>
                  </a:cubicBezTo>
                  <a:cubicBezTo>
                    <a:pt x="1968" y="1061"/>
                    <a:pt x="1967" y="1070"/>
                    <a:pt x="1966" y="1080"/>
                  </a:cubicBezTo>
                  <a:close/>
                  <a:moveTo>
                    <a:pt x="2" y="1056"/>
                  </a:moveTo>
                  <a:cubicBezTo>
                    <a:pt x="2" y="1046"/>
                    <a:pt x="1" y="1037"/>
                    <a:pt x="1" y="1028"/>
                  </a:cubicBezTo>
                  <a:cubicBezTo>
                    <a:pt x="9" y="1027"/>
                    <a:pt x="9" y="1027"/>
                    <a:pt x="9" y="1027"/>
                  </a:cubicBezTo>
                  <a:cubicBezTo>
                    <a:pt x="9" y="1036"/>
                    <a:pt x="10" y="1046"/>
                    <a:pt x="10" y="1055"/>
                  </a:cubicBezTo>
                  <a:lnTo>
                    <a:pt x="2" y="1056"/>
                  </a:lnTo>
                  <a:close/>
                  <a:moveTo>
                    <a:pt x="1970" y="1036"/>
                  </a:moveTo>
                  <a:cubicBezTo>
                    <a:pt x="1962" y="1035"/>
                    <a:pt x="1962" y="1035"/>
                    <a:pt x="1962" y="1035"/>
                  </a:cubicBezTo>
                  <a:cubicBezTo>
                    <a:pt x="1962" y="1026"/>
                    <a:pt x="1962" y="1017"/>
                    <a:pt x="1963" y="1007"/>
                  </a:cubicBezTo>
                  <a:cubicBezTo>
                    <a:pt x="1971" y="1007"/>
                    <a:pt x="1971" y="1007"/>
                    <a:pt x="1971" y="1007"/>
                  </a:cubicBezTo>
                  <a:cubicBezTo>
                    <a:pt x="1970" y="1017"/>
                    <a:pt x="1970" y="1026"/>
                    <a:pt x="1970" y="1036"/>
                  </a:cubicBezTo>
                  <a:close/>
                  <a:moveTo>
                    <a:pt x="0" y="1012"/>
                  </a:moveTo>
                  <a:cubicBezTo>
                    <a:pt x="0" y="1003"/>
                    <a:pt x="0" y="994"/>
                    <a:pt x="0" y="985"/>
                  </a:cubicBezTo>
                  <a:cubicBezTo>
                    <a:pt x="0" y="983"/>
                    <a:pt x="0" y="983"/>
                    <a:pt x="0" y="983"/>
                  </a:cubicBezTo>
                  <a:cubicBezTo>
                    <a:pt x="8" y="983"/>
                    <a:pt x="8" y="983"/>
                    <a:pt x="8" y="983"/>
                  </a:cubicBezTo>
                  <a:cubicBezTo>
                    <a:pt x="8" y="985"/>
                    <a:pt x="8" y="985"/>
                    <a:pt x="8" y="985"/>
                  </a:cubicBezTo>
                  <a:cubicBezTo>
                    <a:pt x="8" y="994"/>
                    <a:pt x="8" y="1003"/>
                    <a:pt x="8" y="1011"/>
                  </a:cubicBezTo>
                  <a:lnTo>
                    <a:pt x="0" y="1012"/>
                  </a:lnTo>
                  <a:close/>
                  <a:moveTo>
                    <a:pt x="1971" y="991"/>
                  </a:moveTo>
                  <a:cubicBezTo>
                    <a:pt x="1963" y="991"/>
                    <a:pt x="1963" y="991"/>
                    <a:pt x="1963" y="991"/>
                  </a:cubicBezTo>
                  <a:cubicBezTo>
                    <a:pt x="1963" y="989"/>
                    <a:pt x="1963" y="987"/>
                    <a:pt x="1963" y="985"/>
                  </a:cubicBezTo>
                  <a:cubicBezTo>
                    <a:pt x="1963" y="978"/>
                    <a:pt x="1963" y="971"/>
                    <a:pt x="1963" y="963"/>
                  </a:cubicBezTo>
                  <a:cubicBezTo>
                    <a:pt x="1971" y="963"/>
                    <a:pt x="1971" y="963"/>
                    <a:pt x="1971" y="963"/>
                  </a:cubicBezTo>
                  <a:cubicBezTo>
                    <a:pt x="1971" y="971"/>
                    <a:pt x="1971" y="978"/>
                    <a:pt x="1971" y="985"/>
                  </a:cubicBezTo>
                  <a:cubicBezTo>
                    <a:pt x="1971" y="987"/>
                    <a:pt x="1971" y="989"/>
                    <a:pt x="1971" y="991"/>
                  </a:cubicBezTo>
                  <a:close/>
                  <a:moveTo>
                    <a:pt x="8" y="968"/>
                  </a:moveTo>
                  <a:cubicBezTo>
                    <a:pt x="0" y="967"/>
                    <a:pt x="0" y="967"/>
                    <a:pt x="0" y="967"/>
                  </a:cubicBezTo>
                  <a:cubicBezTo>
                    <a:pt x="0" y="958"/>
                    <a:pt x="1" y="949"/>
                    <a:pt x="1" y="939"/>
                  </a:cubicBezTo>
                  <a:cubicBezTo>
                    <a:pt x="9" y="940"/>
                    <a:pt x="9" y="940"/>
                    <a:pt x="9" y="940"/>
                  </a:cubicBezTo>
                  <a:cubicBezTo>
                    <a:pt x="9" y="949"/>
                    <a:pt x="8" y="958"/>
                    <a:pt x="8" y="968"/>
                  </a:cubicBezTo>
                  <a:close/>
                  <a:moveTo>
                    <a:pt x="1962" y="948"/>
                  </a:moveTo>
                  <a:cubicBezTo>
                    <a:pt x="1962" y="938"/>
                    <a:pt x="1961" y="929"/>
                    <a:pt x="1961" y="920"/>
                  </a:cubicBezTo>
                  <a:cubicBezTo>
                    <a:pt x="1969" y="919"/>
                    <a:pt x="1969" y="919"/>
                    <a:pt x="1969" y="919"/>
                  </a:cubicBezTo>
                  <a:cubicBezTo>
                    <a:pt x="1969" y="929"/>
                    <a:pt x="1970" y="938"/>
                    <a:pt x="1970" y="947"/>
                  </a:cubicBezTo>
                  <a:lnTo>
                    <a:pt x="1962" y="948"/>
                  </a:lnTo>
                  <a:close/>
                  <a:moveTo>
                    <a:pt x="10" y="924"/>
                  </a:moveTo>
                  <a:cubicBezTo>
                    <a:pt x="2" y="923"/>
                    <a:pt x="2" y="923"/>
                    <a:pt x="2" y="923"/>
                  </a:cubicBezTo>
                  <a:cubicBezTo>
                    <a:pt x="3" y="914"/>
                    <a:pt x="3" y="904"/>
                    <a:pt x="4" y="895"/>
                  </a:cubicBezTo>
                  <a:cubicBezTo>
                    <a:pt x="12" y="896"/>
                    <a:pt x="12" y="896"/>
                    <a:pt x="12" y="896"/>
                  </a:cubicBezTo>
                  <a:cubicBezTo>
                    <a:pt x="11" y="905"/>
                    <a:pt x="10" y="914"/>
                    <a:pt x="10" y="924"/>
                  </a:cubicBezTo>
                  <a:close/>
                  <a:moveTo>
                    <a:pt x="1960" y="904"/>
                  </a:moveTo>
                  <a:cubicBezTo>
                    <a:pt x="1959" y="895"/>
                    <a:pt x="1958" y="885"/>
                    <a:pt x="1957" y="876"/>
                  </a:cubicBezTo>
                  <a:cubicBezTo>
                    <a:pt x="1965" y="875"/>
                    <a:pt x="1965" y="875"/>
                    <a:pt x="1965" y="875"/>
                  </a:cubicBezTo>
                  <a:cubicBezTo>
                    <a:pt x="1966" y="884"/>
                    <a:pt x="1967" y="894"/>
                    <a:pt x="1967" y="903"/>
                  </a:cubicBezTo>
                  <a:lnTo>
                    <a:pt x="1960" y="904"/>
                  </a:lnTo>
                  <a:close/>
                  <a:moveTo>
                    <a:pt x="14" y="880"/>
                  </a:moveTo>
                  <a:cubicBezTo>
                    <a:pt x="6" y="879"/>
                    <a:pt x="6" y="879"/>
                    <a:pt x="6" y="879"/>
                  </a:cubicBezTo>
                  <a:cubicBezTo>
                    <a:pt x="7" y="870"/>
                    <a:pt x="8" y="861"/>
                    <a:pt x="9" y="851"/>
                  </a:cubicBezTo>
                  <a:cubicBezTo>
                    <a:pt x="17" y="852"/>
                    <a:pt x="17" y="852"/>
                    <a:pt x="17" y="852"/>
                  </a:cubicBezTo>
                  <a:cubicBezTo>
                    <a:pt x="16" y="862"/>
                    <a:pt x="15" y="871"/>
                    <a:pt x="14" y="880"/>
                  </a:cubicBezTo>
                  <a:close/>
                  <a:moveTo>
                    <a:pt x="1955" y="860"/>
                  </a:moveTo>
                  <a:cubicBezTo>
                    <a:pt x="1954" y="851"/>
                    <a:pt x="1952" y="842"/>
                    <a:pt x="1951" y="833"/>
                  </a:cubicBezTo>
                  <a:cubicBezTo>
                    <a:pt x="1959" y="831"/>
                    <a:pt x="1959" y="831"/>
                    <a:pt x="1959" y="831"/>
                  </a:cubicBezTo>
                  <a:cubicBezTo>
                    <a:pt x="1960" y="841"/>
                    <a:pt x="1962" y="850"/>
                    <a:pt x="1963" y="859"/>
                  </a:cubicBezTo>
                  <a:lnTo>
                    <a:pt x="1955" y="860"/>
                  </a:lnTo>
                  <a:close/>
                  <a:moveTo>
                    <a:pt x="19" y="837"/>
                  </a:moveTo>
                  <a:cubicBezTo>
                    <a:pt x="11" y="835"/>
                    <a:pt x="11" y="835"/>
                    <a:pt x="11" y="835"/>
                  </a:cubicBezTo>
                  <a:cubicBezTo>
                    <a:pt x="13" y="826"/>
                    <a:pt x="14" y="817"/>
                    <a:pt x="16" y="808"/>
                  </a:cubicBezTo>
                  <a:cubicBezTo>
                    <a:pt x="24" y="809"/>
                    <a:pt x="24" y="809"/>
                    <a:pt x="24" y="809"/>
                  </a:cubicBezTo>
                  <a:cubicBezTo>
                    <a:pt x="22" y="818"/>
                    <a:pt x="21" y="827"/>
                    <a:pt x="19" y="837"/>
                  </a:cubicBezTo>
                  <a:close/>
                  <a:moveTo>
                    <a:pt x="1948" y="817"/>
                  </a:moveTo>
                  <a:cubicBezTo>
                    <a:pt x="1947" y="808"/>
                    <a:pt x="1945" y="799"/>
                    <a:pt x="1943" y="790"/>
                  </a:cubicBezTo>
                  <a:cubicBezTo>
                    <a:pt x="1951" y="788"/>
                    <a:pt x="1951" y="788"/>
                    <a:pt x="1951" y="788"/>
                  </a:cubicBezTo>
                  <a:cubicBezTo>
                    <a:pt x="1953" y="797"/>
                    <a:pt x="1955" y="806"/>
                    <a:pt x="1956" y="816"/>
                  </a:cubicBezTo>
                  <a:lnTo>
                    <a:pt x="1948" y="817"/>
                  </a:lnTo>
                  <a:close/>
                  <a:moveTo>
                    <a:pt x="27" y="793"/>
                  </a:moveTo>
                  <a:cubicBezTo>
                    <a:pt x="19" y="792"/>
                    <a:pt x="19" y="792"/>
                    <a:pt x="19" y="792"/>
                  </a:cubicBezTo>
                  <a:cubicBezTo>
                    <a:pt x="21" y="783"/>
                    <a:pt x="23" y="774"/>
                    <a:pt x="25" y="764"/>
                  </a:cubicBezTo>
                  <a:cubicBezTo>
                    <a:pt x="33" y="766"/>
                    <a:pt x="33" y="766"/>
                    <a:pt x="33" y="766"/>
                  </a:cubicBezTo>
                  <a:cubicBezTo>
                    <a:pt x="31" y="775"/>
                    <a:pt x="29" y="784"/>
                    <a:pt x="27" y="793"/>
                  </a:cubicBezTo>
                  <a:close/>
                  <a:moveTo>
                    <a:pt x="1940" y="774"/>
                  </a:moveTo>
                  <a:cubicBezTo>
                    <a:pt x="1938" y="765"/>
                    <a:pt x="1936" y="756"/>
                    <a:pt x="1934" y="747"/>
                  </a:cubicBezTo>
                  <a:cubicBezTo>
                    <a:pt x="1941" y="745"/>
                    <a:pt x="1941" y="745"/>
                    <a:pt x="1941" y="745"/>
                  </a:cubicBezTo>
                  <a:cubicBezTo>
                    <a:pt x="1944" y="754"/>
                    <a:pt x="1946" y="763"/>
                    <a:pt x="1948" y="772"/>
                  </a:cubicBezTo>
                  <a:lnTo>
                    <a:pt x="1940" y="774"/>
                  </a:lnTo>
                  <a:close/>
                  <a:moveTo>
                    <a:pt x="36" y="751"/>
                  </a:moveTo>
                  <a:cubicBezTo>
                    <a:pt x="29" y="749"/>
                    <a:pt x="29" y="749"/>
                    <a:pt x="29" y="749"/>
                  </a:cubicBezTo>
                  <a:cubicBezTo>
                    <a:pt x="31" y="740"/>
                    <a:pt x="33" y="731"/>
                    <a:pt x="36" y="722"/>
                  </a:cubicBezTo>
                  <a:cubicBezTo>
                    <a:pt x="43" y="724"/>
                    <a:pt x="43" y="724"/>
                    <a:pt x="43" y="724"/>
                  </a:cubicBezTo>
                  <a:cubicBezTo>
                    <a:pt x="41" y="733"/>
                    <a:pt x="39" y="742"/>
                    <a:pt x="36" y="751"/>
                  </a:cubicBezTo>
                  <a:close/>
                  <a:moveTo>
                    <a:pt x="1930" y="731"/>
                  </a:moveTo>
                  <a:cubicBezTo>
                    <a:pt x="1927" y="722"/>
                    <a:pt x="1925" y="713"/>
                    <a:pt x="1922" y="705"/>
                  </a:cubicBezTo>
                  <a:cubicBezTo>
                    <a:pt x="1930" y="702"/>
                    <a:pt x="1930" y="702"/>
                    <a:pt x="1930" y="702"/>
                  </a:cubicBezTo>
                  <a:cubicBezTo>
                    <a:pt x="1932" y="711"/>
                    <a:pt x="1935" y="720"/>
                    <a:pt x="1937" y="729"/>
                  </a:cubicBezTo>
                  <a:lnTo>
                    <a:pt x="1930" y="731"/>
                  </a:lnTo>
                  <a:close/>
                  <a:moveTo>
                    <a:pt x="48" y="708"/>
                  </a:moveTo>
                  <a:cubicBezTo>
                    <a:pt x="40" y="706"/>
                    <a:pt x="40" y="706"/>
                    <a:pt x="40" y="706"/>
                  </a:cubicBezTo>
                  <a:cubicBezTo>
                    <a:pt x="43" y="697"/>
                    <a:pt x="46" y="688"/>
                    <a:pt x="48" y="679"/>
                  </a:cubicBezTo>
                  <a:cubicBezTo>
                    <a:pt x="56" y="682"/>
                    <a:pt x="56" y="682"/>
                    <a:pt x="56" y="682"/>
                  </a:cubicBezTo>
                  <a:cubicBezTo>
                    <a:pt x="53" y="691"/>
                    <a:pt x="50" y="700"/>
                    <a:pt x="48" y="708"/>
                  </a:cubicBezTo>
                  <a:close/>
                  <a:moveTo>
                    <a:pt x="1917" y="689"/>
                  </a:moveTo>
                  <a:cubicBezTo>
                    <a:pt x="1914" y="681"/>
                    <a:pt x="1911" y="672"/>
                    <a:pt x="1908" y="663"/>
                  </a:cubicBezTo>
                  <a:cubicBezTo>
                    <a:pt x="1916" y="660"/>
                    <a:pt x="1916" y="660"/>
                    <a:pt x="1916" y="660"/>
                  </a:cubicBezTo>
                  <a:cubicBezTo>
                    <a:pt x="1919" y="669"/>
                    <a:pt x="1922" y="678"/>
                    <a:pt x="1925" y="687"/>
                  </a:cubicBezTo>
                  <a:lnTo>
                    <a:pt x="1917" y="689"/>
                  </a:lnTo>
                  <a:close/>
                  <a:moveTo>
                    <a:pt x="61" y="667"/>
                  </a:moveTo>
                  <a:cubicBezTo>
                    <a:pt x="54" y="664"/>
                    <a:pt x="54" y="664"/>
                    <a:pt x="54" y="664"/>
                  </a:cubicBezTo>
                  <a:cubicBezTo>
                    <a:pt x="57" y="655"/>
                    <a:pt x="60" y="646"/>
                    <a:pt x="63" y="638"/>
                  </a:cubicBezTo>
                  <a:cubicBezTo>
                    <a:pt x="71" y="641"/>
                    <a:pt x="71" y="641"/>
                    <a:pt x="71" y="641"/>
                  </a:cubicBezTo>
                  <a:cubicBezTo>
                    <a:pt x="67" y="649"/>
                    <a:pt x="64" y="658"/>
                    <a:pt x="61" y="667"/>
                  </a:cubicBezTo>
                  <a:close/>
                  <a:moveTo>
                    <a:pt x="1903" y="648"/>
                  </a:moveTo>
                  <a:cubicBezTo>
                    <a:pt x="1900" y="639"/>
                    <a:pt x="1896" y="630"/>
                    <a:pt x="1893" y="622"/>
                  </a:cubicBezTo>
                  <a:cubicBezTo>
                    <a:pt x="1900" y="619"/>
                    <a:pt x="1900" y="619"/>
                    <a:pt x="1900" y="619"/>
                  </a:cubicBezTo>
                  <a:cubicBezTo>
                    <a:pt x="1904" y="627"/>
                    <a:pt x="1907" y="636"/>
                    <a:pt x="1911" y="645"/>
                  </a:cubicBezTo>
                  <a:lnTo>
                    <a:pt x="1903" y="648"/>
                  </a:lnTo>
                  <a:close/>
                  <a:moveTo>
                    <a:pt x="76" y="626"/>
                  </a:moveTo>
                  <a:cubicBezTo>
                    <a:pt x="69" y="623"/>
                    <a:pt x="69" y="623"/>
                    <a:pt x="69" y="623"/>
                  </a:cubicBezTo>
                  <a:cubicBezTo>
                    <a:pt x="72" y="614"/>
                    <a:pt x="76" y="606"/>
                    <a:pt x="80" y="597"/>
                  </a:cubicBezTo>
                  <a:cubicBezTo>
                    <a:pt x="87" y="600"/>
                    <a:pt x="87" y="600"/>
                    <a:pt x="87" y="600"/>
                  </a:cubicBezTo>
                  <a:cubicBezTo>
                    <a:pt x="83" y="609"/>
                    <a:pt x="80" y="617"/>
                    <a:pt x="76" y="626"/>
                  </a:cubicBezTo>
                  <a:close/>
                  <a:moveTo>
                    <a:pt x="1887" y="607"/>
                  </a:moveTo>
                  <a:cubicBezTo>
                    <a:pt x="1883" y="598"/>
                    <a:pt x="1880" y="590"/>
                    <a:pt x="1876" y="581"/>
                  </a:cubicBezTo>
                  <a:cubicBezTo>
                    <a:pt x="1883" y="578"/>
                    <a:pt x="1883" y="578"/>
                    <a:pt x="1883" y="578"/>
                  </a:cubicBezTo>
                  <a:cubicBezTo>
                    <a:pt x="1887" y="587"/>
                    <a:pt x="1891" y="595"/>
                    <a:pt x="1894" y="604"/>
                  </a:cubicBezTo>
                  <a:lnTo>
                    <a:pt x="1887" y="607"/>
                  </a:lnTo>
                  <a:close/>
                  <a:moveTo>
                    <a:pt x="93" y="586"/>
                  </a:moveTo>
                  <a:cubicBezTo>
                    <a:pt x="86" y="582"/>
                    <a:pt x="86" y="582"/>
                    <a:pt x="86" y="582"/>
                  </a:cubicBezTo>
                  <a:cubicBezTo>
                    <a:pt x="90" y="574"/>
                    <a:pt x="94" y="565"/>
                    <a:pt x="98" y="557"/>
                  </a:cubicBezTo>
                  <a:cubicBezTo>
                    <a:pt x="105" y="560"/>
                    <a:pt x="105" y="560"/>
                    <a:pt x="105" y="560"/>
                  </a:cubicBezTo>
                  <a:cubicBezTo>
                    <a:pt x="101" y="569"/>
                    <a:pt x="97" y="577"/>
                    <a:pt x="93" y="586"/>
                  </a:cubicBezTo>
                  <a:close/>
                  <a:moveTo>
                    <a:pt x="1869" y="567"/>
                  </a:moveTo>
                  <a:cubicBezTo>
                    <a:pt x="1865" y="558"/>
                    <a:pt x="1861" y="550"/>
                    <a:pt x="1857" y="542"/>
                  </a:cubicBezTo>
                  <a:cubicBezTo>
                    <a:pt x="1864" y="538"/>
                    <a:pt x="1864" y="538"/>
                    <a:pt x="1864" y="538"/>
                  </a:cubicBezTo>
                  <a:cubicBezTo>
                    <a:pt x="1868" y="546"/>
                    <a:pt x="1872" y="555"/>
                    <a:pt x="1876" y="563"/>
                  </a:cubicBezTo>
                  <a:lnTo>
                    <a:pt x="1869" y="567"/>
                  </a:lnTo>
                  <a:close/>
                  <a:moveTo>
                    <a:pt x="112" y="546"/>
                  </a:moveTo>
                  <a:cubicBezTo>
                    <a:pt x="105" y="542"/>
                    <a:pt x="105" y="542"/>
                    <a:pt x="105" y="542"/>
                  </a:cubicBezTo>
                  <a:cubicBezTo>
                    <a:pt x="109" y="534"/>
                    <a:pt x="113" y="526"/>
                    <a:pt x="118" y="518"/>
                  </a:cubicBezTo>
                  <a:cubicBezTo>
                    <a:pt x="125" y="521"/>
                    <a:pt x="125" y="521"/>
                    <a:pt x="125" y="521"/>
                  </a:cubicBezTo>
                  <a:cubicBezTo>
                    <a:pt x="121" y="530"/>
                    <a:pt x="116" y="538"/>
                    <a:pt x="112" y="546"/>
                  </a:cubicBezTo>
                  <a:close/>
                  <a:moveTo>
                    <a:pt x="1849" y="528"/>
                  </a:moveTo>
                  <a:cubicBezTo>
                    <a:pt x="1845" y="519"/>
                    <a:pt x="1840" y="511"/>
                    <a:pt x="1836" y="503"/>
                  </a:cubicBezTo>
                  <a:cubicBezTo>
                    <a:pt x="1843" y="499"/>
                    <a:pt x="1843" y="499"/>
                    <a:pt x="1843" y="499"/>
                  </a:cubicBezTo>
                  <a:cubicBezTo>
                    <a:pt x="1847" y="507"/>
                    <a:pt x="1852" y="516"/>
                    <a:pt x="1856" y="524"/>
                  </a:cubicBezTo>
                  <a:lnTo>
                    <a:pt x="1849" y="528"/>
                  </a:lnTo>
                  <a:close/>
                  <a:moveTo>
                    <a:pt x="133" y="507"/>
                  </a:moveTo>
                  <a:cubicBezTo>
                    <a:pt x="126" y="504"/>
                    <a:pt x="126" y="504"/>
                    <a:pt x="126" y="504"/>
                  </a:cubicBezTo>
                  <a:cubicBezTo>
                    <a:pt x="130" y="495"/>
                    <a:pt x="135" y="487"/>
                    <a:pt x="140" y="479"/>
                  </a:cubicBezTo>
                  <a:cubicBezTo>
                    <a:pt x="147" y="483"/>
                    <a:pt x="147" y="483"/>
                    <a:pt x="147" y="483"/>
                  </a:cubicBezTo>
                  <a:cubicBezTo>
                    <a:pt x="142" y="491"/>
                    <a:pt x="137" y="499"/>
                    <a:pt x="133" y="507"/>
                  </a:cubicBezTo>
                  <a:close/>
                  <a:moveTo>
                    <a:pt x="1828" y="489"/>
                  </a:moveTo>
                  <a:cubicBezTo>
                    <a:pt x="1823" y="481"/>
                    <a:pt x="1818" y="473"/>
                    <a:pt x="1813" y="465"/>
                  </a:cubicBezTo>
                  <a:cubicBezTo>
                    <a:pt x="1820" y="461"/>
                    <a:pt x="1820" y="461"/>
                    <a:pt x="1820" y="461"/>
                  </a:cubicBezTo>
                  <a:cubicBezTo>
                    <a:pt x="1825" y="469"/>
                    <a:pt x="1830" y="477"/>
                    <a:pt x="1835" y="485"/>
                  </a:cubicBezTo>
                  <a:lnTo>
                    <a:pt x="1828" y="489"/>
                  </a:lnTo>
                  <a:close/>
                  <a:moveTo>
                    <a:pt x="155" y="470"/>
                  </a:moveTo>
                  <a:cubicBezTo>
                    <a:pt x="148" y="466"/>
                    <a:pt x="148" y="466"/>
                    <a:pt x="148" y="466"/>
                  </a:cubicBezTo>
                  <a:cubicBezTo>
                    <a:pt x="153" y="458"/>
                    <a:pt x="158" y="450"/>
                    <a:pt x="163" y="442"/>
                  </a:cubicBezTo>
                  <a:cubicBezTo>
                    <a:pt x="170" y="446"/>
                    <a:pt x="170" y="446"/>
                    <a:pt x="170" y="446"/>
                  </a:cubicBezTo>
                  <a:cubicBezTo>
                    <a:pt x="165" y="454"/>
                    <a:pt x="160" y="462"/>
                    <a:pt x="155" y="470"/>
                  </a:cubicBezTo>
                  <a:close/>
                  <a:moveTo>
                    <a:pt x="1805" y="452"/>
                  </a:moveTo>
                  <a:cubicBezTo>
                    <a:pt x="1800" y="444"/>
                    <a:pt x="1794" y="436"/>
                    <a:pt x="1789" y="429"/>
                  </a:cubicBezTo>
                  <a:cubicBezTo>
                    <a:pt x="1796" y="424"/>
                    <a:pt x="1796" y="424"/>
                    <a:pt x="1796" y="424"/>
                  </a:cubicBezTo>
                  <a:cubicBezTo>
                    <a:pt x="1801" y="432"/>
                    <a:pt x="1806" y="440"/>
                    <a:pt x="1811" y="448"/>
                  </a:cubicBezTo>
                  <a:lnTo>
                    <a:pt x="1805" y="452"/>
                  </a:lnTo>
                  <a:close/>
                  <a:moveTo>
                    <a:pt x="179" y="433"/>
                  </a:moveTo>
                  <a:cubicBezTo>
                    <a:pt x="172" y="429"/>
                    <a:pt x="172" y="429"/>
                    <a:pt x="172" y="429"/>
                  </a:cubicBezTo>
                  <a:cubicBezTo>
                    <a:pt x="177" y="421"/>
                    <a:pt x="183" y="413"/>
                    <a:pt x="188" y="406"/>
                  </a:cubicBezTo>
                  <a:cubicBezTo>
                    <a:pt x="195" y="410"/>
                    <a:pt x="195" y="410"/>
                    <a:pt x="195" y="410"/>
                  </a:cubicBezTo>
                  <a:cubicBezTo>
                    <a:pt x="189" y="418"/>
                    <a:pt x="184" y="426"/>
                    <a:pt x="179" y="433"/>
                  </a:cubicBezTo>
                  <a:close/>
                  <a:moveTo>
                    <a:pt x="1780" y="416"/>
                  </a:moveTo>
                  <a:cubicBezTo>
                    <a:pt x="1774" y="408"/>
                    <a:pt x="1769" y="401"/>
                    <a:pt x="1763" y="393"/>
                  </a:cubicBezTo>
                  <a:cubicBezTo>
                    <a:pt x="1770" y="389"/>
                    <a:pt x="1770" y="389"/>
                    <a:pt x="1770" y="389"/>
                  </a:cubicBezTo>
                  <a:cubicBezTo>
                    <a:pt x="1775" y="396"/>
                    <a:pt x="1781" y="404"/>
                    <a:pt x="1786" y="411"/>
                  </a:cubicBezTo>
                  <a:lnTo>
                    <a:pt x="1780" y="416"/>
                  </a:lnTo>
                  <a:close/>
                  <a:moveTo>
                    <a:pt x="204" y="398"/>
                  </a:moveTo>
                  <a:cubicBezTo>
                    <a:pt x="198" y="393"/>
                    <a:pt x="198" y="393"/>
                    <a:pt x="198" y="393"/>
                  </a:cubicBezTo>
                  <a:cubicBezTo>
                    <a:pt x="204" y="385"/>
                    <a:pt x="209" y="378"/>
                    <a:pt x="215" y="371"/>
                  </a:cubicBezTo>
                  <a:cubicBezTo>
                    <a:pt x="221" y="376"/>
                    <a:pt x="221" y="376"/>
                    <a:pt x="221" y="376"/>
                  </a:cubicBezTo>
                  <a:cubicBezTo>
                    <a:pt x="216" y="383"/>
                    <a:pt x="210" y="390"/>
                    <a:pt x="204" y="398"/>
                  </a:cubicBezTo>
                  <a:close/>
                  <a:moveTo>
                    <a:pt x="1754" y="381"/>
                  </a:moveTo>
                  <a:cubicBezTo>
                    <a:pt x="1748" y="374"/>
                    <a:pt x="1742" y="366"/>
                    <a:pt x="1736" y="359"/>
                  </a:cubicBezTo>
                  <a:cubicBezTo>
                    <a:pt x="1742" y="354"/>
                    <a:pt x="1742" y="354"/>
                    <a:pt x="1742" y="354"/>
                  </a:cubicBezTo>
                  <a:cubicBezTo>
                    <a:pt x="1748" y="361"/>
                    <a:pt x="1754" y="368"/>
                    <a:pt x="1760" y="376"/>
                  </a:cubicBezTo>
                  <a:lnTo>
                    <a:pt x="1754" y="381"/>
                  </a:lnTo>
                  <a:close/>
                  <a:moveTo>
                    <a:pt x="231" y="363"/>
                  </a:moveTo>
                  <a:cubicBezTo>
                    <a:pt x="225" y="358"/>
                    <a:pt x="225" y="358"/>
                    <a:pt x="225" y="358"/>
                  </a:cubicBezTo>
                  <a:cubicBezTo>
                    <a:pt x="231" y="351"/>
                    <a:pt x="237" y="344"/>
                    <a:pt x="243" y="337"/>
                  </a:cubicBezTo>
                  <a:cubicBezTo>
                    <a:pt x="250" y="342"/>
                    <a:pt x="250" y="342"/>
                    <a:pt x="250" y="342"/>
                  </a:cubicBezTo>
                  <a:cubicBezTo>
                    <a:pt x="243" y="349"/>
                    <a:pt x="237" y="356"/>
                    <a:pt x="231" y="363"/>
                  </a:cubicBezTo>
                  <a:close/>
                  <a:moveTo>
                    <a:pt x="1726" y="347"/>
                  </a:moveTo>
                  <a:cubicBezTo>
                    <a:pt x="1720" y="340"/>
                    <a:pt x="1713" y="333"/>
                    <a:pt x="1707" y="326"/>
                  </a:cubicBezTo>
                  <a:cubicBezTo>
                    <a:pt x="1713" y="321"/>
                    <a:pt x="1713" y="321"/>
                    <a:pt x="1713" y="321"/>
                  </a:cubicBezTo>
                  <a:cubicBezTo>
                    <a:pt x="1719" y="328"/>
                    <a:pt x="1726" y="335"/>
                    <a:pt x="1732" y="342"/>
                  </a:cubicBezTo>
                  <a:lnTo>
                    <a:pt x="1726" y="347"/>
                  </a:lnTo>
                  <a:close/>
                  <a:moveTo>
                    <a:pt x="260" y="330"/>
                  </a:moveTo>
                  <a:cubicBezTo>
                    <a:pt x="254" y="325"/>
                    <a:pt x="254" y="325"/>
                    <a:pt x="254" y="325"/>
                  </a:cubicBezTo>
                  <a:cubicBezTo>
                    <a:pt x="260" y="318"/>
                    <a:pt x="267" y="311"/>
                    <a:pt x="273" y="304"/>
                  </a:cubicBezTo>
                  <a:cubicBezTo>
                    <a:pt x="279" y="310"/>
                    <a:pt x="279" y="310"/>
                    <a:pt x="279" y="310"/>
                  </a:cubicBezTo>
                  <a:cubicBezTo>
                    <a:pt x="273" y="316"/>
                    <a:pt x="266" y="323"/>
                    <a:pt x="260" y="330"/>
                  </a:cubicBezTo>
                  <a:close/>
                  <a:moveTo>
                    <a:pt x="1696" y="314"/>
                  </a:moveTo>
                  <a:cubicBezTo>
                    <a:pt x="1690" y="308"/>
                    <a:pt x="1683" y="301"/>
                    <a:pt x="1677" y="294"/>
                  </a:cubicBezTo>
                  <a:cubicBezTo>
                    <a:pt x="1683" y="289"/>
                    <a:pt x="1683" y="289"/>
                    <a:pt x="1683" y="289"/>
                  </a:cubicBezTo>
                  <a:cubicBezTo>
                    <a:pt x="1689" y="295"/>
                    <a:pt x="1696" y="302"/>
                    <a:pt x="1702" y="309"/>
                  </a:cubicBezTo>
                  <a:lnTo>
                    <a:pt x="1696" y="314"/>
                  </a:lnTo>
                  <a:close/>
                  <a:moveTo>
                    <a:pt x="290" y="298"/>
                  </a:moveTo>
                  <a:cubicBezTo>
                    <a:pt x="284" y="293"/>
                    <a:pt x="284" y="293"/>
                    <a:pt x="284" y="293"/>
                  </a:cubicBezTo>
                  <a:cubicBezTo>
                    <a:pt x="291" y="286"/>
                    <a:pt x="298" y="279"/>
                    <a:pt x="305" y="273"/>
                  </a:cubicBezTo>
                  <a:cubicBezTo>
                    <a:pt x="310" y="279"/>
                    <a:pt x="310" y="279"/>
                    <a:pt x="310" y="279"/>
                  </a:cubicBezTo>
                  <a:cubicBezTo>
                    <a:pt x="303" y="285"/>
                    <a:pt x="297" y="292"/>
                    <a:pt x="290" y="298"/>
                  </a:cubicBezTo>
                  <a:close/>
                  <a:moveTo>
                    <a:pt x="1665" y="283"/>
                  </a:moveTo>
                  <a:cubicBezTo>
                    <a:pt x="1659" y="277"/>
                    <a:pt x="1652" y="270"/>
                    <a:pt x="1645" y="264"/>
                  </a:cubicBezTo>
                  <a:cubicBezTo>
                    <a:pt x="1651" y="258"/>
                    <a:pt x="1651" y="258"/>
                    <a:pt x="1651" y="258"/>
                  </a:cubicBezTo>
                  <a:cubicBezTo>
                    <a:pt x="1658" y="265"/>
                    <a:pt x="1664" y="271"/>
                    <a:pt x="1671" y="278"/>
                  </a:cubicBezTo>
                  <a:lnTo>
                    <a:pt x="1665" y="283"/>
                  </a:lnTo>
                  <a:close/>
                  <a:moveTo>
                    <a:pt x="322" y="268"/>
                  </a:moveTo>
                  <a:cubicBezTo>
                    <a:pt x="316" y="262"/>
                    <a:pt x="316" y="262"/>
                    <a:pt x="316" y="262"/>
                  </a:cubicBezTo>
                  <a:cubicBezTo>
                    <a:pt x="323" y="256"/>
                    <a:pt x="330" y="249"/>
                    <a:pt x="337" y="243"/>
                  </a:cubicBezTo>
                  <a:cubicBezTo>
                    <a:pt x="342" y="249"/>
                    <a:pt x="342" y="249"/>
                    <a:pt x="342" y="249"/>
                  </a:cubicBezTo>
                  <a:cubicBezTo>
                    <a:pt x="335" y="255"/>
                    <a:pt x="328" y="262"/>
                    <a:pt x="322" y="268"/>
                  </a:cubicBezTo>
                  <a:close/>
                  <a:moveTo>
                    <a:pt x="1633" y="254"/>
                  </a:moveTo>
                  <a:cubicBezTo>
                    <a:pt x="1626" y="247"/>
                    <a:pt x="1619" y="241"/>
                    <a:pt x="1612" y="235"/>
                  </a:cubicBezTo>
                  <a:cubicBezTo>
                    <a:pt x="1617" y="229"/>
                    <a:pt x="1617" y="229"/>
                    <a:pt x="1617" y="229"/>
                  </a:cubicBezTo>
                  <a:cubicBezTo>
                    <a:pt x="1625" y="235"/>
                    <a:pt x="1632" y="241"/>
                    <a:pt x="1639" y="248"/>
                  </a:cubicBezTo>
                  <a:lnTo>
                    <a:pt x="1633" y="254"/>
                  </a:lnTo>
                  <a:close/>
                  <a:moveTo>
                    <a:pt x="354" y="239"/>
                  </a:moveTo>
                  <a:cubicBezTo>
                    <a:pt x="349" y="233"/>
                    <a:pt x="349" y="233"/>
                    <a:pt x="349" y="233"/>
                  </a:cubicBezTo>
                  <a:cubicBezTo>
                    <a:pt x="356" y="227"/>
                    <a:pt x="364" y="221"/>
                    <a:pt x="371" y="215"/>
                  </a:cubicBezTo>
                  <a:cubicBezTo>
                    <a:pt x="376" y="221"/>
                    <a:pt x="376" y="221"/>
                    <a:pt x="376" y="221"/>
                  </a:cubicBezTo>
                  <a:cubicBezTo>
                    <a:pt x="369" y="227"/>
                    <a:pt x="362" y="233"/>
                    <a:pt x="354" y="239"/>
                  </a:cubicBezTo>
                  <a:close/>
                  <a:moveTo>
                    <a:pt x="1600" y="225"/>
                  </a:moveTo>
                  <a:cubicBezTo>
                    <a:pt x="1593" y="219"/>
                    <a:pt x="1585" y="214"/>
                    <a:pt x="1578" y="208"/>
                  </a:cubicBezTo>
                  <a:cubicBezTo>
                    <a:pt x="1583" y="202"/>
                    <a:pt x="1583" y="202"/>
                    <a:pt x="1583" y="202"/>
                  </a:cubicBezTo>
                  <a:cubicBezTo>
                    <a:pt x="1590" y="207"/>
                    <a:pt x="1598" y="213"/>
                    <a:pt x="1605" y="219"/>
                  </a:cubicBezTo>
                  <a:lnTo>
                    <a:pt x="1600" y="225"/>
                  </a:lnTo>
                  <a:close/>
                  <a:moveTo>
                    <a:pt x="389" y="211"/>
                  </a:moveTo>
                  <a:cubicBezTo>
                    <a:pt x="384" y="205"/>
                    <a:pt x="384" y="205"/>
                    <a:pt x="384" y="205"/>
                  </a:cubicBezTo>
                  <a:cubicBezTo>
                    <a:pt x="391" y="199"/>
                    <a:pt x="399" y="194"/>
                    <a:pt x="406" y="188"/>
                  </a:cubicBezTo>
                  <a:cubicBezTo>
                    <a:pt x="411" y="195"/>
                    <a:pt x="411" y="195"/>
                    <a:pt x="411" y="195"/>
                  </a:cubicBezTo>
                  <a:cubicBezTo>
                    <a:pt x="403" y="200"/>
                    <a:pt x="396" y="206"/>
                    <a:pt x="389" y="211"/>
                  </a:cubicBezTo>
                  <a:close/>
                  <a:moveTo>
                    <a:pt x="1565" y="198"/>
                  </a:moveTo>
                  <a:cubicBezTo>
                    <a:pt x="1558" y="193"/>
                    <a:pt x="1550" y="188"/>
                    <a:pt x="1543" y="182"/>
                  </a:cubicBezTo>
                  <a:cubicBezTo>
                    <a:pt x="1547" y="176"/>
                    <a:pt x="1547" y="176"/>
                    <a:pt x="1547" y="176"/>
                  </a:cubicBezTo>
                  <a:cubicBezTo>
                    <a:pt x="1555" y="181"/>
                    <a:pt x="1563" y="187"/>
                    <a:pt x="1570" y="192"/>
                  </a:cubicBezTo>
                  <a:lnTo>
                    <a:pt x="1565" y="198"/>
                  </a:lnTo>
                  <a:close/>
                  <a:moveTo>
                    <a:pt x="424" y="185"/>
                  </a:moveTo>
                  <a:cubicBezTo>
                    <a:pt x="419" y="179"/>
                    <a:pt x="419" y="179"/>
                    <a:pt x="419" y="179"/>
                  </a:cubicBezTo>
                  <a:cubicBezTo>
                    <a:pt x="427" y="173"/>
                    <a:pt x="435" y="168"/>
                    <a:pt x="443" y="163"/>
                  </a:cubicBezTo>
                  <a:cubicBezTo>
                    <a:pt x="447" y="170"/>
                    <a:pt x="447" y="170"/>
                    <a:pt x="447" y="170"/>
                  </a:cubicBezTo>
                  <a:cubicBezTo>
                    <a:pt x="439" y="175"/>
                    <a:pt x="431" y="180"/>
                    <a:pt x="424" y="185"/>
                  </a:cubicBezTo>
                  <a:close/>
                  <a:moveTo>
                    <a:pt x="1530" y="173"/>
                  </a:moveTo>
                  <a:cubicBezTo>
                    <a:pt x="1522" y="168"/>
                    <a:pt x="1514" y="163"/>
                    <a:pt x="1506" y="158"/>
                  </a:cubicBezTo>
                  <a:cubicBezTo>
                    <a:pt x="1511" y="151"/>
                    <a:pt x="1511" y="151"/>
                    <a:pt x="1511" y="151"/>
                  </a:cubicBezTo>
                  <a:cubicBezTo>
                    <a:pt x="1518" y="156"/>
                    <a:pt x="1526" y="161"/>
                    <a:pt x="1534" y="167"/>
                  </a:cubicBezTo>
                  <a:lnTo>
                    <a:pt x="1530" y="173"/>
                  </a:lnTo>
                  <a:close/>
                  <a:moveTo>
                    <a:pt x="460" y="161"/>
                  </a:moveTo>
                  <a:cubicBezTo>
                    <a:pt x="456" y="154"/>
                    <a:pt x="456" y="154"/>
                    <a:pt x="456" y="154"/>
                  </a:cubicBezTo>
                  <a:cubicBezTo>
                    <a:pt x="464" y="149"/>
                    <a:pt x="472" y="144"/>
                    <a:pt x="480" y="139"/>
                  </a:cubicBezTo>
                  <a:cubicBezTo>
                    <a:pt x="484" y="146"/>
                    <a:pt x="484" y="146"/>
                    <a:pt x="484" y="146"/>
                  </a:cubicBezTo>
                  <a:cubicBezTo>
                    <a:pt x="476" y="151"/>
                    <a:pt x="468" y="156"/>
                    <a:pt x="460" y="161"/>
                  </a:cubicBezTo>
                  <a:close/>
                  <a:moveTo>
                    <a:pt x="1493" y="150"/>
                  </a:moveTo>
                  <a:cubicBezTo>
                    <a:pt x="1485" y="145"/>
                    <a:pt x="1477" y="140"/>
                    <a:pt x="1469" y="136"/>
                  </a:cubicBezTo>
                  <a:cubicBezTo>
                    <a:pt x="1473" y="129"/>
                    <a:pt x="1473" y="129"/>
                    <a:pt x="1473" y="129"/>
                  </a:cubicBezTo>
                  <a:cubicBezTo>
                    <a:pt x="1481" y="133"/>
                    <a:pt x="1489" y="138"/>
                    <a:pt x="1497" y="143"/>
                  </a:cubicBezTo>
                  <a:lnTo>
                    <a:pt x="1493" y="150"/>
                  </a:lnTo>
                  <a:close/>
                  <a:moveTo>
                    <a:pt x="498" y="138"/>
                  </a:moveTo>
                  <a:cubicBezTo>
                    <a:pt x="494" y="131"/>
                    <a:pt x="494" y="131"/>
                    <a:pt x="494" y="131"/>
                  </a:cubicBezTo>
                  <a:cubicBezTo>
                    <a:pt x="502" y="127"/>
                    <a:pt x="510" y="122"/>
                    <a:pt x="518" y="117"/>
                  </a:cubicBezTo>
                  <a:cubicBezTo>
                    <a:pt x="522" y="125"/>
                    <a:pt x="522" y="125"/>
                    <a:pt x="522" y="125"/>
                  </a:cubicBezTo>
                  <a:cubicBezTo>
                    <a:pt x="514" y="129"/>
                    <a:pt x="506" y="133"/>
                    <a:pt x="498" y="138"/>
                  </a:cubicBezTo>
                  <a:close/>
                  <a:moveTo>
                    <a:pt x="1455" y="128"/>
                  </a:moveTo>
                  <a:cubicBezTo>
                    <a:pt x="1447" y="123"/>
                    <a:pt x="1439" y="119"/>
                    <a:pt x="1430" y="115"/>
                  </a:cubicBezTo>
                  <a:cubicBezTo>
                    <a:pt x="1434" y="108"/>
                    <a:pt x="1434" y="108"/>
                    <a:pt x="1434" y="108"/>
                  </a:cubicBezTo>
                  <a:cubicBezTo>
                    <a:pt x="1442" y="112"/>
                    <a:pt x="1451" y="116"/>
                    <a:pt x="1459" y="121"/>
                  </a:cubicBezTo>
                  <a:lnTo>
                    <a:pt x="1455" y="128"/>
                  </a:lnTo>
                  <a:close/>
                  <a:moveTo>
                    <a:pt x="536" y="117"/>
                  </a:moveTo>
                  <a:cubicBezTo>
                    <a:pt x="533" y="110"/>
                    <a:pt x="533" y="110"/>
                    <a:pt x="533" y="110"/>
                  </a:cubicBezTo>
                  <a:cubicBezTo>
                    <a:pt x="541" y="106"/>
                    <a:pt x="549" y="101"/>
                    <a:pt x="558" y="97"/>
                  </a:cubicBezTo>
                  <a:cubicBezTo>
                    <a:pt x="561" y="105"/>
                    <a:pt x="561" y="105"/>
                    <a:pt x="561" y="105"/>
                  </a:cubicBezTo>
                  <a:cubicBezTo>
                    <a:pt x="553" y="109"/>
                    <a:pt x="545" y="113"/>
                    <a:pt x="536" y="117"/>
                  </a:cubicBezTo>
                  <a:close/>
                  <a:moveTo>
                    <a:pt x="1416" y="108"/>
                  </a:moveTo>
                  <a:cubicBezTo>
                    <a:pt x="1408" y="104"/>
                    <a:pt x="1399" y="100"/>
                    <a:pt x="1391" y="96"/>
                  </a:cubicBezTo>
                  <a:cubicBezTo>
                    <a:pt x="1394" y="88"/>
                    <a:pt x="1394" y="88"/>
                    <a:pt x="1394" y="88"/>
                  </a:cubicBezTo>
                  <a:cubicBezTo>
                    <a:pt x="1403" y="92"/>
                    <a:pt x="1411" y="96"/>
                    <a:pt x="1420" y="100"/>
                  </a:cubicBezTo>
                  <a:lnTo>
                    <a:pt x="1416" y="108"/>
                  </a:lnTo>
                  <a:close/>
                  <a:moveTo>
                    <a:pt x="576" y="98"/>
                  </a:moveTo>
                  <a:cubicBezTo>
                    <a:pt x="572" y="90"/>
                    <a:pt x="572" y="90"/>
                    <a:pt x="572" y="90"/>
                  </a:cubicBezTo>
                  <a:cubicBezTo>
                    <a:pt x="581" y="87"/>
                    <a:pt x="590" y="83"/>
                    <a:pt x="598" y="79"/>
                  </a:cubicBezTo>
                  <a:cubicBezTo>
                    <a:pt x="601" y="86"/>
                    <a:pt x="601" y="86"/>
                    <a:pt x="601" y="86"/>
                  </a:cubicBezTo>
                  <a:cubicBezTo>
                    <a:pt x="593" y="90"/>
                    <a:pt x="584" y="94"/>
                    <a:pt x="576" y="98"/>
                  </a:cubicBezTo>
                  <a:close/>
                  <a:moveTo>
                    <a:pt x="1377" y="89"/>
                  </a:moveTo>
                  <a:cubicBezTo>
                    <a:pt x="1368" y="86"/>
                    <a:pt x="1359" y="82"/>
                    <a:pt x="1351" y="79"/>
                  </a:cubicBezTo>
                  <a:cubicBezTo>
                    <a:pt x="1354" y="71"/>
                    <a:pt x="1354" y="71"/>
                    <a:pt x="1354" y="71"/>
                  </a:cubicBezTo>
                  <a:cubicBezTo>
                    <a:pt x="1362" y="75"/>
                    <a:pt x="1371" y="78"/>
                    <a:pt x="1380" y="82"/>
                  </a:cubicBezTo>
                  <a:lnTo>
                    <a:pt x="1377" y="89"/>
                  </a:lnTo>
                  <a:close/>
                  <a:moveTo>
                    <a:pt x="616" y="80"/>
                  </a:moveTo>
                  <a:cubicBezTo>
                    <a:pt x="613" y="73"/>
                    <a:pt x="613" y="73"/>
                    <a:pt x="613" y="73"/>
                  </a:cubicBezTo>
                  <a:cubicBezTo>
                    <a:pt x="622" y="69"/>
                    <a:pt x="630" y="66"/>
                    <a:pt x="639" y="63"/>
                  </a:cubicBezTo>
                  <a:cubicBezTo>
                    <a:pt x="642" y="70"/>
                    <a:pt x="642" y="70"/>
                    <a:pt x="642" y="70"/>
                  </a:cubicBezTo>
                  <a:cubicBezTo>
                    <a:pt x="633" y="73"/>
                    <a:pt x="625" y="77"/>
                    <a:pt x="616" y="80"/>
                  </a:cubicBezTo>
                  <a:close/>
                  <a:moveTo>
                    <a:pt x="1336" y="73"/>
                  </a:moveTo>
                  <a:cubicBezTo>
                    <a:pt x="1327" y="69"/>
                    <a:pt x="1319" y="66"/>
                    <a:pt x="1310" y="63"/>
                  </a:cubicBezTo>
                  <a:cubicBezTo>
                    <a:pt x="1313" y="56"/>
                    <a:pt x="1313" y="56"/>
                    <a:pt x="1313" y="56"/>
                  </a:cubicBezTo>
                  <a:cubicBezTo>
                    <a:pt x="1321" y="59"/>
                    <a:pt x="1330" y="62"/>
                    <a:pt x="1339" y="65"/>
                  </a:cubicBezTo>
                  <a:lnTo>
                    <a:pt x="1336" y="73"/>
                  </a:lnTo>
                  <a:close/>
                  <a:moveTo>
                    <a:pt x="657" y="65"/>
                  </a:moveTo>
                  <a:cubicBezTo>
                    <a:pt x="654" y="57"/>
                    <a:pt x="654" y="57"/>
                    <a:pt x="654" y="57"/>
                  </a:cubicBezTo>
                  <a:cubicBezTo>
                    <a:pt x="663" y="54"/>
                    <a:pt x="672" y="51"/>
                    <a:pt x="681" y="48"/>
                  </a:cubicBezTo>
                  <a:cubicBezTo>
                    <a:pt x="683" y="56"/>
                    <a:pt x="683" y="56"/>
                    <a:pt x="683" y="56"/>
                  </a:cubicBezTo>
                  <a:cubicBezTo>
                    <a:pt x="675" y="58"/>
                    <a:pt x="666" y="61"/>
                    <a:pt x="657" y="65"/>
                  </a:cubicBezTo>
                  <a:close/>
                  <a:moveTo>
                    <a:pt x="1295" y="58"/>
                  </a:moveTo>
                  <a:cubicBezTo>
                    <a:pt x="1286" y="55"/>
                    <a:pt x="1277" y="52"/>
                    <a:pt x="1268" y="49"/>
                  </a:cubicBezTo>
                  <a:cubicBezTo>
                    <a:pt x="1271" y="42"/>
                    <a:pt x="1271" y="42"/>
                    <a:pt x="1271" y="42"/>
                  </a:cubicBezTo>
                  <a:cubicBezTo>
                    <a:pt x="1280" y="45"/>
                    <a:pt x="1289" y="47"/>
                    <a:pt x="1297" y="50"/>
                  </a:cubicBezTo>
                  <a:lnTo>
                    <a:pt x="1295" y="58"/>
                  </a:lnTo>
                  <a:close/>
                  <a:moveTo>
                    <a:pt x="699" y="51"/>
                  </a:moveTo>
                  <a:cubicBezTo>
                    <a:pt x="696" y="43"/>
                    <a:pt x="696" y="43"/>
                    <a:pt x="696" y="43"/>
                  </a:cubicBezTo>
                  <a:cubicBezTo>
                    <a:pt x="705" y="40"/>
                    <a:pt x="714" y="38"/>
                    <a:pt x="723" y="35"/>
                  </a:cubicBezTo>
                  <a:cubicBezTo>
                    <a:pt x="726" y="43"/>
                    <a:pt x="726" y="43"/>
                    <a:pt x="726" y="43"/>
                  </a:cubicBezTo>
                  <a:cubicBezTo>
                    <a:pt x="717" y="45"/>
                    <a:pt x="708" y="48"/>
                    <a:pt x="699" y="51"/>
                  </a:cubicBezTo>
                  <a:close/>
                  <a:moveTo>
                    <a:pt x="1253" y="45"/>
                  </a:moveTo>
                  <a:cubicBezTo>
                    <a:pt x="1244" y="42"/>
                    <a:pt x="1235" y="40"/>
                    <a:pt x="1226" y="38"/>
                  </a:cubicBezTo>
                  <a:cubicBezTo>
                    <a:pt x="1228" y="30"/>
                    <a:pt x="1228" y="30"/>
                    <a:pt x="1228" y="30"/>
                  </a:cubicBezTo>
                  <a:cubicBezTo>
                    <a:pt x="1237" y="32"/>
                    <a:pt x="1246" y="35"/>
                    <a:pt x="1255" y="37"/>
                  </a:cubicBezTo>
                  <a:lnTo>
                    <a:pt x="1253" y="45"/>
                  </a:lnTo>
                  <a:close/>
                  <a:moveTo>
                    <a:pt x="741" y="39"/>
                  </a:moveTo>
                  <a:cubicBezTo>
                    <a:pt x="739" y="31"/>
                    <a:pt x="739" y="31"/>
                    <a:pt x="739" y="31"/>
                  </a:cubicBezTo>
                  <a:cubicBezTo>
                    <a:pt x="744" y="30"/>
                    <a:pt x="744" y="30"/>
                    <a:pt x="744" y="30"/>
                  </a:cubicBezTo>
                  <a:cubicBezTo>
                    <a:pt x="751" y="28"/>
                    <a:pt x="759" y="26"/>
                    <a:pt x="766" y="24"/>
                  </a:cubicBezTo>
                  <a:cubicBezTo>
                    <a:pt x="768" y="32"/>
                    <a:pt x="768" y="32"/>
                    <a:pt x="768" y="32"/>
                  </a:cubicBezTo>
                  <a:cubicBezTo>
                    <a:pt x="761" y="34"/>
                    <a:pt x="753" y="36"/>
                    <a:pt x="746" y="38"/>
                  </a:cubicBezTo>
                  <a:lnTo>
                    <a:pt x="741" y="39"/>
                  </a:lnTo>
                  <a:close/>
                  <a:moveTo>
                    <a:pt x="1211" y="34"/>
                  </a:moveTo>
                  <a:cubicBezTo>
                    <a:pt x="1202" y="32"/>
                    <a:pt x="1192" y="30"/>
                    <a:pt x="1183" y="28"/>
                  </a:cubicBezTo>
                  <a:cubicBezTo>
                    <a:pt x="1185" y="20"/>
                    <a:pt x="1185" y="20"/>
                    <a:pt x="1185" y="20"/>
                  </a:cubicBezTo>
                  <a:cubicBezTo>
                    <a:pt x="1194" y="22"/>
                    <a:pt x="1203" y="24"/>
                    <a:pt x="1212" y="26"/>
                  </a:cubicBezTo>
                  <a:lnTo>
                    <a:pt x="1211" y="34"/>
                  </a:lnTo>
                  <a:close/>
                  <a:moveTo>
                    <a:pt x="784" y="29"/>
                  </a:moveTo>
                  <a:cubicBezTo>
                    <a:pt x="782" y="21"/>
                    <a:pt x="782" y="21"/>
                    <a:pt x="782" y="21"/>
                  </a:cubicBezTo>
                  <a:cubicBezTo>
                    <a:pt x="791" y="19"/>
                    <a:pt x="800" y="17"/>
                    <a:pt x="810" y="16"/>
                  </a:cubicBezTo>
                  <a:cubicBezTo>
                    <a:pt x="811" y="23"/>
                    <a:pt x="811" y="23"/>
                    <a:pt x="811" y="23"/>
                  </a:cubicBezTo>
                  <a:cubicBezTo>
                    <a:pt x="802" y="25"/>
                    <a:pt x="793" y="27"/>
                    <a:pt x="784" y="29"/>
                  </a:cubicBezTo>
                  <a:close/>
                  <a:moveTo>
                    <a:pt x="1168" y="25"/>
                  </a:moveTo>
                  <a:cubicBezTo>
                    <a:pt x="1159" y="23"/>
                    <a:pt x="1149" y="22"/>
                    <a:pt x="1140" y="20"/>
                  </a:cubicBezTo>
                  <a:cubicBezTo>
                    <a:pt x="1142" y="12"/>
                    <a:pt x="1142" y="12"/>
                    <a:pt x="1142" y="12"/>
                  </a:cubicBezTo>
                  <a:cubicBezTo>
                    <a:pt x="1151" y="14"/>
                    <a:pt x="1160" y="15"/>
                    <a:pt x="1169" y="17"/>
                  </a:cubicBezTo>
                  <a:lnTo>
                    <a:pt x="1168" y="25"/>
                  </a:lnTo>
                  <a:close/>
                  <a:moveTo>
                    <a:pt x="827" y="21"/>
                  </a:moveTo>
                  <a:cubicBezTo>
                    <a:pt x="825" y="13"/>
                    <a:pt x="825" y="13"/>
                    <a:pt x="825" y="13"/>
                  </a:cubicBezTo>
                  <a:cubicBezTo>
                    <a:pt x="835" y="11"/>
                    <a:pt x="844" y="10"/>
                    <a:pt x="853" y="9"/>
                  </a:cubicBezTo>
                  <a:cubicBezTo>
                    <a:pt x="854" y="17"/>
                    <a:pt x="854" y="17"/>
                    <a:pt x="854" y="17"/>
                  </a:cubicBezTo>
                  <a:cubicBezTo>
                    <a:pt x="845" y="18"/>
                    <a:pt x="836" y="19"/>
                    <a:pt x="827" y="21"/>
                  </a:cubicBezTo>
                  <a:close/>
                  <a:moveTo>
                    <a:pt x="1124" y="18"/>
                  </a:moveTo>
                  <a:cubicBezTo>
                    <a:pt x="1115" y="16"/>
                    <a:pt x="1106" y="15"/>
                    <a:pt x="1097" y="14"/>
                  </a:cubicBezTo>
                  <a:cubicBezTo>
                    <a:pt x="1098" y="6"/>
                    <a:pt x="1098" y="6"/>
                    <a:pt x="1098" y="6"/>
                  </a:cubicBezTo>
                  <a:cubicBezTo>
                    <a:pt x="1107" y="7"/>
                    <a:pt x="1116" y="9"/>
                    <a:pt x="1126" y="10"/>
                  </a:cubicBezTo>
                  <a:lnTo>
                    <a:pt x="1124" y="18"/>
                  </a:lnTo>
                  <a:close/>
                  <a:moveTo>
                    <a:pt x="870" y="15"/>
                  </a:moveTo>
                  <a:cubicBezTo>
                    <a:pt x="869" y="7"/>
                    <a:pt x="869" y="7"/>
                    <a:pt x="869" y="7"/>
                  </a:cubicBezTo>
                  <a:cubicBezTo>
                    <a:pt x="878" y="6"/>
                    <a:pt x="888" y="5"/>
                    <a:pt x="897" y="4"/>
                  </a:cubicBezTo>
                  <a:cubicBezTo>
                    <a:pt x="898" y="12"/>
                    <a:pt x="898" y="12"/>
                    <a:pt x="898" y="12"/>
                  </a:cubicBezTo>
                  <a:cubicBezTo>
                    <a:pt x="889" y="13"/>
                    <a:pt x="879" y="14"/>
                    <a:pt x="870" y="15"/>
                  </a:cubicBezTo>
                  <a:close/>
                  <a:moveTo>
                    <a:pt x="1081" y="13"/>
                  </a:moveTo>
                  <a:cubicBezTo>
                    <a:pt x="1072" y="12"/>
                    <a:pt x="1062" y="11"/>
                    <a:pt x="1053" y="10"/>
                  </a:cubicBezTo>
                  <a:cubicBezTo>
                    <a:pt x="1054" y="2"/>
                    <a:pt x="1054" y="2"/>
                    <a:pt x="1054" y="2"/>
                  </a:cubicBezTo>
                  <a:cubicBezTo>
                    <a:pt x="1063" y="3"/>
                    <a:pt x="1072" y="4"/>
                    <a:pt x="1082" y="5"/>
                  </a:cubicBezTo>
                  <a:lnTo>
                    <a:pt x="1081" y="13"/>
                  </a:lnTo>
                  <a:close/>
                  <a:moveTo>
                    <a:pt x="914" y="11"/>
                  </a:moveTo>
                  <a:cubicBezTo>
                    <a:pt x="913" y="3"/>
                    <a:pt x="913" y="3"/>
                    <a:pt x="913" y="3"/>
                  </a:cubicBezTo>
                  <a:cubicBezTo>
                    <a:pt x="922" y="2"/>
                    <a:pt x="932" y="1"/>
                    <a:pt x="941" y="1"/>
                  </a:cubicBezTo>
                  <a:cubicBezTo>
                    <a:pt x="942" y="9"/>
                    <a:pt x="942" y="9"/>
                    <a:pt x="942" y="9"/>
                  </a:cubicBezTo>
                  <a:cubicBezTo>
                    <a:pt x="932" y="9"/>
                    <a:pt x="923" y="10"/>
                    <a:pt x="914" y="11"/>
                  </a:cubicBezTo>
                  <a:close/>
                  <a:moveTo>
                    <a:pt x="1037" y="9"/>
                  </a:moveTo>
                  <a:cubicBezTo>
                    <a:pt x="1028" y="9"/>
                    <a:pt x="1019" y="8"/>
                    <a:pt x="1009" y="8"/>
                  </a:cubicBezTo>
                  <a:cubicBezTo>
                    <a:pt x="1010" y="0"/>
                    <a:pt x="1010" y="0"/>
                    <a:pt x="1010" y="0"/>
                  </a:cubicBezTo>
                  <a:cubicBezTo>
                    <a:pt x="1019" y="0"/>
                    <a:pt x="1028" y="1"/>
                    <a:pt x="1038" y="1"/>
                  </a:cubicBezTo>
                  <a:lnTo>
                    <a:pt x="1037" y="9"/>
                  </a:lnTo>
                  <a:close/>
                  <a:moveTo>
                    <a:pt x="958" y="8"/>
                  </a:moveTo>
                  <a:cubicBezTo>
                    <a:pt x="957" y="0"/>
                    <a:pt x="957" y="0"/>
                    <a:pt x="957" y="0"/>
                  </a:cubicBezTo>
                  <a:cubicBezTo>
                    <a:pt x="969" y="0"/>
                    <a:pt x="982" y="0"/>
                    <a:pt x="994" y="0"/>
                  </a:cubicBezTo>
                  <a:cubicBezTo>
                    <a:pt x="994" y="8"/>
                    <a:pt x="994" y="8"/>
                    <a:pt x="994" y="8"/>
                  </a:cubicBezTo>
                  <a:cubicBezTo>
                    <a:pt x="982" y="8"/>
                    <a:pt x="970" y="8"/>
                    <a:pt x="958" y="8"/>
                  </a:cubicBezTo>
                  <a:close/>
                </a:path>
              </a:pathLst>
            </a:custGeom>
            <a:solidFill>
              <a:srgbClr val="3195A1">
                <a:alpha val="100000"/>
              </a:srgbClr>
            </a:solidFill>
            <a:ln w="9525">
              <a:noFill/>
            </a:ln>
          </p:spPr>
          <p:txBody>
            <a:bodyPr/>
            <a:lstStyle/>
            <a:p>
              <a:endParaRPr lang="zh-CN" altLang="en-US"/>
            </a:p>
          </p:txBody>
        </p:sp>
        <p:sp>
          <p:nvSpPr>
            <p:cNvPr id="9" name="Freeform 6"/>
            <p:cNvSpPr/>
            <p:nvPr/>
          </p:nvSpPr>
          <p:spPr bwMode="auto">
            <a:xfrm>
              <a:off x="971551" y="2357437"/>
              <a:ext cx="3182936" cy="3179763"/>
            </a:xfrm>
            <a:custGeom>
              <a:avLst/>
              <a:gdLst>
                <a:gd name="T0" fmla="*/ 960 w 1921"/>
                <a:gd name="T1" fmla="*/ 0 h 1921"/>
                <a:gd name="T2" fmla="*/ 839 w 1921"/>
                <a:gd name="T3" fmla="*/ 8 h 1921"/>
                <a:gd name="T4" fmla="*/ 725 w 1921"/>
                <a:gd name="T5" fmla="*/ 29 h 1921"/>
                <a:gd name="T6" fmla="*/ 0 w 1921"/>
                <a:gd name="T7" fmla="*/ 960 h 1921"/>
                <a:gd name="T8" fmla="*/ 960 w 1921"/>
                <a:gd name="T9" fmla="*/ 1921 h 1921"/>
                <a:gd name="T10" fmla="*/ 1921 w 1921"/>
                <a:gd name="T11" fmla="*/ 960 h 1921"/>
                <a:gd name="T12" fmla="*/ 960 w 1921"/>
                <a:gd name="T13" fmla="*/ 0 h 1921"/>
              </a:gdLst>
              <a:ahLst/>
              <a:cxnLst>
                <a:cxn ang="0">
                  <a:pos x="T0" y="T1"/>
                </a:cxn>
                <a:cxn ang="0">
                  <a:pos x="T2" y="T3"/>
                </a:cxn>
                <a:cxn ang="0">
                  <a:pos x="T4" y="T5"/>
                </a:cxn>
                <a:cxn ang="0">
                  <a:pos x="T6" y="T7"/>
                </a:cxn>
                <a:cxn ang="0">
                  <a:pos x="T8" y="T9"/>
                </a:cxn>
                <a:cxn ang="0">
                  <a:pos x="T10" y="T11"/>
                </a:cxn>
                <a:cxn ang="0">
                  <a:pos x="T12" y="T13"/>
                </a:cxn>
              </a:cxnLst>
              <a:rect l="0" t="0" r="r" b="b"/>
              <a:pathLst>
                <a:path w="1921" h="1921">
                  <a:moveTo>
                    <a:pt x="960" y="0"/>
                  </a:moveTo>
                  <a:cubicBezTo>
                    <a:pt x="919" y="0"/>
                    <a:pt x="879" y="3"/>
                    <a:pt x="839" y="8"/>
                  </a:cubicBezTo>
                  <a:cubicBezTo>
                    <a:pt x="800" y="12"/>
                    <a:pt x="762" y="20"/>
                    <a:pt x="725" y="29"/>
                  </a:cubicBezTo>
                  <a:cubicBezTo>
                    <a:pt x="308" y="134"/>
                    <a:pt x="0" y="511"/>
                    <a:pt x="0" y="960"/>
                  </a:cubicBezTo>
                  <a:cubicBezTo>
                    <a:pt x="0" y="1491"/>
                    <a:pt x="430" y="1921"/>
                    <a:pt x="960" y="1921"/>
                  </a:cubicBezTo>
                  <a:cubicBezTo>
                    <a:pt x="1491" y="1921"/>
                    <a:pt x="1921" y="1491"/>
                    <a:pt x="1921" y="960"/>
                  </a:cubicBezTo>
                  <a:cubicBezTo>
                    <a:pt x="1921" y="430"/>
                    <a:pt x="1491" y="0"/>
                    <a:pt x="960" y="0"/>
                  </a:cubicBezTo>
                  <a:close/>
                </a:path>
              </a:pathLst>
            </a:custGeom>
            <a:solidFill>
              <a:schemeClr val="bg1">
                <a:lumMod val="8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417" name="Freeform 7"/>
            <p:cNvSpPr>
              <a:spLocks noEditPoints="1"/>
            </p:cNvSpPr>
            <p:nvPr/>
          </p:nvSpPr>
          <p:spPr>
            <a:xfrm>
              <a:off x="1090613" y="2476500"/>
              <a:ext cx="2944812" cy="2941638"/>
            </a:xfrm>
            <a:custGeom>
              <a:avLst/>
              <a:gdLst/>
              <a:ahLst/>
              <a:cxnLst>
                <a:cxn ang="0">
                  <a:pos x="2147483647" y="2147483647"/>
                </a:cxn>
                <a:cxn ang="0">
                  <a:pos x="2147483647" y="2147483647"/>
                </a:cxn>
                <a:cxn ang="0">
                  <a:pos x="2062435625" y="2147483647"/>
                </a:cxn>
                <a:cxn ang="0">
                  <a:pos x="1944346510" y="2147483647"/>
                </a:cxn>
                <a:cxn ang="0">
                  <a:pos x="1826257394" y="2147483647"/>
                </a:cxn>
                <a:cxn ang="0">
                  <a:pos x="1710914229" y="2147483647"/>
                </a:cxn>
                <a:cxn ang="0">
                  <a:pos x="1598318671" y="2147483647"/>
                </a:cxn>
                <a:cxn ang="0">
                  <a:pos x="1485721455" y="2147483647"/>
                </a:cxn>
                <a:cxn ang="0">
                  <a:pos x="1378617798" y="2147483647"/>
                </a:cxn>
                <a:cxn ang="0">
                  <a:pos x="1271514140" y="2147483647"/>
                </a:cxn>
                <a:cxn ang="0">
                  <a:pos x="1167156433" y="2147483647"/>
                </a:cxn>
                <a:cxn ang="0">
                  <a:pos x="1068292283" y="2147483647"/>
                </a:cxn>
                <a:cxn ang="0">
                  <a:pos x="969426476" y="2147483647"/>
                </a:cxn>
                <a:cxn ang="0">
                  <a:pos x="876054227" y="2147483647"/>
                </a:cxn>
                <a:cxn ang="0">
                  <a:pos x="785427927" y="2147483647"/>
                </a:cxn>
                <a:cxn ang="0">
                  <a:pos x="700293528" y="2147483647"/>
                </a:cxn>
                <a:cxn ang="0">
                  <a:pos x="620652687" y="2147483647"/>
                </a:cxn>
                <a:cxn ang="0">
                  <a:pos x="543757796" y="2147483647"/>
                </a:cxn>
                <a:cxn ang="0">
                  <a:pos x="469608855" y="2147483647"/>
                </a:cxn>
                <a:cxn ang="0">
                  <a:pos x="403699422" y="2147483647"/>
                </a:cxn>
                <a:cxn ang="0">
                  <a:pos x="340535938" y="2147483647"/>
                </a:cxn>
                <a:cxn ang="0">
                  <a:pos x="282864356" y="2147483647"/>
                </a:cxn>
                <a:cxn ang="0">
                  <a:pos x="230684674" y="2147483647"/>
                </a:cxn>
                <a:cxn ang="0">
                  <a:pos x="183998549" y="2147483647"/>
                </a:cxn>
                <a:cxn ang="0">
                  <a:pos x="145551932" y="2147483647"/>
                </a:cxn>
                <a:cxn ang="0">
                  <a:pos x="109849608" y="2147483647"/>
                </a:cxn>
                <a:cxn ang="0">
                  <a:pos x="79640841" y="2147483647"/>
                </a:cxn>
                <a:cxn ang="0">
                  <a:pos x="57671583" y="2147483647"/>
                </a:cxn>
                <a:cxn ang="0">
                  <a:pos x="38448274" y="2147483647"/>
                </a:cxn>
                <a:cxn ang="0">
                  <a:pos x="27462816" y="2147483647"/>
                </a:cxn>
                <a:cxn ang="0">
                  <a:pos x="21969259" y="2147483647"/>
                </a:cxn>
                <a:cxn ang="0">
                  <a:pos x="2745950" y="2147483647"/>
                </a:cxn>
                <a:cxn ang="0">
                  <a:pos x="24716866" y="2147483647"/>
                </a:cxn>
                <a:cxn ang="0">
                  <a:pos x="32954717" y="2147483647"/>
                </a:cxn>
                <a:cxn ang="0">
                  <a:pos x="46686125" y="2082654873"/>
                </a:cxn>
                <a:cxn ang="0">
                  <a:pos x="68657041" y="1964820503"/>
                </a:cxn>
                <a:cxn ang="0">
                  <a:pos x="93372249" y="1846986132"/>
                </a:cxn>
                <a:cxn ang="0">
                  <a:pos x="126326966" y="1731891442"/>
                </a:cxn>
                <a:cxn ang="0">
                  <a:pos x="164775240" y="1619538086"/>
                </a:cxn>
                <a:cxn ang="0">
                  <a:pos x="208715415" y="1507184731"/>
                </a:cxn>
                <a:cxn ang="0">
                  <a:pos x="255401540" y="1397571055"/>
                </a:cxn>
                <a:cxn ang="0">
                  <a:pos x="310327172" y="1290697059"/>
                </a:cxn>
                <a:cxn ang="0">
                  <a:pos x="370744705" y="1186564398"/>
                </a:cxn>
                <a:cxn ang="0">
                  <a:pos x="433908188" y="1085173072"/>
                </a:cxn>
                <a:cxn ang="0">
                  <a:pos x="505309522" y="989261106"/>
                </a:cxn>
                <a:cxn ang="0">
                  <a:pos x="579458463" y="893349140"/>
                </a:cxn>
                <a:cxn ang="0">
                  <a:pos x="659100961" y="802918188"/>
                </a:cxn>
                <a:cxn ang="0">
                  <a:pos x="741487753" y="717968252"/>
                </a:cxn>
                <a:cxn ang="0">
                  <a:pos x="829368102" y="635757995"/>
                </a:cxn>
                <a:cxn ang="0">
                  <a:pos x="922740351" y="556287418"/>
                </a:cxn>
                <a:cxn ang="0">
                  <a:pos x="1016112601" y="485039191"/>
                </a:cxn>
                <a:cxn ang="0">
                  <a:pos x="1114978408" y="416530644"/>
                </a:cxn>
                <a:cxn ang="0">
                  <a:pos x="1219336115" y="353503111"/>
                </a:cxn>
                <a:cxn ang="0">
                  <a:pos x="1323693823" y="293215258"/>
                </a:cxn>
                <a:cxn ang="0">
                  <a:pos x="1430797480" y="241149756"/>
                </a:cxn>
                <a:cxn ang="0">
                  <a:pos x="1543393038" y="194563612"/>
                </a:cxn>
                <a:cxn ang="0">
                  <a:pos x="1655990253" y="153458484"/>
                </a:cxn>
                <a:cxn ang="0">
                  <a:pos x="1771331761" y="115094691"/>
                </a:cxn>
                <a:cxn ang="0">
                  <a:pos x="1886674927" y="84949937"/>
                </a:cxn>
                <a:cxn ang="0">
                  <a:pos x="2004764042" y="60287853"/>
                </a:cxn>
                <a:cxn ang="0">
                  <a:pos x="2122853158" y="43844808"/>
                </a:cxn>
                <a:cxn ang="0">
                  <a:pos x="2147483647" y="16441389"/>
                </a:cxn>
                <a:cxn ang="0">
                  <a:pos x="2147483647" y="5481015"/>
                </a:cxn>
              </a:cxnLst>
              <a:rect l="0" t="0" r="0" b="0"/>
              <a:pathLst>
                <a:path w="1777" h="1777">
                  <a:moveTo>
                    <a:pt x="888" y="1777"/>
                  </a:moveTo>
                  <a:cubicBezTo>
                    <a:pt x="882" y="1777"/>
                    <a:pt x="882" y="1777"/>
                    <a:pt x="882" y="1777"/>
                  </a:cubicBezTo>
                  <a:cubicBezTo>
                    <a:pt x="882" y="1769"/>
                    <a:pt x="882" y="1769"/>
                    <a:pt x="882" y="1769"/>
                  </a:cubicBezTo>
                  <a:cubicBezTo>
                    <a:pt x="888" y="1769"/>
                    <a:pt x="888" y="1769"/>
                    <a:pt x="888" y="1769"/>
                  </a:cubicBezTo>
                  <a:cubicBezTo>
                    <a:pt x="896" y="1769"/>
                    <a:pt x="903" y="1769"/>
                    <a:pt x="910" y="1768"/>
                  </a:cubicBezTo>
                  <a:cubicBezTo>
                    <a:pt x="910" y="1776"/>
                    <a:pt x="910" y="1776"/>
                    <a:pt x="910" y="1776"/>
                  </a:cubicBezTo>
                  <a:cubicBezTo>
                    <a:pt x="903" y="1777"/>
                    <a:pt x="896" y="1777"/>
                    <a:pt x="888" y="1777"/>
                  </a:cubicBezTo>
                  <a:close/>
                  <a:moveTo>
                    <a:pt x="866" y="1776"/>
                  </a:moveTo>
                  <a:cubicBezTo>
                    <a:pt x="856" y="1776"/>
                    <a:pt x="847" y="1776"/>
                    <a:pt x="838" y="1775"/>
                  </a:cubicBezTo>
                  <a:cubicBezTo>
                    <a:pt x="838" y="1767"/>
                    <a:pt x="838" y="1767"/>
                    <a:pt x="838" y="1767"/>
                  </a:cubicBezTo>
                  <a:cubicBezTo>
                    <a:pt x="847" y="1768"/>
                    <a:pt x="857" y="1768"/>
                    <a:pt x="866" y="1768"/>
                  </a:cubicBezTo>
                  <a:lnTo>
                    <a:pt x="866" y="1776"/>
                  </a:lnTo>
                  <a:close/>
                  <a:moveTo>
                    <a:pt x="926" y="1776"/>
                  </a:moveTo>
                  <a:cubicBezTo>
                    <a:pt x="926" y="1768"/>
                    <a:pt x="926" y="1768"/>
                    <a:pt x="926" y="1768"/>
                  </a:cubicBezTo>
                  <a:cubicBezTo>
                    <a:pt x="935" y="1767"/>
                    <a:pt x="944" y="1767"/>
                    <a:pt x="953" y="1766"/>
                  </a:cubicBezTo>
                  <a:cubicBezTo>
                    <a:pt x="954" y="1774"/>
                    <a:pt x="954" y="1774"/>
                    <a:pt x="954" y="1774"/>
                  </a:cubicBezTo>
                  <a:cubicBezTo>
                    <a:pt x="945" y="1775"/>
                    <a:pt x="935" y="1775"/>
                    <a:pt x="926" y="1776"/>
                  </a:cubicBezTo>
                  <a:close/>
                  <a:moveTo>
                    <a:pt x="821" y="1774"/>
                  </a:moveTo>
                  <a:cubicBezTo>
                    <a:pt x="812" y="1773"/>
                    <a:pt x="803" y="1773"/>
                    <a:pt x="793" y="1772"/>
                  </a:cubicBezTo>
                  <a:cubicBezTo>
                    <a:pt x="794" y="1764"/>
                    <a:pt x="794" y="1764"/>
                    <a:pt x="794" y="1764"/>
                  </a:cubicBezTo>
                  <a:cubicBezTo>
                    <a:pt x="804" y="1765"/>
                    <a:pt x="813" y="1765"/>
                    <a:pt x="822" y="1766"/>
                  </a:cubicBezTo>
                  <a:lnTo>
                    <a:pt x="821" y="1774"/>
                  </a:lnTo>
                  <a:close/>
                  <a:moveTo>
                    <a:pt x="970" y="1773"/>
                  </a:moveTo>
                  <a:cubicBezTo>
                    <a:pt x="969" y="1765"/>
                    <a:pt x="969" y="1765"/>
                    <a:pt x="969" y="1765"/>
                  </a:cubicBezTo>
                  <a:cubicBezTo>
                    <a:pt x="978" y="1764"/>
                    <a:pt x="988" y="1763"/>
                    <a:pt x="997" y="1762"/>
                  </a:cubicBezTo>
                  <a:cubicBezTo>
                    <a:pt x="998" y="1770"/>
                    <a:pt x="998" y="1770"/>
                    <a:pt x="998" y="1770"/>
                  </a:cubicBezTo>
                  <a:cubicBezTo>
                    <a:pt x="989" y="1771"/>
                    <a:pt x="979" y="1772"/>
                    <a:pt x="970" y="1773"/>
                  </a:cubicBezTo>
                  <a:close/>
                  <a:moveTo>
                    <a:pt x="778" y="1770"/>
                  </a:moveTo>
                  <a:cubicBezTo>
                    <a:pt x="768" y="1769"/>
                    <a:pt x="759" y="1767"/>
                    <a:pt x="750" y="1766"/>
                  </a:cubicBezTo>
                  <a:cubicBezTo>
                    <a:pt x="751" y="1758"/>
                    <a:pt x="751" y="1758"/>
                    <a:pt x="751" y="1758"/>
                  </a:cubicBezTo>
                  <a:cubicBezTo>
                    <a:pt x="760" y="1759"/>
                    <a:pt x="769" y="1761"/>
                    <a:pt x="779" y="1762"/>
                  </a:cubicBezTo>
                  <a:lnTo>
                    <a:pt x="778" y="1770"/>
                  </a:lnTo>
                  <a:close/>
                  <a:moveTo>
                    <a:pt x="1014" y="1768"/>
                  </a:moveTo>
                  <a:cubicBezTo>
                    <a:pt x="1013" y="1760"/>
                    <a:pt x="1013" y="1760"/>
                    <a:pt x="1013" y="1760"/>
                  </a:cubicBezTo>
                  <a:cubicBezTo>
                    <a:pt x="1022" y="1759"/>
                    <a:pt x="1031" y="1757"/>
                    <a:pt x="1040" y="1756"/>
                  </a:cubicBezTo>
                  <a:cubicBezTo>
                    <a:pt x="1042" y="1763"/>
                    <a:pt x="1042" y="1763"/>
                    <a:pt x="1042" y="1763"/>
                  </a:cubicBezTo>
                  <a:cubicBezTo>
                    <a:pt x="1032" y="1765"/>
                    <a:pt x="1023" y="1767"/>
                    <a:pt x="1014" y="1768"/>
                  </a:cubicBezTo>
                  <a:close/>
                  <a:moveTo>
                    <a:pt x="734" y="1763"/>
                  </a:moveTo>
                  <a:cubicBezTo>
                    <a:pt x="725" y="1762"/>
                    <a:pt x="715" y="1760"/>
                    <a:pt x="706" y="1758"/>
                  </a:cubicBezTo>
                  <a:cubicBezTo>
                    <a:pt x="708" y="1750"/>
                    <a:pt x="708" y="1750"/>
                    <a:pt x="708" y="1750"/>
                  </a:cubicBezTo>
                  <a:cubicBezTo>
                    <a:pt x="717" y="1752"/>
                    <a:pt x="726" y="1754"/>
                    <a:pt x="735" y="1755"/>
                  </a:cubicBezTo>
                  <a:lnTo>
                    <a:pt x="734" y="1763"/>
                  </a:lnTo>
                  <a:close/>
                  <a:moveTo>
                    <a:pt x="1057" y="1761"/>
                  </a:moveTo>
                  <a:cubicBezTo>
                    <a:pt x="1056" y="1753"/>
                    <a:pt x="1056" y="1753"/>
                    <a:pt x="1056" y="1753"/>
                  </a:cubicBezTo>
                  <a:cubicBezTo>
                    <a:pt x="1065" y="1751"/>
                    <a:pt x="1074" y="1749"/>
                    <a:pt x="1083" y="1747"/>
                  </a:cubicBezTo>
                  <a:cubicBezTo>
                    <a:pt x="1085" y="1755"/>
                    <a:pt x="1085" y="1755"/>
                    <a:pt x="1085" y="1755"/>
                  </a:cubicBezTo>
                  <a:cubicBezTo>
                    <a:pt x="1076" y="1757"/>
                    <a:pt x="1067" y="1759"/>
                    <a:pt x="1057" y="1761"/>
                  </a:cubicBezTo>
                  <a:close/>
                  <a:moveTo>
                    <a:pt x="691" y="1755"/>
                  </a:moveTo>
                  <a:cubicBezTo>
                    <a:pt x="681" y="1752"/>
                    <a:pt x="672" y="1750"/>
                    <a:pt x="663" y="1748"/>
                  </a:cubicBezTo>
                  <a:cubicBezTo>
                    <a:pt x="665" y="1740"/>
                    <a:pt x="665" y="1740"/>
                    <a:pt x="665" y="1740"/>
                  </a:cubicBezTo>
                  <a:cubicBezTo>
                    <a:pt x="674" y="1742"/>
                    <a:pt x="683" y="1745"/>
                    <a:pt x="692" y="1747"/>
                  </a:cubicBezTo>
                  <a:lnTo>
                    <a:pt x="691" y="1755"/>
                  </a:lnTo>
                  <a:close/>
                  <a:moveTo>
                    <a:pt x="1101" y="1751"/>
                  </a:moveTo>
                  <a:cubicBezTo>
                    <a:pt x="1099" y="1743"/>
                    <a:pt x="1099" y="1743"/>
                    <a:pt x="1099" y="1743"/>
                  </a:cubicBezTo>
                  <a:cubicBezTo>
                    <a:pt x="1108" y="1741"/>
                    <a:pt x="1117" y="1739"/>
                    <a:pt x="1126" y="1736"/>
                  </a:cubicBezTo>
                  <a:cubicBezTo>
                    <a:pt x="1128" y="1744"/>
                    <a:pt x="1128" y="1744"/>
                    <a:pt x="1128" y="1744"/>
                  </a:cubicBezTo>
                  <a:cubicBezTo>
                    <a:pt x="1119" y="1747"/>
                    <a:pt x="1110" y="1749"/>
                    <a:pt x="1101" y="1751"/>
                  </a:cubicBezTo>
                  <a:close/>
                  <a:moveTo>
                    <a:pt x="648" y="1744"/>
                  </a:moveTo>
                  <a:cubicBezTo>
                    <a:pt x="639" y="1741"/>
                    <a:pt x="630" y="1738"/>
                    <a:pt x="621" y="1736"/>
                  </a:cubicBezTo>
                  <a:cubicBezTo>
                    <a:pt x="623" y="1728"/>
                    <a:pt x="623" y="1728"/>
                    <a:pt x="623" y="1728"/>
                  </a:cubicBezTo>
                  <a:cubicBezTo>
                    <a:pt x="632" y="1731"/>
                    <a:pt x="641" y="1733"/>
                    <a:pt x="650" y="1736"/>
                  </a:cubicBezTo>
                  <a:lnTo>
                    <a:pt x="648" y="1744"/>
                  </a:lnTo>
                  <a:close/>
                  <a:moveTo>
                    <a:pt x="1143" y="1740"/>
                  </a:moveTo>
                  <a:cubicBezTo>
                    <a:pt x="1141" y="1732"/>
                    <a:pt x="1141" y="1732"/>
                    <a:pt x="1141" y="1732"/>
                  </a:cubicBezTo>
                  <a:cubicBezTo>
                    <a:pt x="1150" y="1729"/>
                    <a:pt x="1159" y="1726"/>
                    <a:pt x="1167" y="1723"/>
                  </a:cubicBezTo>
                  <a:cubicBezTo>
                    <a:pt x="1170" y="1731"/>
                    <a:pt x="1170" y="1731"/>
                    <a:pt x="1170" y="1731"/>
                  </a:cubicBezTo>
                  <a:cubicBezTo>
                    <a:pt x="1161" y="1734"/>
                    <a:pt x="1152" y="1737"/>
                    <a:pt x="1143" y="1740"/>
                  </a:cubicBezTo>
                  <a:close/>
                  <a:moveTo>
                    <a:pt x="605" y="1731"/>
                  </a:moveTo>
                  <a:cubicBezTo>
                    <a:pt x="597" y="1728"/>
                    <a:pt x="588" y="1725"/>
                    <a:pt x="579" y="1721"/>
                  </a:cubicBezTo>
                  <a:cubicBezTo>
                    <a:pt x="582" y="1714"/>
                    <a:pt x="582" y="1714"/>
                    <a:pt x="582" y="1714"/>
                  </a:cubicBezTo>
                  <a:cubicBezTo>
                    <a:pt x="590" y="1717"/>
                    <a:pt x="599" y="1720"/>
                    <a:pt x="608" y="1723"/>
                  </a:cubicBezTo>
                  <a:lnTo>
                    <a:pt x="605" y="1731"/>
                  </a:lnTo>
                  <a:close/>
                  <a:moveTo>
                    <a:pt x="1185" y="1726"/>
                  </a:moveTo>
                  <a:cubicBezTo>
                    <a:pt x="1183" y="1718"/>
                    <a:pt x="1183" y="1718"/>
                    <a:pt x="1183" y="1718"/>
                  </a:cubicBezTo>
                  <a:cubicBezTo>
                    <a:pt x="1191" y="1715"/>
                    <a:pt x="1200" y="1712"/>
                    <a:pt x="1209" y="1709"/>
                  </a:cubicBezTo>
                  <a:cubicBezTo>
                    <a:pt x="1212" y="1716"/>
                    <a:pt x="1212" y="1716"/>
                    <a:pt x="1212" y="1716"/>
                  </a:cubicBezTo>
                  <a:cubicBezTo>
                    <a:pt x="1203" y="1719"/>
                    <a:pt x="1194" y="1723"/>
                    <a:pt x="1185" y="1726"/>
                  </a:cubicBezTo>
                  <a:close/>
                  <a:moveTo>
                    <a:pt x="564" y="1716"/>
                  </a:moveTo>
                  <a:cubicBezTo>
                    <a:pt x="555" y="1712"/>
                    <a:pt x="547" y="1709"/>
                    <a:pt x="538" y="1705"/>
                  </a:cubicBezTo>
                  <a:cubicBezTo>
                    <a:pt x="541" y="1698"/>
                    <a:pt x="541" y="1698"/>
                    <a:pt x="541" y="1698"/>
                  </a:cubicBezTo>
                  <a:cubicBezTo>
                    <a:pt x="550" y="1701"/>
                    <a:pt x="558" y="1705"/>
                    <a:pt x="567" y="1708"/>
                  </a:cubicBezTo>
                  <a:lnTo>
                    <a:pt x="564" y="1716"/>
                  </a:lnTo>
                  <a:close/>
                  <a:moveTo>
                    <a:pt x="1227" y="1710"/>
                  </a:moveTo>
                  <a:cubicBezTo>
                    <a:pt x="1224" y="1703"/>
                    <a:pt x="1224" y="1703"/>
                    <a:pt x="1224" y="1703"/>
                  </a:cubicBezTo>
                  <a:cubicBezTo>
                    <a:pt x="1232" y="1699"/>
                    <a:pt x="1241" y="1695"/>
                    <a:pt x="1249" y="1692"/>
                  </a:cubicBezTo>
                  <a:cubicBezTo>
                    <a:pt x="1253" y="1699"/>
                    <a:pt x="1253" y="1699"/>
                    <a:pt x="1253" y="1699"/>
                  </a:cubicBezTo>
                  <a:cubicBezTo>
                    <a:pt x="1244" y="1703"/>
                    <a:pt x="1235" y="1706"/>
                    <a:pt x="1227" y="1710"/>
                  </a:cubicBezTo>
                  <a:close/>
                  <a:moveTo>
                    <a:pt x="523" y="1698"/>
                  </a:moveTo>
                  <a:cubicBezTo>
                    <a:pt x="515" y="1695"/>
                    <a:pt x="506" y="1691"/>
                    <a:pt x="498" y="1686"/>
                  </a:cubicBezTo>
                  <a:cubicBezTo>
                    <a:pt x="502" y="1679"/>
                    <a:pt x="502" y="1679"/>
                    <a:pt x="502" y="1679"/>
                  </a:cubicBezTo>
                  <a:cubicBezTo>
                    <a:pt x="510" y="1683"/>
                    <a:pt x="518" y="1687"/>
                    <a:pt x="527" y="1691"/>
                  </a:cubicBezTo>
                  <a:lnTo>
                    <a:pt x="523" y="1698"/>
                  </a:lnTo>
                  <a:close/>
                  <a:moveTo>
                    <a:pt x="1267" y="1692"/>
                  </a:moveTo>
                  <a:cubicBezTo>
                    <a:pt x="1264" y="1685"/>
                    <a:pt x="1264" y="1685"/>
                    <a:pt x="1264" y="1685"/>
                  </a:cubicBezTo>
                  <a:cubicBezTo>
                    <a:pt x="1272" y="1681"/>
                    <a:pt x="1281" y="1677"/>
                    <a:pt x="1289" y="1673"/>
                  </a:cubicBezTo>
                  <a:cubicBezTo>
                    <a:pt x="1292" y="1680"/>
                    <a:pt x="1292" y="1680"/>
                    <a:pt x="1292" y="1680"/>
                  </a:cubicBezTo>
                  <a:cubicBezTo>
                    <a:pt x="1284" y="1684"/>
                    <a:pt x="1276" y="1688"/>
                    <a:pt x="1267" y="1692"/>
                  </a:cubicBezTo>
                  <a:close/>
                  <a:moveTo>
                    <a:pt x="484" y="1679"/>
                  </a:moveTo>
                  <a:cubicBezTo>
                    <a:pt x="475" y="1675"/>
                    <a:pt x="467" y="1671"/>
                    <a:pt x="459" y="1666"/>
                  </a:cubicBezTo>
                  <a:cubicBezTo>
                    <a:pt x="463" y="1659"/>
                    <a:pt x="463" y="1659"/>
                    <a:pt x="463" y="1659"/>
                  </a:cubicBezTo>
                  <a:cubicBezTo>
                    <a:pt x="471" y="1664"/>
                    <a:pt x="479" y="1668"/>
                    <a:pt x="487" y="1672"/>
                  </a:cubicBezTo>
                  <a:lnTo>
                    <a:pt x="484" y="1679"/>
                  </a:lnTo>
                  <a:close/>
                  <a:moveTo>
                    <a:pt x="1307" y="1672"/>
                  </a:moveTo>
                  <a:cubicBezTo>
                    <a:pt x="1303" y="1665"/>
                    <a:pt x="1303" y="1665"/>
                    <a:pt x="1303" y="1665"/>
                  </a:cubicBezTo>
                  <a:cubicBezTo>
                    <a:pt x="1311" y="1661"/>
                    <a:pt x="1319" y="1656"/>
                    <a:pt x="1327" y="1652"/>
                  </a:cubicBezTo>
                  <a:cubicBezTo>
                    <a:pt x="1331" y="1659"/>
                    <a:pt x="1331" y="1659"/>
                    <a:pt x="1331" y="1659"/>
                  </a:cubicBezTo>
                  <a:cubicBezTo>
                    <a:pt x="1323" y="1663"/>
                    <a:pt x="1315" y="1668"/>
                    <a:pt x="1307" y="1672"/>
                  </a:cubicBezTo>
                  <a:close/>
                  <a:moveTo>
                    <a:pt x="445" y="1658"/>
                  </a:moveTo>
                  <a:cubicBezTo>
                    <a:pt x="437" y="1654"/>
                    <a:pt x="429" y="1649"/>
                    <a:pt x="421" y="1644"/>
                  </a:cubicBezTo>
                  <a:cubicBezTo>
                    <a:pt x="425" y="1637"/>
                    <a:pt x="425" y="1637"/>
                    <a:pt x="425" y="1637"/>
                  </a:cubicBezTo>
                  <a:cubicBezTo>
                    <a:pt x="433" y="1642"/>
                    <a:pt x="441" y="1647"/>
                    <a:pt x="449" y="1651"/>
                  </a:cubicBezTo>
                  <a:lnTo>
                    <a:pt x="445" y="1658"/>
                  </a:lnTo>
                  <a:close/>
                  <a:moveTo>
                    <a:pt x="1345" y="1650"/>
                  </a:moveTo>
                  <a:cubicBezTo>
                    <a:pt x="1341" y="1643"/>
                    <a:pt x="1341" y="1643"/>
                    <a:pt x="1341" y="1643"/>
                  </a:cubicBezTo>
                  <a:cubicBezTo>
                    <a:pt x="1349" y="1639"/>
                    <a:pt x="1357" y="1634"/>
                    <a:pt x="1365" y="1629"/>
                  </a:cubicBezTo>
                  <a:cubicBezTo>
                    <a:pt x="1369" y="1635"/>
                    <a:pt x="1369" y="1635"/>
                    <a:pt x="1369" y="1635"/>
                  </a:cubicBezTo>
                  <a:cubicBezTo>
                    <a:pt x="1361" y="1641"/>
                    <a:pt x="1353" y="1646"/>
                    <a:pt x="1345" y="1650"/>
                  </a:cubicBezTo>
                  <a:close/>
                  <a:moveTo>
                    <a:pt x="407" y="1635"/>
                  </a:moveTo>
                  <a:cubicBezTo>
                    <a:pt x="399" y="1630"/>
                    <a:pt x="392" y="1625"/>
                    <a:pt x="384" y="1620"/>
                  </a:cubicBezTo>
                  <a:cubicBezTo>
                    <a:pt x="389" y="1613"/>
                    <a:pt x="389" y="1613"/>
                    <a:pt x="389" y="1613"/>
                  </a:cubicBezTo>
                  <a:cubicBezTo>
                    <a:pt x="396" y="1618"/>
                    <a:pt x="404" y="1623"/>
                    <a:pt x="412" y="1628"/>
                  </a:cubicBezTo>
                  <a:lnTo>
                    <a:pt x="407" y="1635"/>
                  </a:lnTo>
                  <a:close/>
                  <a:moveTo>
                    <a:pt x="1383" y="1627"/>
                  </a:moveTo>
                  <a:cubicBezTo>
                    <a:pt x="1378" y="1620"/>
                    <a:pt x="1378" y="1620"/>
                    <a:pt x="1378" y="1620"/>
                  </a:cubicBezTo>
                  <a:cubicBezTo>
                    <a:pt x="1386" y="1615"/>
                    <a:pt x="1394" y="1609"/>
                    <a:pt x="1401" y="1604"/>
                  </a:cubicBezTo>
                  <a:cubicBezTo>
                    <a:pt x="1406" y="1611"/>
                    <a:pt x="1406" y="1611"/>
                    <a:pt x="1406" y="1611"/>
                  </a:cubicBezTo>
                  <a:cubicBezTo>
                    <a:pt x="1398" y="1616"/>
                    <a:pt x="1390" y="1621"/>
                    <a:pt x="1383" y="1627"/>
                  </a:cubicBezTo>
                  <a:close/>
                  <a:moveTo>
                    <a:pt x="371" y="1610"/>
                  </a:moveTo>
                  <a:cubicBezTo>
                    <a:pt x="363" y="1605"/>
                    <a:pt x="356" y="1599"/>
                    <a:pt x="348" y="1594"/>
                  </a:cubicBezTo>
                  <a:cubicBezTo>
                    <a:pt x="353" y="1587"/>
                    <a:pt x="353" y="1587"/>
                    <a:pt x="353" y="1587"/>
                  </a:cubicBezTo>
                  <a:cubicBezTo>
                    <a:pt x="361" y="1593"/>
                    <a:pt x="368" y="1599"/>
                    <a:pt x="376" y="1604"/>
                  </a:cubicBezTo>
                  <a:lnTo>
                    <a:pt x="371" y="1610"/>
                  </a:lnTo>
                  <a:close/>
                  <a:moveTo>
                    <a:pt x="1419" y="1601"/>
                  </a:moveTo>
                  <a:cubicBezTo>
                    <a:pt x="1414" y="1595"/>
                    <a:pt x="1414" y="1595"/>
                    <a:pt x="1414" y="1595"/>
                  </a:cubicBezTo>
                  <a:cubicBezTo>
                    <a:pt x="1421" y="1589"/>
                    <a:pt x="1429" y="1583"/>
                    <a:pt x="1436" y="1578"/>
                  </a:cubicBezTo>
                  <a:cubicBezTo>
                    <a:pt x="1441" y="1584"/>
                    <a:pt x="1441" y="1584"/>
                    <a:pt x="1441" y="1584"/>
                  </a:cubicBezTo>
                  <a:cubicBezTo>
                    <a:pt x="1434" y="1590"/>
                    <a:pt x="1426" y="1596"/>
                    <a:pt x="1419" y="1601"/>
                  </a:cubicBezTo>
                  <a:close/>
                  <a:moveTo>
                    <a:pt x="336" y="1584"/>
                  </a:moveTo>
                  <a:cubicBezTo>
                    <a:pt x="328" y="1578"/>
                    <a:pt x="321" y="1572"/>
                    <a:pt x="314" y="1566"/>
                  </a:cubicBezTo>
                  <a:cubicBezTo>
                    <a:pt x="319" y="1560"/>
                    <a:pt x="319" y="1560"/>
                    <a:pt x="319" y="1560"/>
                  </a:cubicBezTo>
                  <a:cubicBezTo>
                    <a:pt x="326" y="1566"/>
                    <a:pt x="333" y="1572"/>
                    <a:pt x="341" y="1577"/>
                  </a:cubicBezTo>
                  <a:lnTo>
                    <a:pt x="336" y="1584"/>
                  </a:lnTo>
                  <a:close/>
                  <a:moveTo>
                    <a:pt x="1453" y="1574"/>
                  </a:moveTo>
                  <a:cubicBezTo>
                    <a:pt x="1448" y="1568"/>
                    <a:pt x="1448" y="1568"/>
                    <a:pt x="1448" y="1568"/>
                  </a:cubicBezTo>
                  <a:cubicBezTo>
                    <a:pt x="1456" y="1562"/>
                    <a:pt x="1463" y="1556"/>
                    <a:pt x="1470" y="1550"/>
                  </a:cubicBezTo>
                  <a:cubicBezTo>
                    <a:pt x="1475" y="1556"/>
                    <a:pt x="1475" y="1556"/>
                    <a:pt x="1475" y="1556"/>
                  </a:cubicBezTo>
                  <a:cubicBezTo>
                    <a:pt x="1468" y="1562"/>
                    <a:pt x="1461" y="1568"/>
                    <a:pt x="1453" y="1574"/>
                  </a:cubicBezTo>
                  <a:close/>
                  <a:moveTo>
                    <a:pt x="302" y="1555"/>
                  </a:moveTo>
                  <a:cubicBezTo>
                    <a:pt x="295" y="1549"/>
                    <a:pt x="288" y="1543"/>
                    <a:pt x="281" y="1536"/>
                  </a:cubicBezTo>
                  <a:cubicBezTo>
                    <a:pt x="286" y="1531"/>
                    <a:pt x="286" y="1531"/>
                    <a:pt x="286" y="1531"/>
                  </a:cubicBezTo>
                  <a:cubicBezTo>
                    <a:pt x="293" y="1537"/>
                    <a:pt x="300" y="1543"/>
                    <a:pt x="307" y="1549"/>
                  </a:cubicBezTo>
                  <a:lnTo>
                    <a:pt x="302" y="1555"/>
                  </a:lnTo>
                  <a:close/>
                  <a:moveTo>
                    <a:pt x="1487" y="1545"/>
                  </a:moveTo>
                  <a:cubicBezTo>
                    <a:pt x="1481" y="1539"/>
                    <a:pt x="1481" y="1539"/>
                    <a:pt x="1481" y="1539"/>
                  </a:cubicBezTo>
                  <a:cubicBezTo>
                    <a:pt x="1488" y="1533"/>
                    <a:pt x="1495" y="1526"/>
                    <a:pt x="1502" y="1520"/>
                  </a:cubicBezTo>
                  <a:cubicBezTo>
                    <a:pt x="1507" y="1526"/>
                    <a:pt x="1507" y="1526"/>
                    <a:pt x="1507" y="1526"/>
                  </a:cubicBezTo>
                  <a:cubicBezTo>
                    <a:pt x="1501" y="1532"/>
                    <a:pt x="1494" y="1539"/>
                    <a:pt x="1487" y="1545"/>
                  </a:cubicBezTo>
                  <a:close/>
                  <a:moveTo>
                    <a:pt x="269" y="1525"/>
                  </a:moveTo>
                  <a:cubicBezTo>
                    <a:pt x="263" y="1519"/>
                    <a:pt x="256" y="1512"/>
                    <a:pt x="250" y="1505"/>
                  </a:cubicBezTo>
                  <a:cubicBezTo>
                    <a:pt x="255" y="1500"/>
                    <a:pt x="255" y="1500"/>
                    <a:pt x="255" y="1500"/>
                  </a:cubicBezTo>
                  <a:cubicBezTo>
                    <a:pt x="262" y="1507"/>
                    <a:pt x="268" y="1513"/>
                    <a:pt x="275" y="1520"/>
                  </a:cubicBezTo>
                  <a:lnTo>
                    <a:pt x="269" y="1525"/>
                  </a:lnTo>
                  <a:close/>
                  <a:moveTo>
                    <a:pt x="1519" y="1514"/>
                  </a:moveTo>
                  <a:cubicBezTo>
                    <a:pt x="1513" y="1509"/>
                    <a:pt x="1513" y="1509"/>
                    <a:pt x="1513" y="1509"/>
                  </a:cubicBezTo>
                  <a:cubicBezTo>
                    <a:pt x="1520" y="1502"/>
                    <a:pt x="1526" y="1495"/>
                    <a:pt x="1532" y="1489"/>
                  </a:cubicBezTo>
                  <a:cubicBezTo>
                    <a:pt x="1538" y="1494"/>
                    <a:pt x="1538" y="1494"/>
                    <a:pt x="1538" y="1494"/>
                  </a:cubicBezTo>
                  <a:cubicBezTo>
                    <a:pt x="1532" y="1501"/>
                    <a:pt x="1525" y="1508"/>
                    <a:pt x="1519" y="1514"/>
                  </a:cubicBezTo>
                  <a:close/>
                  <a:moveTo>
                    <a:pt x="238" y="1494"/>
                  </a:moveTo>
                  <a:cubicBezTo>
                    <a:pt x="232" y="1487"/>
                    <a:pt x="226" y="1480"/>
                    <a:pt x="220" y="1473"/>
                  </a:cubicBezTo>
                  <a:cubicBezTo>
                    <a:pt x="226" y="1468"/>
                    <a:pt x="226" y="1468"/>
                    <a:pt x="226" y="1468"/>
                  </a:cubicBezTo>
                  <a:cubicBezTo>
                    <a:pt x="232" y="1475"/>
                    <a:pt x="238" y="1482"/>
                    <a:pt x="244" y="1488"/>
                  </a:cubicBezTo>
                  <a:lnTo>
                    <a:pt x="238" y="1494"/>
                  </a:lnTo>
                  <a:close/>
                  <a:moveTo>
                    <a:pt x="1549" y="1482"/>
                  </a:moveTo>
                  <a:cubicBezTo>
                    <a:pt x="1543" y="1477"/>
                    <a:pt x="1543" y="1477"/>
                    <a:pt x="1543" y="1477"/>
                  </a:cubicBezTo>
                  <a:cubicBezTo>
                    <a:pt x="1549" y="1470"/>
                    <a:pt x="1556" y="1463"/>
                    <a:pt x="1561" y="1456"/>
                  </a:cubicBezTo>
                  <a:cubicBezTo>
                    <a:pt x="1568" y="1461"/>
                    <a:pt x="1568" y="1461"/>
                    <a:pt x="1568" y="1461"/>
                  </a:cubicBezTo>
                  <a:cubicBezTo>
                    <a:pt x="1562" y="1468"/>
                    <a:pt x="1555" y="1475"/>
                    <a:pt x="1549" y="1482"/>
                  </a:cubicBezTo>
                  <a:close/>
                  <a:moveTo>
                    <a:pt x="209" y="1461"/>
                  </a:moveTo>
                  <a:cubicBezTo>
                    <a:pt x="203" y="1454"/>
                    <a:pt x="197" y="1446"/>
                    <a:pt x="191" y="1439"/>
                  </a:cubicBezTo>
                  <a:cubicBezTo>
                    <a:pt x="198" y="1434"/>
                    <a:pt x="198" y="1434"/>
                    <a:pt x="198" y="1434"/>
                  </a:cubicBezTo>
                  <a:cubicBezTo>
                    <a:pt x="203" y="1441"/>
                    <a:pt x="209" y="1449"/>
                    <a:pt x="215" y="1456"/>
                  </a:cubicBezTo>
                  <a:lnTo>
                    <a:pt x="209" y="1461"/>
                  </a:lnTo>
                  <a:close/>
                  <a:moveTo>
                    <a:pt x="1578" y="1449"/>
                  </a:moveTo>
                  <a:cubicBezTo>
                    <a:pt x="1572" y="1444"/>
                    <a:pt x="1572" y="1444"/>
                    <a:pt x="1572" y="1444"/>
                  </a:cubicBezTo>
                  <a:cubicBezTo>
                    <a:pt x="1577" y="1436"/>
                    <a:pt x="1583" y="1429"/>
                    <a:pt x="1589" y="1422"/>
                  </a:cubicBezTo>
                  <a:cubicBezTo>
                    <a:pt x="1595" y="1427"/>
                    <a:pt x="1595" y="1427"/>
                    <a:pt x="1595" y="1427"/>
                  </a:cubicBezTo>
                  <a:cubicBezTo>
                    <a:pt x="1590" y="1434"/>
                    <a:pt x="1584" y="1441"/>
                    <a:pt x="1578" y="1449"/>
                  </a:cubicBezTo>
                  <a:close/>
                  <a:moveTo>
                    <a:pt x="181" y="1426"/>
                  </a:moveTo>
                  <a:cubicBezTo>
                    <a:pt x="176" y="1419"/>
                    <a:pt x="170" y="1411"/>
                    <a:pt x="165" y="1404"/>
                  </a:cubicBezTo>
                  <a:cubicBezTo>
                    <a:pt x="171" y="1399"/>
                    <a:pt x="171" y="1399"/>
                    <a:pt x="171" y="1399"/>
                  </a:cubicBezTo>
                  <a:cubicBezTo>
                    <a:pt x="177" y="1406"/>
                    <a:pt x="182" y="1414"/>
                    <a:pt x="188" y="1421"/>
                  </a:cubicBezTo>
                  <a:lnTo>
                    <a:pt x="181" y="1426"/>
                  </a:lnTo>
                  <a:close/>
                  <a:moveTo>
                    <a:pt x="1605" y="1414"/>
                  </a:moveTo>
                  <a:cubicBezTo>
                    <a:pt x="1598" y="1409"/>
                    <a:pt x="1598" y="1409"/>
                    <a:pt x="1598" y="1409"/>
                  </a:cubicBezTo>
                  <a:cubicBezTo>
                    <a:pt x="1604" y="1401"/>
                    <a:pt x="1609" y="1394"/>
                    <a:pt x="1614" y="1386"/>
                  </a:cubicBezTo>
                  <a:cubicBezTo>
                    <a:pt x="1621" y="1391"/>
                    <a:pt x="1621" y="1391"/>
                    <a:pt x="1621" y="1391"/>
                  </a:cubicBezTo>
                  <a:cubicBezTo>
                    <a:pt x="1616" y="1398"/>
                    <a:pt x="1610" y="1406"/>
                    <a:pt x="1605" y="1414"/>
                  </a:cubicBezTo>
                  <a:close/>
                  <a:moveTo>
                    <a:pt x="156" y="1390"/>
                  </a:moveTo>
                  <a:cubicBezTo>
                    <a:pt x="150" y="1383"/>
                    <a:pt x="145" y="1375"/>
                    <a:pt x="140" y="1367"/>
                  </a:cubicBezTo>
                  <a:cubicBezTo>
                    <a:pt x="147" y="1363"/>
                    <a:pt x="147" y="1363"/>
                    <a:pt x="147" y="1363"/>
                  </a:cubicBezTo>
                  <a:cubicBezTo>
                    <a:pt x="152" y="1370"/>
                    <a:pt x="157" y="1378"/>
                    <a:pt x="162" y="1386"/>
                  </a:cubicBezTo>
                  <a:lnTo>
                    <a:pt x="156" y="1390"/>
                  </a:lnTo>
                  <a:close/>
                  <a:moveTo>
                    <a:pt x="1630" y="1377"/>
                  </a:moveTo>
                  <a:cubicBezTo>
                    <a:pt x="1623" y="1373"/>
                    <a:pt x="1623" y="1373"/>
                    <a:pt x="1623" y="1373"/>
                  </a:cubicBezTo>
                  <a:cubicBezTo>
                    <a:pt x="1628" y="1365"/>
                    <a:pt x="1634" y="1357"/>
                    <a:pt x="1638" y="1350"/>
                  </a:cubicBezTo>
                  <a:cubicBezTo>
                    <a:pt x="1645" y="1354"/>
                    <a:pt x="1645" y="1354"/>
                    <a:pt x="1645" y="1354"/>
                  </a:cubicBezTo>
                  <a:cubicBezTo>
                    <a:pt x="1640" y="1362"/>
                    <a:pt x="1635" y="1370"/>
                    <a:pt x="1630" y="1377"/>
                  </a:cubicBezTo>
                  <a:close/>
                  <a:moveTo>
                    <a:pt x="131" y="1353"/>
                  </a:moveTo>
                  <a:cubicBezTo>
                    <a:pt x="127" y="1345"/>
                    <a:pt x="122" y="1337"/>
                    <a:pt x="117" y="1329"/>
                  </a:cubicBezTo>
                  <a:cubicBezTo>
                    <a:pt x="124" y="1325"/>
                    <a:pt x="124" y="1325"/>
                    <a:pt x="124" y="1325"/>
                  </a:cubicBezTo>
                  <a:cubicBezTo>
                    <a:pt x="129" y="1333"/>
                    <a:pt x="133" y="1341"/>
                    <a:pt x="138" y="1349"/>
                  </a:cubicBezTo>
                  <a:lnTo>
                    <a:pt x="131" y="1353"/>
                  </a:lnTo>
                  <a:close/>
                  <a:moveTo>
                    <a:pt x="1653" y="1340"/>
                  </a:moveTo>
                  <a:cubicBezTo>
                    <a:pt x="1647" y="1336"/>
                    <a:pt x="1647" y="1336"/>
                    <a:pt x="1647" y="1336"/>
                  </a:cubicBezTo>
                  <a:cubicBezTo>
                    <a:pt x="1651" y="1328"/>
                    <a:pt x="1656" y="1320"/>
                    <a:pt x="1660" y="1312"/>
                  </a:cubicBezTo>
                  <a:cubicBezTo>
                    <a:pt x="1667" y="1316"/>
                    <a:pt x="1667" y="1316"/>
                    <a:pt x="1667" y="1316"/>
                  </a:cubicBezTo>
                  <a:cubicBezTo>
                    <a:pt x="1663" y="1324"/>
                    <a:pt x="1658" y="1332"/>
                    <a:pt x="1653" y="1340"/>
                  </a:cubicBezTo>
                  <a:close/>
                  <a:moveTo>
                    <a:pt x="109" y="1315"/>
                  </a:moveTo>
                  <a:cubicBezTo>
                    <a:pt x="105" y="1307"/>
                    <a:pt x="100" y="1299"/>
                    <a:pt x="96" y="1290"/>
                  </a:cubicBezTo>
                  <a:cubicBezTo>
                    <a:pt x="103" y="1287"/>
                    <a:pt x="103" y="1287"/>
                    <a:pt x="103" y="1287"/>
                  </a:cubicBezTo>
                  <a:cubicBezTo>
                    <a:pt x="107" y="1295"/>
                    <a:pt x="112" y="1303"/>
                    <a:pt x="116" y="1311"/>
                  </a:cubicBezTo>
                  <a:lnTo>
                    <a:pt x="109" y="1315"/>
                  </a:lnTo>
                  <a:close/>
                  <a:moveTo>
                    <a:pt x="1675" y="1302"/>
                  </a:moveTo>
                  <a:cubicBezTo>
                    <a:pt x="1668" y="1298"/>
                    <a:pt x="1668" y="1298"/>
                    <a:pt x="1668" y="1298"/>
                  </a:cubicBezTo>
                  <a:cubicBezTo>
                    <a:pt x="1672" y="1290"/>
                    <a:pt x="1676" y="1281"/>
                    <a:pt x="1680" y="1273"/>
                  </a:cubicBezTo>
                  <a:cubicBezTo>
                    <a:pt x="1688" y="1277"/>
                    <a:pt x="1688" y="1277"/>
                    <a:pt x="1688" y="1277"/>
                  </a:cubicBezTo>
                  <a:cubicBezTo>
                    <a:pt x="1684" y="1285"/>
                    <a:pt x="1679" y="1293"/>
                    <a:pt x="1675" y="1302"/>
                  </a:cubicBezTo>
                  <a:close/>
                  <a:moveTo>
                    <a:pt x="89" y="1276"/>
                  </a:moveTo>
                  <a:cubicBezTo>
                    <a:pt x="85" y="1267"/>
                    <a:pt x="81" y="1259"/>
                    <a:pt x="77" y="1250"/>
                  </a:cubicBezTo>
                  <a:cubicBezTo>
                    <a:pt x="84" y="1247"/>
                    <a:pt x="84" y="1247"/>
                    <a:pt x="84" y="1247"/>
                  </a:cubicBezTo>
                  <a:cubicBezTo>
                    <a:pt x="88" y="1255"/>
                    <a:pt x="92" y="1264"/>
                    <a:pt x="96" y="1272"/>
                  </a:cubicBezTo>
                  <a:lnTo>
                    <a:pt x="89" y="1276"/>
                  </a:lnTo>
                  <a:close/>
                  <a:moveTo>
                    <a:pt x="1694" y="1262"/>
                  </a:moveTo>
                  <a:cubicBezTo>
                    <a:pt x="1687" y="1259"/>
                    <a:pt x="1687" y="1259"/>
                    <a:pt x="1687" y="1259"/>
                  </a:cubicBezTo>
                  <a:cubicBezTo>
                    <a:pt x="1691" y="1250"/>
                    <a:pt x="1695" y="1242"/>
                    <a:pt x="1699" y="1233"/>
                  </a:cubicBezTo>
                  <a:cubicBezTo>
                    <a:pt x="1706" y="1236"/>
                    <a:pt x="1706" y="1236"/>
                    <a:pt x="1706" y="1236"/>
                  </a:cubicBezTo>
                  <a:cubicBezTo>
                    <a:pt x="1702" y="1245"/>
                    <a:pt x="1698" y="1254"/>
                    <a:pt x="1694" y="1262"/>
                  </a:cubicBezTo>
                  <a:close/>
                  <a:moveTo>
                    <a:pt x="71" y="1235"/>
                  </a:moveTo>
                  <a:cubicBezTo>
                    <a:pt x="67" y="1227"/>
                    <a:pt x="63" y="1218"/>
                    <a:pt x="60" y="1209"/>
                  </a:cubicBezTo>
                  <a:cubicBezTo>
                    <a:pt x="67" y="1206"/>
                    <a:pt x="67" y="1206"/>
                    <a:pt x="67" y="1206"/>
                  </a:cubicBezTo>
                  <a:cubicBezTo>
                    <a:pt x="71" y="1215"/>
                    <a:pt x="74" y="1224"/>
                    <a:pt x="78" y="1232"/>
                  </a:cubicBezTo>
                  <a:lnTo>
                    <a:pt x="71" y="1235"/>
                  </a:lnTo>
                  <a:close/>
                  <a:moveTo>
                    <a:pt x="1712" y="1222"/>
                  </a:moveTo>
                  <a:cubicBezTo>
                    <a:pt x="1705" y="1219"/>
                    <a:pt x="1705" y="1219"/>
                    <a:pt x="1705" y="1219"/>
                  </a:cubicBezTo>
                  <a:cubicBezTo>
                    <a:pt x="1708" y="1210"/>
                    <a:pt x="1712" y="1201"/>
                    <a:pt x="1715" y="1193"/>
                  </a:cubicBezTo>
                  <a:cubicBezTo>
                    <a:pt x="1722" y="1195"/>
                    <a:pt x="1722" y="1195"/>
                    <a:pt x="1722" y="1195"/>
                  </a:cubicBezTo>
                  <a:cubicBezTo>
                    <a:pt x="1719" y="1204"/>
                    <a:pt x="1716" y="1213"/>
                    <a:pt x="1712" y="1222"/>
                  </a:cubicBezTo>
                  <a:close/>
                  <a:moveTo>
                    <a:pt x="54" y="1194"/>
                  </a:moveTo>
                  <a:cubicBezTo>
                    <a:pt x="51" y="1185"/>
                    <a:pt x="48" y="1177"/>
                    <a:pt x="45" y="1168"/>
                  </a:cubicBezTo>
                  <a:cubicBezTo>
                    <a:pt x="53" y="1165"/>
                    <a:pt x="53" y="1165"/>
                    <a:pt x="53" y="1165"/>
                  </a:cubicBezTo>
                  <a:cubicBezTo>
                    <a:pt x="55" y="1174"/>
                    <a:pt x="59" y="1183"/>
                    <a:pt x="62" y="1191"/>
                  </a:cubicBezTo>
                  <a:lnTo>
                    <a:pt x="54" y="1194"/>
                  </a:lnTo>
                  <a:close/>
                  <a:moveTo>
                    <a:pt x="1728" y="1180"/>
                  </a:moveTo>
                  <a:cubicBezTo>
                    <a:pt x="1720" y="1178"/>
                    <a:pt x="1720" y="1178"/>
                    <a:pt x="1720" y="1178"/>
                  </a:cubicBezTo>
                  <a:cubicBezTo>
                    <a:pt x="1723" y="1169"/>
                    <a:pt x="1726" y="1160"/>
                    <a:pt x="1729" y="1151"/>
                  </a:cubicBezTo>
                  <a:cubicBezTo>
                    <a:pt x="1736" y="1154"/>
                    <a:pt x="1736" y="1154"/>
                    <a:pt x="1736" y="1154"/>
                  </a:cubicBezTo>
                  <a:cubicBezTo>
                    <a:pt x="1734" y="1163"/>
                    <a:pt x="1731" y="1172"/>
                    <a:pt x="1728" y="1180"/>
                  </a:cubicBezTo>
                  <a:close/>
                  <a:moveTo>
                    <a:pt x="40" y="1152"/>
                  </a:moveTo>
                  <a:cubicBezTo>
                    <a:pt x="37" y="1143"/>
                    <a:pt x="35" y="1134"/>
                    <a:pt x="32" y="1125"/>
                  </a:cubicBezTo>
                  <a:cubicBezTo>
                    <a:pt x="40" y="1123"/>
                    <a:pt x="40" y="1123"/>
                    <a:pt x="40" y="1123"/>
                  </a:cubicBezTo>
                  <a:cubicBezTo>
                    <a:pt x="42" y="1132"/>
                    <a:pt x="45" y="1141"/>
                    <a:pt x="48" y="1150"/>
                  </a:cubicBezTo>
                  <a:lnTo>
                    <a:pt x="40" y="1152"/>
                  </a:lnTo>
                  <a:close/>
                  <a:moveTo>
                    <a:pt x="1741" y="1138"/>
                  </a:moveTo>
                  <a:cubicBezTo>
                    <a:pt x="1733" y="1136"/>
                    <a:pt x="1733" y="1136"/>
                    <a:pt x="1733" y="1136"/>
                  </a:cubicBezTo>
                  <a:cubicBezTo>
                    <a:pt x="1736" y="1127"/>
                    <a:pt x="1738" y="1118"/>
                    <a:pt x="1741" y="1109"/>
                  </a:cubicBezTo>
                  <a:cubicBezTo>
                    <a:pt x="1749" y="1111"/>
                    <a:pt x="1749" y="1111"/>
                    <a:pt x="1749" y="1111"/>
                  </a:cubicBezTo>
                  <a:cubicBezTo>
                    <a:pt x="1746" y="1120"/>
                    <a:pt x="1744" y="1129"/>
                    <a:pt x="1741" y="1138"/>
                  </a:cubicBezTo>
                  <a:close/>
                  <a:moveTo>
                    <a:pt x="28" y="1110"/>
                  </a:moveTo>
                  <a:cubicBezTo>
                    <a:pt x="26" y="1101"/>
                    <a:pt x="23" y="1092"/>
                    <a:pt x="21" y="1082"/>
                  </a:cubicBezTo>
                  <a:cubicBezTo>
                    <a:pt x="29" y="1081"/>
                    <a:pt x="29" y="1081"/>
                    <a:pt x="29" y="1081"/>
                  </a:cubicBezTo>
                  <a:cubicBezTo>
                    <a:pt x="31" y="1090"/>
                    <a:pt x="33" y="1099"/>
                    <a:pt x="36" y="1108"/>
                  </a:cubicBezTo>
                  <a:lnTo>
                    <a:pt x="28" y="1110"/>
                  </a:lnTo>
                  <a:close/>
                  <a:moveTo>
                    <a:pt x="1752" y="1096"/>
                  </a:moveTo>
                  <a:cubicBezTo>
                    <a:pt x="1745" y="1094"/>
                    <a:pt x="1745" y="1094"/>
                    <a:pt x="1745" y="1094"/>
                  </a:cubicBezTo>
                  <a:cubicBezTo>
                    <a:pt x="1747" y="1085"/>
                    <a:pt x="1749" y="1076"/>
                    <a:pt x="1751" y="1066"/>
                  </a:cubicBezTo>
                  <a:cubicBezTo>
                    <a:pt x="1759" y="1068"/>
                    <a:pt x="1759" y="1068"/>
                    <a:pt x="1759" y="1068"/>
                  </a:cubicBezTo>
                  <a:cubicBezTo>
                    <a:pt x="1757" y="1077"/>
                    <a:pt x="1755" y="1087"/>
                    <a:pt x="1752" y="1096"/>
                  </a:cubicBezTo>
                  <a:close/>
                  <a:moveTo>
                    <a:pt x="18" y="1067"/>
                  </a:moveTo>
                  <a:cubicBezTo>
                    <a:pt x="16" y="1057"/>
                    <a:pt x="14" y="1048"/>
                    <a:pt x="13" y="1039"/>
                  </a:cubicBezTo>
                  <a:cubicBezTo>
                    <a:pt x="21" y="1038"/>
                    <a:pt x="21" y="1038"/>
                    <a:pt x="21" y="1038"/>
                  </a:cubicBezTo>
                  <a:cubicBezTo>
                    <a:pt x="22" y="1047"/>
                    <a:pt x="24" y="1056"/>
                    <a:pt x="26" y="1065"/>
                  </a:cubicBezTo>
                  <a:lnTo>
                    <a:pt x="18" y="1067"/>
                  </a:lnTo>
                  <a:close/>
                  <a:moveTo>
                    <a:pt x="1762" y="1052"/>
                  </a:moveTo>
                  <a:cubicBezTo>
                    <a:pt x="1754" y="1051"/>
                    <a:pt x="1754" y="1051"/>
                    <a:pt x="1754" y="1051"/>
                  </a:cubicBezTo>
                  <a:cubicBezTo>
                    <a:pt x="1755" y="1042"/>
                    <a:pt x="1757" y="1033"/>
                    <a:pt x="1758" y="1023"/>
                  </a:cubicBezTo>
                  <a:cubicBezTo>
                    <a:pt x="1766" y="1025"/>
                    <a:pt x="1766" y="1025"/>
                    <a:pt x="1766" y="1025"/>
                  </a:cubicBezTo>
                  <a:cubicBezTo>
                    <a:pt x="1765" y="1034"/>
                    <a:pt x="1763" y="1043"/>
                    <a:pt x="1762" y="1052"/>
                  </a:cubicBezTo>
                  <a:close/>
                  <a:moveTo>
                    <a:pt x="10" y="1023"/>
                  </a:moveTo>
                  <a:cubicBezTo>
                    <a:pt x="9" y="1014"/>
                    <a:pt x="8" y="1005"/>
                    <a:pt x="7" y="995"/>
                  </a:cubicBezTo>
                  <a:cubicBezTo>
                    <a:pt x="14" y="994"/>
                    <a:pt x="14" y="994"/>
                    <a:pt x="14" y="994"/>
                  </a:cubicBezTo>
                  <a:cubicBezTo>
                    <a:pt x="16" y="1004"/>
                    <a:pt x="17" y="1013"/>
                    <a:pt x="18" y="1022"/>
                  </a:cubicBezTo>
                  <a:lnTo>
                    <a:pt x="10" y="1023"/>
                  </a:lnTo>
                  <a:close/>
                  <a:moveTo>
                    <a:pt x="1769" y="1009"/>
                  </a:moveTo>
                  <a:cubicBezTo>
                    <a:pt x="1761" y="1008"/>
                    <a:pt x="1761" y="1008"/>
                    <a:pt x="1761" y="1008"/>
                  </a:cubicBezTo>
                  <a:cubicBezTo>
                    <a:pt x="1762" y="999"/>
                    <a:pt x="1763" y="989"/>
                    <a:pt x="1764" y="980"/>
                  </a:cubicBezTo>
                  <a:cubicBezTo>
                    <a:pt x="1772" y="981"/>
                    <a:pt x="1772" y="981"/>
                    <a:pt x="1772" y="981"/>
                  </a:cubicBezTo>
                  <a:cubicBezTo>
                    <a:pt x="1771" y="990"/>
                    <a:pt x="1770" y="1000"/>
                    <a:pt x="1769" y="1009"/>
                  </a:cubicBezTo>
                  <a:close/>
                  <a:moveTo>
                    <a:pt x="5" y="979"/>
                  </a:moveTo>
                  <a:cubicBezTo>
                    <a:pt x="4" y="970"/>
                    <a:pt x="3" y="961"/>
                    <a:pt x="2" y="951"/>
                  </a:cubicBezTo>
                  <a:cubicBezTo>
                    <a:pt x="10" y="951"/>
                    <a:pt x="10" y="951"/>
                    <a:pt x="10" y="951"/>
                  </a:cubicBezTo>
                  <a:cubicBezTo>
                    <a:pt x="11" y="960"/>
                    <a:pt x="12" y="969"/>
                    <a:pt x="13" y="979"/>
                  </a:cubicBezTo>
                  <a:lnTo>
                    <a:pt x="5" y="979"/>
                  </a:lnTo>
                  <a:close/>
                  <a:moveTo>
                    <a:pt x="1773" y="965"/>
                  </a:moveTo>
                  <a:cubicBezTo>
                    <a:pt x="1766" y="964"/>
                    <a:pt x="1766" y="964"/>
                    <a:pt x="1766" y="964"/>
                  </a:cubicBezTo>
                  <a:cubicBezTo>
                    <a:pt x="1766" y="955"/>
                    <a:pt x="1767" y="946"/>
                    <a:pt x="1767" y="936"/>
                  </a:cubicBezTo>
                  <a:cubicBezTo>
                    <a:pt x="1775" y="937"/>
                    <a:pt x="1775" y="937"/>
                    <a:pt x="1775" y="937"/>
                  </a:cubicBezTo>
                  <a:cubicBezTo>
                    <a:pt x="1775" y="946"/>
                    <a:pt x="1774" y="955"/>
                    <a:pt x="1773" y="965"/>
                  </a:cubicBezTo>
                  <a:close/>
                  <a:moveTo>
                    <a:pt x="1" y="935"/>
                  </a:moveTo>
                  <a:cubicBezTo>
                    <a:pt x="1" y="926"/>
                    <a:pt x="1" y="917"/>
                    <a:pt x="0" y="907"/>
                  </a:cubicBezTo>
                  <a:cubicBezTo>
                    <a:pt x="8" y="907"/>
                    <a:pt x="8" y="907"/>
                    <a:pt x="8" y="907"/>
                  </a:cubicBezTo>
                  <a:cubicBezTo>
                    <a:pt x="9" y="916"/>
                    <a:pt x="9" y="926"/>
                    <a:pt x="9" y="935"/>
                  </a:cubicBezTo>
                  <a:lnTo>
                    <a:pt x="1" y="935"/>
                  </a:lnTo>
                  <a:close/>
                  <a:moveTo>
                    <a:pt x="1776" y="921"/>
                  </a:moveTo>
                  <a:cubicBezTo>
                    <a:pt x="1768" y="920"/>
                    <a:pt x="1768" y="920"/>
                    <a:pt x="1768" y="920"/>
                  </a:cubicBezTo>
                  <a:cubicBezTo>
                    <a:pt x="1768" y="911"/>
                    <a:pt x="1769" y="902"/>
                    <a:pt x="1769" y="893"/>
                  </a:cubicBezTo>
                  <a:cubicBezTo>
                    <a:pt x="1777" y="893"/>
                    <a:pt x="1777" y="893"/>
                    <a:pt x="1777" y="893"/>
                  </a:cubicBezTo>
                  <a:cubicBezTo>
                    <a:pt x="1777" y="902"/>
                    <a:pt x="1776" y="911"/>
                    <a:pt x="1776" y="921"/>
                  </a:cubicBezTo>
                  <a:close/>
                  <a:moveTo>
                    <a:pt x="0" y="891"/>
                  </a:moveTo>
                  <a:cubicBezTo>
                    <a:pt x="0" y="888"/>
                    <a:pt x="0" y="888"/>
                    <a:pt x="0" y="888"/>
                  </a:cubicBezTo>
                  <a:cubicBezTo>
                    <a:pt x="0" y="880"/>
                    <a:pt x="0" y="871"/>
                    <a:pt x="1" y="863"/>
                  </a:cubicBezTo>
                  <a:cubicBezTo>
                    <a:pt x="9" y="863"/>
                    <a:pt x="9" y="863"/>
                    <a:pt x="9" y="863"/>
                  </a:cubicBezTo>
                  <a:cubicBezTo>
                    <a:pt x="8" y="872"/>
                    <a:pt x="8" y="880"/>
                    <a:pt x="8" y="888"/>
                  </a:cubicBezTo>
                  <a:cubicBezTo>
                    <a:pt x="8" y="891"/>
                    <a:pt x="8" y="891"/>
                    <a:pt x="8" y="891"/>
                  </a:cubicBezTo>
                  <a:lnTo>
                    <a:pt x="0" y="891"/>
                  </a:lnTo>
                  <a:close/>
                  <a:moveTo>
                    <a:pt x="1769" y="877"/>
                  </a:moveTo>
                  <a:cubicBezTo>
                    <a:pt x="1769" y="867"/>
                    <a:pt x="1768" y="858"/>
                    <a:pt x="1768" y="849"/>
                  </a:cubicBezTo>
                  <a:cubicBezTo>
                    <a:pt x="1776" y="848"/>
                    <a:pt x="1776" y="848"/>
                    <a:pt x="1776" y="848"/>
                  </a:cubicBezTo>
                  <a:cubicBezTo>
                    <a:pt x="1776" y="858"/>
                    <a:pt x="1777" y="867"/>
                    <a:pt x="1777" y="877"/>
                  </a:cubicBezTo>
                  <a:lnTo>
                    <a:pt x="1769" y="877"/>
                  </a:lnTo>
                  <a:close/>
                  <a:moveTo>
                    <a:pt x="9" y="847"/>
                  </a:moveTo>
                  <a:cubicBezTo>
                    <a:pt x="1" y="847"/>
                    <a:pt x="1" y="847"/>
                    <a:pt x="1" y="847"/>
                  </a:cubicBezTo>
                  <a:cubicBezTo>
                    <a:pt x="2" y="838"/>
                    <a:pt x="2" y="828"/>
                    <a:pt x="3" y="819"/>
                  </a:cubicBezTo>
                  <a:cubicBezTo>
                    <a:pt x="11" y="819"/>
                    <a:pt x="11" y="819"/>
                    <a:pt x="11" y="819"/>
                  </a:cubicBezTo>
                  <a:cubicBezTo>
                    <a:pt x="10" y="829"/>
                    <a:pt x="10" y="838"/>
                    <a:pt x="9" y="847"/>
                  </a:cubicBezTo>
                  <a:close/>
                  <a:moveTo>
                    <a:pt x="1767" y="833"/>
                  </a:moveTo>
                  <a:cubicBezTo>
                    <a:pt x="1766" y="824"/>
                    <a:pt x="1766" y="814"/>
                    <a:pt x="1765" y="805"/>
                  </a:cubicBezTo>
                  <a:cubicBezTo>
                    <a:pt x="1773" y="804"/>
                    <a:pt x="1773" y="804"/>
                    <a:pt x="1773" y="804"/>
                  </a:cubicBezTo>
                  <a:cubicBezTo>
                    <a:pt x="1774" y="814"/>
                    <a:pt x="1774" y="823"/>
                    <a:pt x="1775" y="832"/>
                  </a:cubicBezTo>
                  <a:lnTo>
                    <a:pt x="1767" y="833"/>
                  </a:lnTo>
                  <a:close/>
                  <a:moveTo>
                    <a:pt x="12" y="804"/>
                  </a:moveTo>
                  <a:cubicBezTo>
                    <a:pt x="4" y="803"/>
                    <a:pt x="4" y="803"/>
                    <a:pt x="4" y="803"/>
                  </a:cubicBezTo>
                  <a:cubicBezTo>
                    <a:pt x="5" y="794"/>
                    <a:pt x="6" y="784"/>
                    <a:pt x="7" y="775"/>
                  </a:cubicBezTo>
                  <a:cubicBezTo>
                    <a:pt x="15" y="776"/>
                    <a:pt x="15" y="776"/>
                    <a:pt x="15" y="776"/>
                  </a:cubicBezTo>
                  <a:cubicBezTo>
                    <a:pt x="14" y="785"/>
                    <a:pt x="13" y="794"/>
                    <a:pt x="12" y="804"/>
                  </a:cubicBezTo>
                  <a:close/>
                  <a:moveTo>
                    <a:pt x="1763" y="789"/>
                  </a:moveTo>
                  <a:cubicBezTo>
                    <a:pt x="1762" y="780"/>
                    <a:pt x="1761" y="771"/>
                    <a:pt x="1760" y="762"/>
                  </a:cubicBezTo>
                  <a:cubicBezTo>
                    <a:pt x="1768" y="760"/>
                    <a:pt x="1768" y="760"/>
                    <a:pt x="1768" y="760"/>
                  </a:cubicBezTo>
                  <a:cubicBezTo>
                    <a:pt x="1769" y="770"/>
                    <a:pt x="1770" y="779"/>
                    <a:pt x="1771" y="788"/>
                  </a:cubicBezTo>
                  <a:lnTo>
                    <a:pt x="1763" y="789"/>
                  </a:lnTo>
                  <a:close/>
                  <a:moveTo>
                    <a:pt x="17" y="760"/>
                  </a:moveTo>
                  <a:cubicBezTo>
                    <a:pt x="10" y="759"/>
                    <a:pt x="10" y="759"/>
                    <a:pt x="10" y="759"/>
                  </a:cubicBezTo>
                  <a:cubicBezTo>
                    <a:pt x="11" y="750"/>
                    <a:pt x="12" y="740"/>
                    <a:pt x="14" y="731"/>
                  </a:cubicBezTo>
                  <a:cubicBezTo>
                    <a:pt x="22" y="733"/>
                    <a:pt x="22" y="733"/>
                    <a:pt x="22" y="733"/>
                  </a:cubicBezTo>
                  <a:cubicBezTo>
                    <a:pt x="20" y="742"/>
                    <a:pt x="19" y="751"/>
                    <a:pt x="17" y="760"/>
                  </a:cubicBezTo>
                  <a:close/>
                  <a:moveTo>
                    <a:pt x="1757" y="746"/>
                  </a:moveTo>
                  <a:cubicBezTo>
                    <a:pt x="1756" y="737"/>
                    <a:pt x="1754" y="727"/>
                    <a:pt x="1752" y="718"/>
                  </a:cubicBezTo>
                  <a:cubicBezTo>
                    <a:pt x="1760" y="717"/>
                    <a:pt x="1760" y="717"/>
                    <a:pt x="1760" y="717"/>
                  </a:cubicBezTo>
                  <a:cubicBezTo>
                    <a:pt x="1762" y="726"/>
                    <a:pt x="1764" y="735"/>
                    <a:pt x="1765" y="745"/>
                  </a:cubicBezTo>
                  <a:lnTo>
                    <a:pt x="1757" y="746"/>
                  </a:lnTo>
                  <a:close/>
                  <a:moveTo>
                    <a:pt x="25" y="717"/>
                  </a:moveTo>
                  <a:cubicBezTo>
                    <a:pt x="17" y="715"/>
                    <a:pt x="17" y="715"/>
                    <a:pt x="17" y="715"/>
                  </a:cubicBezTo>
                  <a:cubicBezTo>
                    <a:pt x="19" y="706"/>
                    <a:pt x="21" y="697"/>
                    <a:pt x="23" y="688"/>
                  </a:cubicBezTo>
                  <a:cubicBezTo>
                    <a:pt x="31" y="690"/>
                    <a:pt x="31" y="690"/>
                    <a:pt x="31" y="690"/>
                  </a:cubicBezTo>
                  <a:cubicBezTo>
                    <a:pt x="29" y="699"/>
                    <a:pt x="27" y="708"/>
                    <a:pt x="25" y="717"/>
                  </a:cubicBezTo>
                  <a:close/>
                  <a:moveTo>
                    <a:pt x="1749" y="703"/>
                  </a:moveTo>
                  <a:cubicBezTo>
                    <a:pt x="1747" y="694"/>
                    <a:pt x="1745" y="685"/>
                    <a:pt x="1743" y="676"/>
                  </a:cubicBezTo>
                  <a:cubicBezTo>
                    <a:pt x="1751" y="674"/>
                    <a:pt x="1751" y="674"/>
                    <a:pt x="1751" y="674"/>
                  </a:cubicBezTo>
                  <a:cubicBezTo>
                    <a:pt x="1753" y="683"/>
                    <a:pt x="1755" y="692"/>
                    <a:pt x="1757" y="701"/>
                  </a:cubicBezTo>
                  <a:lnTo>
                    <a:pt x="1749" y="703"/>
                  </a:lnTo>
                  <a:close/>
                  <a:moveTo>
                    <a:pt x="34" y="674"/>
                  </a:moveTo>
                  <a:cubicBezTo>
                    <a:pt x="27" y="672"/>
                    <a:pt x="27" y="672"/>
                    <a:pt x="27" y="672"/>
                  </a:cubicBezTo>
                  <a:cubicBezTo>
                    <a:pt x="29" y="663"/>
                    <a:pt x="31" y="654"/>
                    <a:pt x="34" y="645"/>
                  </a:cubicBezTo>
                  <a:cubicBezTo>
                    <a:pt x="42" y="647"/>
                    <a:pt x="42" y="647"/>
                    <a:pt x="42" y="647"/>
                  </a:cubicBezTo>
                  <a:cubicBezTo>
                    <a:pt x="39" y="656"/>
                    <a:pt x="37" y="665"/>
                    <a:pt x="34" y="674"/>
                  </a:cubicBezTo>
                  <a:close/>
                  <a:moveTo>
                    <a:pt x="1739" y="660"/>
                  </a:moveTo>
                  <a:cubicBezTo>
                    <a:pt x="1736" y="651"/>
                    <a:pt x="1734" y="642"/>
                    <a:pt x="1731" y="633"/>
                  </a:cubicBezTo>
                  <a:cubicBezTo>
                    <a:pt x="1739" y="631"/>
                    <a:pt x="1739" y="631"/>
                    <a:pt x="1739" y="631"/>
                  </a:cubicBezTo>
                  <a:cubicBezTo>
                    <a:pt x="1742" y="640"/>
                    <a:pt x="1744" y="649"/>
                    <a:pt x="1747" y="658"/>
                  </a:cubicBezTo>
                  <a:lnTo>
                    <a:pt x="1739" y="660"/>
                  </a:lnTo>
                  <a:close/>
                  <a:moveTo>
                    <a:pt x="46" y="632"/>
                  </a:moveTo>
                  <a:cubicBezTo>
                    <a:pt x="38" y="630"/>
                    <a:pt x="38" y="630"/>
                    <a:pt x="38" y="630"/>
                  </a:cubicBezTo>
                  <a:cubicBezTo>
                    <a:pt x="41" y="621"/>
                    <a:pt x="44" y="612"/>
                    <a:pt x="47" y="603"/>
                  </a:cubicBezTo>
                  <a:cubicBezTo>
                    <a:pt x="55" y="606"/>
                    <a:pt x="55" y="606"/>
                    <a:pt x="55" y="606"/>
                  </a:cubicBezTo>
                  <a:cubicBezTo>
                    <a:pt x="52" y="614"/>
                    <a:pt x="49" y="623"/>
                    <a:pt x="46" y="632"/>
                  </a:cubicBezTo>
                  <a:close/>
                  <a:moveTo>
                    <a:pt x="1726" y="618"/>
                  </a:moveTo>
                  <a:cubicBezTo>
                    <a:pt x="1724" y="609"/>
                    <a:pt x="1721" y="600"/>
                    <a:pt x="1717" y="592"/>
                  </a:cubicBezTo>
                  <a:cubicBezTo>
                    <a:pt x="1725" y="589"/>
                    <a:pt x="1725" y="589"/>
                    <a:pt x="1725" y="589"/>
                  </a:cubicBezTo>
                  <a:cubicBezTo>
                    <a:pt x="1728" y="598"/>
                    <a:pt x="1731" y="607"/>
                    <a:pt x="1734" y="616"/>
                  </a:cubicBezTo>
                  <a:lnTo>
                    <a:pt x="1726" y="618"/>
                  </a:lnTo>
                  <a:close/>
                  <a:moveTo>
                    <a:pt x="60" y="591"/>
                  </a:moveTo>
                  <a:cubicBezTo>
                    <a:pt x="52" y="588"/>
                    <a:pt x="52" y="588"/>
                    <a:pt x="52" y="588"/>
                  </a:cubicBezTo>
                  <a:cubicBezTo>
                    <a:pt x="55" y="579"/>
                    <a:pt x="59" y="570"/>
                    <a:pt x="62" y="562"/>
                  </a:cubicBezTo>
                  <a:cubicBezTo>
                    <a:pt x="70" y="565"/>
                    <a:pt x="70" y="565"/>
                    <a:pt x="70" y="565"/>
                  </a:cubicBezTo>
                  <a:cubicBezTo>
                    <a:pt x="66" y="573"/>
                    <a:pt x="63" y="582"/>
                    <a:pt x="60" y="591"/>
                  </a:cubicBezTo>
                  <a:close/>
                  <a:moveTo>
                    <a:pt x="1712" y="577"/>
                  </a:moveTo>
                  <a:cubicBezTo>
                    <a:pt x="1709" y="568"/>
                    <a:pt x="1705" y="559"/>
                    <a:pt x="1702" y="551"/>
                  </a:cubicBezTo>
                  <a:cubicBezTo>
                    <a:pt x="1709" y="548"/>
                    <a:pt x="1709" y="548"/>
                    <a:pt x="1709" y="548"/>
                  </a:cubicBezTo>
                  <a:cubicBezTo>
                    <a:pt x="1713" y="556"/>
                    <a:pt x="1716" y="565"/>
                    <a:pt x="1719" y="574"/>
                  </a:cubicBezTo>
                  <a:lnTo>
                    <a:pt x="1712" y="577"/>
                  </a:lnTo>
                  <a:close/>
                  <a:moveTo>
                    <a:pt x="76" y="550"/>
                  </a:moveTo>
                  <a:cubicBezTo>
                    <a:pt x="68" y="547"/>
                    <a:pt x="68" y="547"/>
                    <a:pt x="68" y="547"/>
                  </a:cubicBezTo>
                  <a:cubicBezTo>
                    <a:pt x="72" y="538"/>
                    <a:pt x="76" y="530"/>
                    <a:pt x="79" y="521"/>
                  </a:cubicBezTo>
                  <a:cubicBezTo>
                    <a:pt x="87" y="524"/>
                    <a:pt x="87" y="524"/>
                    <a:pt x="87" y="524"/>
                  </a:cubicBezTo>
                  <a:cubicBezTo>
                    <a:pt x="83" y="533"/>
                    <a:pt x="79" y="541"/>
                    <a:pt x="76" y="550"/>
                  </a:cubicBezTo>
                  <a:close/>
                  <a:moveTo>
                    <a:pt x="1695" y="536"/>
                  </a:moveTo>
                  <a:cubicBezTo>
                    <a:pt x="1692" y="528"/>
                    <a:pt x="1688" y="519"/>
                    <a:pt x="1684" y="511"/>
                  </a:cubicBezTo>
                  <a:cubicBezTo>
                    <a:pt x="1691" y="507"/>
                    <a:pt x="1691" y="507"/>
                    <a:pt x="1691" y="507"/>
                  </a:cubicBezTo>
                  <a:cubicBezTo>
                    <a:pt x="1695" y="516"/>
                    <a:pt x="1699" y="524"/>
                    <a:pt x="1703" y="533"/>
                  </a:cubicBezTo>
                  <a:lnTo>
                    <a:pt x="1695" y="536"/>
                  </a:lnTo>
                  <a:close/>
                  <a:moveTo>
                    <a:pt x="93" y="510"/>
                  </a:moveTo>
                  <a:cubicBezTo>
                    <a:pt x="86" y="507"/>
                    <a:pt x="86" y="507"/>
                    <a:pt x="86" y="507"/>
                  </a:cubicBezTo>
                  <a:cubicBezTo>
                    <a:pt x="90" y="498"/>
                    <a:pt x="94" y="490"/>
                    <a:pt x="99" y="481"/>
                  </a:cubicBezTo>
                  <a:cubicBezTo>
                    <a:pt x="106" y="485"/>
                    <a:pt x="106" y="485"/>
                    <a:pt x="106" y="485"/>
                  </a:cubicBezTo>
                  <a:cubicBezTo>
                    <a:pt x="102" y="493"/>
                    <a:pt x="97" y="502"/>
                    <a:pt x="93" y="510"/>
                  </a:cubicBezTo>
                  <a:close/>
                  <a:moveTo>
                    <a:pt x="1677" y="496"/>
                  </a:moveTo>
                  <a:cubicBezTo>
                    <a:pt x="1673" y="488"/>
                    <a:pt x="1668" y="480"/>
                    <a:pt x="1664" y="472"/>
                  </a:cubicBezTo>
                  <a:cubicBezTo>
                    <a:pt x="1671" y="468"/>
                    <a:pt x="1671" y="468"/>
                    <a:pt x="1671" y="468"/>
                  </a:cubicBezTo>
                  <a:cubicBezTo>
                    <a:pt x="1675" y="476"/>
                    <a:pt x="1680" y="484"/>
                    <a:pt x="1684" y="493"/>
                  </a:cubicBezTo>
                  <a:lnTo>
                    <a:pt x="1677" y="496"/>
                  </a:lnTo>
                  <a:close/>
                  <a:moveTo>
                    <a:pt x="113" y="471"/>
                  </a:moveTo>
                  <a:cubicBezTo>
                    <a:pt x="106" y="467"/>
                    <a:pt x="106" y="467"/>
                    <a:pt x="106" y="467"/>
                  </a:cubicBezTo>
                  <a:cubicBezTo>
                    <a:pt x="111" y="459"/>
                    <a:pt x="115" y="451"/>
                    <a:pt x="120" y="443"/>
                  </a:cubicBezTo>
                  <a:cubicBezTo>
                    <a:pt x="127" y="447"/>
                    <a:pt x="127" y="447"/>
                    <a:pt x="127" y="447"/>
                  </a:cubicBezTo>
                  <a:cubicBezTo>
                    <a:pt x="122" y="455"/>
                    <a:pt x="118" y="463"/>
                    <a:pt x="113" y="471"/>
                  </a:cubicBezTo>
                  <a:close/>
                  <a:moveTo>
                    <a:pt x="1656" y="458"/>
                  </a:moveTo>
                  <a:cubicBezTo>
                    <a:pt x="1652" y="450"/>
                    <a:pt x="1647" y="441"/>
                    <a:pt x="1642" y="433"/>
                  </a:cubicBezTo>
                  <a:cubicBezTo>
                    <a:pt x="1649" y="429"/>
                    <a:pt x="1649" y="429"/>
                    <a:pt x="1649" y="429"/>
                  </a:cubicBezTo>
                  <a:cubicBezTo>
                    <a:pt x="1654" y="437"/>
                    <a:pt x="1659" y="446"/>
                    <a:pt x="1663" y="454"/>
                  </a:cubicBezTo>
                  <a:lnTo>
                    <a:pt x="1656" y="458"/>
                  </a:lnTo>
                  <a:close/>
                  <a:moveTo>
                    <a:pt x="135" y="433"/>
                  </a:moveTo>
                  <a:cubicBezTo>
                    <a:pt x="128" y="429"/>
                    <a:pt x="128" y="429"/>
                    <a:pt x="128" y="429"/>
                  </a:cubicBezTo>
                  <a:cubicBezTo>
                    <a:pt x="133" y="421"/>
                    <a:pt x="138" y="413"/>
                    <a:pt x="143" y="405"/>
                  </a:cubicBezTo>
                  <a:cubicBezTo>
                    <a:pt x="150" y="409"/>
                    <a:pt x="150" y="409"/>
                    <a:pt x="150" y="409"/>
                  </a:cubicBezTo>
                  <a:cubicBezTo>
                    <a:pt x="145" y="417"/>
                    <a:pt x="140" y="425"/>
                    <a:pt x="135" y="433"/>
                  </a:cubicBezTo>
                  <a:close/>
                  <a:moveTo>
                    <a:pt x="1634" y="420"/>
                  </a:moveTo>
                  <a:cubicBezTo>
                    <a:pt x="1629" y="412"/>
                    <a:pt x="1624" y="404"/>
                    <a:pt x="1619" y="397"/>
                  </a:cubicBezTo>
                  <a:cubicBezTo>
                    <a:pt x="1625" y="392"/>
                    <a:pt x="1625" y="392"/>
                    <a:pt x="1625" y="392"/>
                  </a:cubicBezTo>
                  <a:cubicBezTo>
                    <a:pt x="1630" y="400"/>
                    <a:pt x="1636" y="408"/>
                    <a:pt x="1641" y="416"/>
                  </a:cubicBezTo>
                  <a:lnTo>
                    <a:pt x="1634" y="420"/>
                  </a:lnTo>
                  <a:close/>
                  <a:moveTo>
                    <a:pt x="158" y="396"/>
                  </a:moveTo>
                  <a:cubicBezTo>
                    <a:pt x="152" y="392"/>
                    <a:pt x="152" y="392"/>
                    <a:pt x="152" y="392"/>
                  </a:cubicBezTo>
                  <a:cubicBezTo>
                    <a:pt x="157" y="384"/>
                    <a:pt x="162" y="376"/>
                    <a:pt x="168" y="369"/>
                  </a:cubicBezTo>
                  <a:cubicBezTo>
                    <a:pt x="174" y="373"/>
                    <a:pt x="174" y="373"/>
                    <a:pt x="174" y="373"/>
                  </a:cubicBezTo>
                  <a:cubicBezTo>
                    <a:pt x="169" y="381"/>
                    <a:pt x="164" y="389"/>
                    <a:pt x="158" y="396"/>
                  </a:cubicBezTo>
                  <a:close/>
                  <a:moveTo>
                    <a:pt x="1610" y="383"/>
                  </a:moveTo>
                  <a:cubicBezTo>
                    <a:pt x="1604" y="376"/>
                    <a:pt x="1599" y="368"/>
                    <a:pt x="1593" y="361"/>
                  </a:cubicBezTo>
                  <a:cubicBezTo>
                    <a:pt x="1600" y="356"/>
                    <a:pt x="1600" y="356"/>
                    <a:pt x="1600" y="356"/>
                  </a:cubicBezTo>
                  <a:cubicBezTo>
                    <a:pt x="1605" y="363"/>
                    <a:pt x="1611" y="371"/>
                    <a:pt x="1616" y="379"/>
                  </a:cubicBezTo>
                  <a:lnTo>
                    <a:pt x="1610" y="383"/>
                  </a:lnTo>
                  <a:close/>
                  <a:moveTo>
                    <a:pt x="184" y="361"/>
                  </a:moveTo>
                  <a:cubicBezTo>
                    <a:pt x="177" y="356"/>
                    <a:pt x="177" y="356"/>
                    <a:pt x="177" y="356"/>
                  </a:cubicBezTo>
                  <a:cubicBezTo>
                    <a:pt x="183" y="348"/>
                    <a:pt x="189" y="341"/>
                    <a:pt x="195" y="334"/>
                  </a:cubicBezTo>
                  <a:cubicBezTo>
                    <a:pt x="201" y="339"/>
                    <a:pt x="201" y="339"/>
                    <a:pt x="201" y="339"/>
                  </a:cubicBezTo>
                  <a:cubicBezTo>
                    <a:pt x="195" y="346"/>
                    <a:pt x="189" y="353"/>
                    <a:pt x="184" y="361"/>
                  </a:cubicBezTo>
                  <a:close/>
                  <a:moveTo>
                    <a:pt x="1584" y="348"/>
                  </a:moveTo>
                  <a:cubicBezTo>
                    <a:pt x="1578" y="341"/>
                    <a:pt x="1572" y="334"/>
                    <a:pt x="1566" y="326"/>
                  </a:cubicBezTo>
                  <a:cubicBezTo>
                    <a:pt x="1572" y="321"/>
                    <a:pt x="1572" y="321"/>
                    <a:pt x="1572" y="321"/>
                  </a:cubicBezTo>
                  <a:cubicBezTo>
                    <a:pt x="1578" y="328"/>
                    <a:pt x="1584" y="336"/>
                    <a:pt x="1590" y="343"/>
                  </a:cubicBezTo>
                  <a:lnTo>
                    <a:pt x="1584" y="348"/>
                  </a:lnTo>
                  <a:close/>
                  <a:moveTo>
                    <a:pt x="211" y="326"/>
                  </a:moveTo>
                  <a:cubicBezTo>
                    <a:pt x="205" y="321"/>
                    <a:pt x="205" y="321"/>
                    <a:pt x="205" y="321"/>
                  </a:cubicBezTo>
                  <a:cubicBezTo>
                    <a:pt x="211" y="314"/>
                    <a:pt x="217" y="307"/>
                    <a:pt x="223" y="300"/>
                  </a:cubicBezTo>
                  <a:cubicBezTo>
                    <a:pt x="229" y="305"/>
                    <a:pt x="229" y="305"/>
                    <a:pt x="229" y="305"/>
                  </a:cubicBezTo>
                  <a:cubicBezTo>
                    <a:pt x="223" y="312"/>
                    <a:pt x="217" y="319"/>
                    <a:pt x="211" y="326"/>
                  </a:cubicBezTo>
                  <a:close/>
                  <a:moveTo>
                    <a:pt x="1556" y="314"/>
                  </a:moveTo>
                  <a:cubicBezTo>
                    <a:pt x="1550" y="307"/>
                    <a:pt x="1544" y="300"/>
                    <a:pt x="1537" y="293"/>
                  </a:cubicBezTo>
                  <a:cubicBezTo>
                    <a:pt x="1543" y="288"/>
                    <a:pt x="1543" y="288"/>
                    <a:pt x="1543" y="288"/>
                  </a:cubicBezTo>
                  <a:cubicBezTo>
                    <a:pt x="1549" y="295"/>
                    <a:pt x="1556" y="302"/>
                    <a:pt x="1562" y="309"/>
                  </a:cubicBezTo>
                  <a:lnTo>
                    <a:pt x="1556" y="314"/>
                  </a:lnTo>
                  <a:close/>
                  <a:moveTo>
                    <a:pt x="240" y="293"/>
                  </a:moveTo>
                  <a:cubicBezTo>
                    <a:pt x="234" y="288"/>
                    <a:pt x="234" y="288"/>
                    <a:pt x="234" y="288"/>
                  </a:cubicBezTo>
                  <a:cubicBezTo>
                    <a:pt x="240" y="281"/>
                    <a:pt x="247" y="274"/>
                    <a:pt x="253" y="267"/>
                  </a:cubicBezTo>
                  <a:cubicBezTo>
                    <a:pt x="259" y="273"/>
                    <a:pt x="259" y="273"/>
                    <a:pt x="259" y="273"/>
                  </a:cubicBezTo>
                  <a:cubicBezTo>
                    <a:pt x="252" y="280"/>
                    <a:pt x="246" y="286"/>
                    <a:pt x="240" y="293"/>
                  </a:cubicBezTo>
                  <a:close/>
                  <a:moveTo>
                    <a:pt x="1526" y="282"/>
                  </a:moveTo>
                  <a:cubicBezTo>
                    <a:pt x="1520" y="275"/>
                    <a:pt x="1513" y="268"/>
                    <a:pt x="1507" y="262"/>
                  </a:cubicBezTo>
                  <a:cubicBezTo>
                    <a:pt x="1512" y="256"/>
                    <a:pt x="1512" y="256"/>
                    <a:pt x="1512" y="256"/>
                  </a:cubicBezTo>
                  <a:cubicBezTo>
                    <a:pt x="1519" y="263"/>
                    <a:pt x="1526" y="269"/>
                    <a:pt x="1532" y="276"/>
                  </a:cubicBezTo>
                  <a:lnTo>
                    <a:pt x="1526" y="282"/>
                  </a:lnTo>
                  <a:close/>
                  <a:moveTo>
                    <a:pt x="270" y="262"/>
                  </a:moveTo>
                  <a:cubicBezTo>
                    <a:pt x="265" y="256"/>
                    <a:pt x="265" y="256"/>
                    <a:pt x="265" y="256"/>
                  </a:cubicBezTo>
                  <a:cubicBezTo>
                    <a:pt x="271" y="249"/>
                    <a:pt x="278" y="243"/>
                    <a:pt x="285" y="237"/>
                  </a:cubicBezTo>
                  <a:cubicBezTo>
                    <a:pt x="290" y="242"/>
                    <a:pt x="290" y="242"/>
                    <a:pt x="290" y="242"/>
                  </a:cubicBezTo>
                  <a:cubicBezTo>
                    <a:pt x="284" y="249"/>
                    <a:pt x="277" y="255"/>
                    <a:pt x="270" y="262"/>
                  </a:cubicBezTo>
                  <a:close/>
                  <a:moveTo>
                    <a:pt x="1495" y="251"/>
                  </a:moveTo>
                  <a:cubicBezTo>
                    <a:pt x="1489" y="244"/>
                    <a:pt x="1482" y="238"/>
                    <a:pt x="1475" y="232"/>
                  </a:cubicBezTo>
                  <a:cubicBezTo>
                    <a:pt x="1480" y="226"/>
                    <a:pt x="1480" y="226"/>
                    <a:pt x="1480" y="226"/>
                  </a:cubicBezTo>
                  <a:cubicBezTo>
                    <a:pt x="1487" y="232"/>
                    <a:pt x="1494" y="239"/>
                    <a:pt x="1501" y="245"/>
                  </a:cubicBezTo>
                  <a:lnTo>
                    <a:pt x="1495" y="251"/>
                  </a:lnTo>
                  <a:close/>
                  <a:moveTo>
                    <a:pt x="302" y="232"/>
                  </a:moveTo>
                  <a:cubicBezTo>
                    <a:pt x="297" y="226"/>
                    <a:pt x="297" y="226"/>
                    <a:pt x="297" y="226"/>
                  </a:cubicBezTo>
                  <a:cubicBezTo>
                    <a:pt x="304" y="220"/>
                    <a:pt x="311" y="213"/>
                    <a:pt x="318" y="207"/>
                  </a:cubicBezTo>
                  <a:cubicBezTo>
                    <a:pt x="323" y="214"/>
                    <a:pt x="323" y="214"/>
                    <a:pt x="323" y="214"/>
                  </a:cubicBezTo>
                  <a:cubicBezTo>
                    <a:pt x="316" y="219"/>
                    <a:pt x="309" y="226"/>
                    <a:pt x="302" y="232"/>
                  </a:cubicBezTo>
                  <a:close/>
                  <a:moveTo>
                    <a:pt x="1463" y="221"/>
                  </a:moveTo>
                  <a:cubicBezTo>
                    <a:pt x="1456" y="215"/>
                    <a:pt x="1449" y="209"/>
                    <a:pt x="1442" y="204"/>
                  </a:cubicBezTo>
                  <a:cubicBezTo>
                    <a:pt x="1447" y="197"/>
                    <a:pt x="1447" y="197"/>
                    <a:pt x="1447" y="197"/>
                  </a:cubicBezTo>
                  <a:cubicBezTo>
                    <a:pt x="1454" y="203"/>
                    <a:pt x="1461" y="209"/>
                    <a:pt x="1468" y="215"/>
                  </a:cubicBezTo>
                  <a:lnTo>
                    <a:pt x="1463" y="221"/>
                  </a:lnTo>
                  <a:close/>
                  <a:moveTo>
                    <a:pt x="336" y="203"/>
                  </a:moveTo>
                  <a:cubicBezTo>
                    <a:pt x="330" y="197"/>
                    <a:pt x="330" y="197"/>
                    <a:pt x="330" y="197"/>
                  </a:cubicBezTo>
                  <a:cubicBezTo>
                    <a:pt x="338" y="191"/>
                    <a:pt x="345" y="185"/>
                    <a:pt x="353" y="180"/>
                  </a:cubicBezTo>
                  <a:cubicBezTo>
                    <a:pt x="357" y="186"/>
                    <a:pt x="357" y="186"/>
                    <a:pt x="357" y="186"/>
                  </a:cubicBezTo>
                  <a:cubicBezTo>
                    <a:pt x="350" y="192"/>
                    <a:pt x="343" y="198"/>
                    <a:pt x="336" y="203"/>
                  </a:cubicBezTo>
                  <a:close/>
                  <a:moveTo>
                    <a:pt x="1429" y="194"/>
                  </a:moveTo>
                  <a:cubicBezTo>
                    <a:pt x="1422" y="188"/>
                    <a:pt x="1414" y="182"/>
                    <a:pt x="1407" y="177"/>
                  </a:cubicBezTo>
                  <a:cubicBezTo>
                    <a:pt x="1412" y="170"/>
                    <a:pt x="1412" y="170"/>
                    <a:pt x="1412" y="170"/>
                  </a:cubicBezTo>
                  <a:cubicBezTo>
                    <a:pt x="1419" y="176"/>
                    <a:pt x="1427" y="182"/>
                    <a:pt x="1434" y="187"/>
                  </a:cubicBezTo>
                  <a:lnTo>
                    <a:pt x="1429" y="194"/>
                  </a:lnTo>
                  <a:close/>
                  <a:moveTo>
                    <a:pt x="370" y="177"/>
                  </a:moveTo>
                  <a:cubicBezTo>
                    <a:pt x="366" y="170"/>
                    <a:pt x="366" y="170"/>
                    <a:pt x="366" y="170"/>
                  </a:cubicBezTo>
                  <a:cubicBezTo>
                    <a:pt x="373" y="165"/>
                    <a:pt x="381" y="159"/>
                    <a:pt x="389" y="154"/>
                  </a:cubicBezTo>
                  <a:cubicBezTo>
                    <a:pt x="393" y="161"/>
                    <a:pt x="393" y="161"/>
                    <a:pt x="393" y="161"/>
                  </a:cubicBezTo>
                  <a:cubicBezTo>
                    <a:pt x="385" y="166"/>
                    <a:pt x="378" y="171"/>
                    <a:pt x="370" y="177"/>
                  </a:cubicBezTo>
                  <a:close/>
                  <a:moveTo>
                    <a:pt x="1394" y="168"/>
                  </a:moveTo>
                  <a:cubicBezTo>
                    <a:pt x="1386" y="162"/>
                    <a:pt x="1379" y="157"/>
                    <a:pt x="1371" y="152"/>
                  </a:cubicBezTo>
                  <a:cubicBezTo>
                    <a:pt x="1375" y="145"/>
                    <a:pt x="1375" y="145"/>
                    <a:pt x="1375" y="145"/>
                  </a:cubicBezTo>
                  <a:cubicBezTo>
                    <a:pt x="1383" y="150"/>
                    <a:pt x="1391" y="156"/>
                    <a:pt x="1399" y="161"/>
                  </a:cubicBezTo>
                  <a:lnTo>
                    <a:pt x="1394" y="168"/>
                  </a:lnTo>
                  <a:close/>
                  <a:moveTo>
                    <a:pt x="406" y="152"/>
                  </a:moveTo>
                  <a:cubicBezTo>
                    <a:pt x="402" y="145"/>
                    <a:pt x="402" y="145"/>
                    <a:pt x="402" y="145"/>
                  </a:cubicBezTo>
                  <a:cubicBezTo>
                    <a:pt x="410" y="140"/>
                    <a:pt x="418" y="135"/>
                    <a:pt x="426" y="130"/>
                  </a:cubicBezTo>
                  <a:cubicBezTo>
                    <a:pt x="430" y="137"/>
                    <a:pt x="430" y="137"/>
                    <a:pt x="430" y="137"/>
                  </a:cubicBezTo>
                  <a:cubicBezTo>
                    <a:pt x="422" y="142"/>
                    <a:pt x="414" y="147"/>
                    <a:pt x="406" y="152"/>
                  </a:cubicBezTo>
                  <a:close/>
                  <a:moveTo>
                    <a:pt x="1358" y="143"/>
                  </a:moveTo>
                  <a:cubicBezTo>
                    <a:pt x="1350" y="138"/>
                    <a:pt x="1342" y="134"/>
                    <a:pt x="1334" y="129"/>
                  </a:cubicBezTo>
                  <a:cubicBezTo>
                    <a:pt x="1338" y="122"/>
                    <a:pt x="1338" y="122"/>
                    <a:pt x="1338" y="122"/>
                  </a:cubicBezTo>
                  <a:cubicBezTo>
                    <a:pt x="1346" y="127"/>
                    <a:pt x="1354" y="132"/>
                    <a:pt x="1362" y="137"/>
                  </a:cubicBezTo>
                  <a:lnTo>
                    <a:pt x="1358" y="143"/>
                  </a:lnTo>
                  <a:close/>
                  <a:moveTo>
                    <a:pt x="444" y="129"/>
                  </a:moveTo>
                  <a:cubicBezTo>
                    <a:pt x="439" y="122"/>
                    <a:pt x="439" y="122"/>
                    <a:pt x="439" y="122"/>
                  </a:cubicBezTo>
                  <a:cubicBezTo>
                    <a:pt x="448" y="117"/>
                    <a:pt x="456" y="112"/>
                    <a:pt x="464" y="108"/>
                  </a:cubicBezTo>
                  <a:cubicBezTo>
                    <a:pt x="468" y="115"/>
                    <a:pt x="468" y="115"/>
                    <a:pt x="468" y="115"/>
                  </a:cubicBezTo>
                  <a:cubicBezTo>
                    <a:pt x="460" y="119"/>
                    <a:pt x="452" y="124"/>
                    <a:pt x="444" y="129"/>
                  </a:cubicBezTo>
                  <a:close/>
                  <a:moveTo>
                    <a:pt x="1320" y="121"/>
                  </a:moveTo>
                  <a:cubicBezTo>
                    <a:pt x="1312" y="116"/>
                    <a:pt x="1304" y="112"/>
                    <a:pt x="1296" y="108"/>
                  </a:cubicBezTo>
                  <a:cubicBezTo>
                    <a:pt x="1299" y="101"/>
                    <a:pt x="1299" y="101"/>
                    <a:pt x="1299" y="101"/>
                  </a:cubicBezTo>
                  <a:cubicBezTo>
                    <a:pt x="1308" y="105"/>
                    <a:pt x="1316" y="109"/>
                    <a:pt x="1324" y="114"/>
                  </a:cubicBezTo>
                  <a:lnTo>
                    <a:pt x="1320" y="121"/>
                  </a:lnTo>
                  <a:close/>
                  <a:moveTo>
                    <a:pt x="482" y="107"/>
                  </a:moveTo>
                  <a:cubicBezTo>
                    <a:pt x="478" y="100"/>
                    <a:pt x="478" y="100"/>
                    <a:pt x="478" y="100"/>
                  </a:cubicBezTo>
                  <a:cubicBezTo>
                    <a:pt x="487" y="96"/>
                    <a:pt x="495" y="92"/>
                    <a:pt x="503" y="88"/>
                  </a:cubicBezTo>
                  <a:cubicBezTo>
                    <a:pt x="507" y="95"/>
                    <a:pt x="507" y="95"/>
                    <a:pt x="507" y="95"/>
                  </a:cubicBezTo>
                  <a:cubicBezTo>
                    <a:pt x="499" y="99"/>
                    <a:pt x="490" y="103"/>
                    <a:pt x="482" y="107"/>
                  </a:cubicBezTo>
                  <a:close/>
                  <a:moveTo>
                    <a:pt x="1282" y="100"/>
                  </a:moveTo>
                  <a:cubicBezTo>
                    <a:pt x="1273" y="96"/>
                    <a:pt x="1265" y="92"/>
                    <a:pt x="1256" y="88"/>
                  </a:cubicBezTo>
                  <a:cubicBezTo>
                    <a:pt x="1260" y="81"/>
                    <a:pt x="1260" y="81"/>
                    <a:pt x="1260" y="81"/>
                  </a:cubicBezTo>
                  <a:cubicBezTo>
                    <a:pt x="1268" y="85"/>
                    <a:pt x="1277" y="89"/>
                    <a:pt x="1285" y="93"/>
                  </a:cubicBezTo>
                  <a:lnTo>
                    <a:pt x="1282" y="100"/>
                  </a:lnTo>
                  <a:close/>
                  <a:moveTo>
                    <a:pt x="521" y="88"/>
                  </a:moveTo>
                  <a:cubicBezTo>
                    <a:pt x="518" y="81"/>
                    <a:pt x="518" y="81"/>
                    <a:pt x="518" y="81"/>
                  </a:cubicBezTo>
                  <a:cubicBezTo>
                    <a:pt x="526" y="77"/>
                    <a:pt x="535" y="73"/>
                    <a:pt x="544" y="69"/>
                  </a:cubicBezTo>
                  <a:cubicBezTo>
                    <a:pt x="547" y="77"/>
                    <a:pt x="547" y="77"/>
                    <a:pt x="547" y="77"/>
                  </a:cubicBezTo>
                  <a:cubicBezTo>
                    <a:pt x="538" y="80"/>
                    <a:pt x="530" y="84"/>
                    <a:pt x="521" y="88"/>
                  </a:cubicBezTo>
                  <a:close/>
                  <a:moveTo>
                    <a:pt x="1242" y="82"/>
                  </a:moveTo>
                  <a:cubicBezTo>
                    <a:pt x="1234" y="78"/>
                    <a:pt x="1225" y="75"/>
                    <a:pt x="1216" y="71"/>
                  </a:cubicBezTo>
                  <a:cubicBezTo>
                    <a:pt x="1219" y="64"/>
                    <a:pt x="1219" y="64"/>
                    <a:pt x="1219" y="64"/>
                  </a:cubicBezTo>
                  <a:cubicBezTo>
                    <a:pt x="1228" y="67"/>
                    <a:pt x="1237" y="71"/>
                    <a:pt x="1245" y="75"/>
                  </a:cubicBezTo>
                  <a:lnTo>
                    <a:pt x="1242" y="82"/>
                  </a:lnTo>
                  <a:close/>
                  <a:moveTo>
                    <a:pt x="562" y="71"/>
                  </a:moveTo>
                  <a:cubicBezTo>
                    <a:pt x="559" y="63"/>
                    <a:pt x="559" y="63"/>
                    <a:pt x="559" y="63"/>
                  </a:cubicBezTo>
                  <a:cubicBezTo>
                    <a:pt x="567" y="60"/>
                    <a:pt x="576" y="56"/>
                    <a:pt x="585" y="53"/>
                  </a:cubicBezTo>
                  <a:cubicBezTo>
                    <a:pt x="588" y="61"/>
                    <a:pt x="588" y="61"/>
                    <a:pt x="588" y="61"/>
                  </a:cubicBezTo>
                  <a:cubicBezTo>
                    <a:pt x="579" y="64"/>
                    <a:pt x="570" y="67"/>
                    <a:pt x="562" y="71"/>
                  </a:cubicBezTo>
                  <a:close/>
                  <a:moveTo>
                    <a:pt x="1202" y="65"/>
                  </a:moveTo>
                  <a:cubicBezTo>
                    <a:pt x="1193" y="62"/>
                    <a:pt x="1184" y="59"/>
                    <a:pt x="1175" y="56"/>
                  </a:cubicBezTo>
                  <a:cubicBezTo>
                    <a:pt x="1178" y="48"/>
                    <a:pt x="1178" y="48"/>
                    <a:pt x="1178" y="48"/>
                  </a:cubicBezTo>
                  <a:cubicBezTo>
                    <a:pt x="1187" y="51"/>
                    <a:pt x="1196" y="55"/>
                    <a:pt x="1204" y="58"/>
                  </a:cubicBezTo>
                  <a:lnTo>
                    <a:pt x="1202" y="65"/>
                  </a:lnTo>
                  <a:close/>
                  <a:moveTo>
                    <a:pt x="603" y="56"/>
                  </a:moveTo>
                  <a:cubicBezTo>
                    <a:pt x="600" y="48"/>
                    <a:pt x="600" y="48"/>
                    <a:pt x="600" y="48"/>
                  </a:cubicBezTo>
                  <a:cubicBezTo>
                    <a:pt x="609" y="45"/>
                    <a:pt x="618" y="42"/>
                    <a:pt x="627" y="39"/>
                  </a:cubicBezTo>
                  <a:cubicBezTo>
                    <a:pt x="629" y="47"/>
                    <a:pt x="629" y="47"/>
                    <a:pt x="629" y="47"/>
                  </a:cubicBezTo>
                  <a:cubicBezTo>
                    <a:pt x="620" y="50"/>
                    <a:pt x="612" y="52"/>
                    <a:pt x="603" y="56"/>
                  </a:cubicBezTo>
                  <a:close/>
                  <a:moveTo>
                    <a:pt x="1160" y="51"/>
                  </a:moveTo>
                  <a:cubicBezTo>
                    <a:pt x="1151" y="48"/>
                    <a:pt x="1142" y="45"/>
                    <a:pt x="1134" y="43"/>
                  </a:cubicBezTo>
                  <a:cubicBezTo>
                    <a:pt x="1136" y="35"/>
                    <a:pt x="1136" y="35"/>
                    <a:pt x="1136" y="35"/>
                  </a:cubicBezTo>
                  <a:cubicBezTo>
                    <a:pt x="1145" y="38"/>
                    <a:pt x="1154" y="40"/>
                    <a:pt x="1163" y="43"/>
                  </a:cubicBezTo>
                  <a:lnTo>
                    <a:pt x="1160" y="51"/>
                  </a:lnTo>
                  <a:close/>
                  <a:moveTo>
                    <a:pt x="645" y="42"/>
                  </a:moveTo>
                  <a:cubicBezTo>
                    <a:pt x="642" y="35"/>
                    <a:pt x="642" y="35"/>
                    <a:pt x="642" y="35"/>
                  </a:cubicBezTo>
                  <a:cubicBezTo>
                    <a:pt x="651" y="32"/>
                    <a:pt x="661" y="30"/>
                    <a:pt x="670" y="27"/>
                  </a:cubicBezTo>
                  <a:cubicBezTo>
                    <a:pt x="672" y="35"/>
                    <a:pt x="672" y="35"/>
                    <a:pt x="672" y="35"/>
                  </a:cubicBezTo>
                  <a:cubicBezTo>
                    <a:pt x="663" y="37"/>
                    <a:pt x="654" y="40"/>
                    <a:pt x="645" y="42"/>
                  </a:cubicBezTo>
                  <a:close/>
                  <a:moveTo>
                    <a:pt x="1118" y="38"/>
                  </a:moveTo>
                  <a:cubicBezTo>
                    <a:pt x="1109" y="36"/>
                    <a:pt x="1100" y="34"/>
                    <a:pt x="1091" y="32"/>
                  </a:cubicBezTo>
                  <a:cubicBezTo>
                    <a:pt x="1093" y="24"/>
                    <a:pt x="1093" y="24"/>
                    <a:pt x="1093" y="24"/>
                  </a:cubicBezTo>
                  <a:cubicBezTo>
                    <a:pt x="1102" y="26"/>
                    <a:pt x="1111" y="28"/>
                    <a:pt x="1120" y="31"/>
                  </a:cubicBezTo>
                  <a:lnTo>
                    <a:pt x="1118" y="38"/>
                  </a:lnTo>
                  <a:close/>
                  <a:moveTo>
                    <a:pt x="687" y="31"/>
                  </a:moveTo>
                  <a:cubicBezTo>
                    <a:pt x="685" y="23"/>
                    <a:pt x="685" y="23"/>
                    <a:pt x="685" y="23"/>
                  </a:cubicBezTo>
                  <a:cubicBezTo>
                    <a:pt x="694" y="21"/>
                    <a:pt x="704" y="19"/>
                    <a:pt x="713" y="17"/>
                  </a:cubicBezTo>
                  <a:cubicBezTo>
                    <a:pt x="714" y="25"/>
                    <a:pt x="714" y="25"/>
                    <a:pt x="714" y="25"/>
                  </a:cubicBezTo>
                  <a:cubicBezTo>
                    <a:pt x="705" y="27"/>
                    <a:pt x="696" y="29"/>
                    <a:pt x="687" y="31"/>
                  </a:cubicBezTo>
                  <a:close/>
                  <a:moveTo>
                    <a:pt x="1076" y="28"/>
                  </a:moveTo>
                  <a:cubicBezTo>
                    <a:pt x="1067" y="26"/>
                    <a:pt x="1057" y="24"/>
                    <a:pt x="1048" y="23"/>
                  </a:cubicBezTo>
                  <a:cubicBezTo>
                    <a:pt x="1050" y="15"/>
                    <a:pt x="1050" y="15"/>
                    <a:pt x="1050" y="15"/>
                  </a:cubicBezTo>
                  <a:cubicBezTo>
                    <a:pt x="1059" y="16"/>
                    <a:pt x="1068" y="18"/>
                    <a:pt x="1077" y="20"/>
                  </a:cubicBezTo>
                  <a:lnTo>
                    <a:pt x="1076" y="28"/>
                  </a:lnTo>
                  <a:close/>
                  <a:moveTo>
                    <a:pt x="730" y="22"/>
                  </a:moveTo>
                  <a:cubicBezTo>
                    <a:pt x="729" y="14"/>
                    <a:pt x="729" y="14"/>
                    <a:pt x="729" y="14"/>
                  </a:cubicBezTo>
                  <a:cubicBezTo>
                    <a:pt x="738" y="13"/>
                    <a:pt x="747" y="11"/>
                    <a:pt x="756" y="10"/>
                  </a:cubicBezTo>
                  <a:cubicBezTo>
                    <a:pt x="757" y="18"/>
                    <a:pt x="757" y="18"/>
                    <a:pt x="757" y="18"/>
                  </a:cubicBezTo>
                  <a:cubicBezTo>
                    <a:pt x="748" y="19"/>
                    <a:pt x="739" y="21"/>
                    <a:pt x="730" y="22"/>
                  </a:cubicBezTo>
                  <a:close/>
                  <a:moveTo>
                    <a:pt x="1033" y="20"/>
                  </a:moveTo>
                  <a:cubicBezTo>
                    <a:pt x="1024" y="18"/>
                    <a:pt x="1014" y="17"/>
                    <a:pt x="1005" y="16"/>
                  </a:cubicBezTo>
                  <a:cubicBezTo>
                    <a:pt x="1006" y="8"/>
                    <a:pt x="1006" y="8"/>
                    <a:pt x="1006" y="8"/>
                  </a:cubicBezTo>
                  <a:cubicBezTo>
                    <a:pt x="1015" y="9"/>
                    <a:pt x="1025" y="10"/>
                    <a:pt x="1034" y="12"/>
                  </a:cubicBezTo>
                  <a:lnTo>
                    <a:pt x="1033" y="20"/>
                  </a:lnTo>
                  <a:close/>
                  <a:moveTo>
                    <a:pt x="773" y="16"/>
                  </a:moveTo>
                  <a:cubicBezTo>
                    <a:pt x="772" y="8"/>
                    <a:pt x="772" y="8"/>
                    <a:pt x="772" y="8"/>
                  </a:cubicBezTo>
                  <a:cubicBezTo>
                    <a:pt x="776" y="7"/>
                    <a:pt x="776" y="7"/>
                    <a:pt x="776" y="7"/>
                  </a:cubicBezTo>
                  <a:cubicBezTo>
                    <a:pt x="784" y="6"/>
                    <a:pt x="792" y="5"/>
                    <a:pt x="800" y="4"/>
                  </a:cubicBezTo>
                  <a:cubicBezTo>
                    <a:pt x="801" y="12"/>
                    <a:pt x="801" y="12"/>
                    <a:pt x="801" y="12"/>
                  </a:cubicBezTo>
                  <a:cubicBezTo>
                    <a:pt x="793" y="13"/>
                    <a:pt x="785" y="14"/>
                    <a:pt x="777" y="15"/>
                  </a:cubicBezTo>
                  <a:lnTo>
                    <a:pt x="773" y="16"/>
                  </a:lnTo>
                  <a:close/>
                  <a:moveTo>
                    <a:pt x="989" y="14"/>
                  </a:moveTo>
                  <a:cubicBezTo>
                    <a:pt x="980" y="13"/>
                    <a:pt x="971" y="12"/>
                    <a:pt x="962" y="11"/>
                  </a:cubicBezTo>
                  <a:cubicBezTo>
                    <a:pt x="962" y="3"/>
                    <a:pt x="962" y="3"/>
                    <a:pt x="962" y="3"/>
                  </a:cubicBezTo>
                  <a:cubicBezTo>
                    <a:pt x="972" y="4"/>
                    <a:pt x="981" y="5"/>
                    <a:pt x="990" y="6"/>
                  </a:cubicBezTo>
                  <a:lnTo>
                    <a:pt x="989" y="14"/>
                  </a:lnTo>
                  <a:close/>
                  <a:moveTo>
                    <a:pt x="817" y="11"/>
                  </a:moveTo>
                  <a:cubicBezTo>
                    <a:pt x="816" y="3"/>
                    <a:pt x="816" y="3"/>
                    <a:pt x="816" y="3"/>
                  </a:cubicBezTo>
                  <a:cubicBezTo>
                    <a:pt x="825" y="2"/>
                    <a:pt x="835" y="2"/>
                    <a:pt x="844" y="1"/>
                  </a:cubicBezTo>
                  <a:cubicBezTo>
                    <a:pt x="845" y="9"/>
                    <a:pt x="845" y="9"/>
                    <a:pt x="845" y="9"/>
                  </a:cubicBezTo>
                  <a:cubicBezTo>
                    <a:pt x="835" y="10"/>
                    <a:pt x="826" y="10"/>
                    <a:pt x="817" y="11"/>
                  </a:cubicBezTo>
                  <a:close/>
                  <a:moveTo>
                    <a:pt x="946" y="10"/>
                  </a:moveTo>
                  <a:cubicBezTo>
                    <a:pt x="937" y="9"/>
                    <a:pt x="927" y="9"/>
                    <a:pt x="918" y="9"/>
                  </a:cubicBezTo>
                  <a:cubicBezTo>
                    <a:pt x="918" y="1"/>
                    <a:pt x="918" y="1"/>
                    <a:pt x="918" y="1"/>
                  </a:cubicBezTo>
                  <a:cubicBezTo>
                    <a:pt x="928" y="1"/>
                    <a:pt x="937" y="1"/>
                    <a:pt x="946" y="2"/>
                  </a:cubicBezTo>
                  <a:lnTo>
                    <a:pt x="946" y="10"/>
                  </a:lnTo>
                  <a:close/>
                  <a:moveTo>
                    <a:pt x="861" y="9"/>
                  </a:moveTo>
                  <a:cubicBezTo>
                    <a:pt x="860" y="1"/>
                    <a:pt x="860" y="1"/>
                    <a:pt x="860" y="1"/>
                  </a:cubicBezTo>
                  <a:cubicBezTo>
                    <a:pt x="870" y="0"/>
                    <a:pt x="879" y="0"/>
                    <a:pt x="889" y="0"/>
                  </a:cubicBezTo>
                  <a:cubicBezTo>
                    <a:pt x="893" y="0"/>
                    <a:pt x="898" y="0"/>
                    <a:pt x="902" y="0"/>
                  </a:cubicBezTo>
                  <a:cubicBezTo>
                    <a:pt x="902" y="8"/>
                    <a:pt x="902" y="8"/>
                    <a:pt x="902" y="8"/>
                  </a:cubicBezTo>
                  <a:cubicBezTo>
                    <a:pt x="897" y="8"/>
                    <a:pt x="893" y="8"/>
                    <a:pt x="888" y="8"/>
                  </a:cubicBezTo>
                  <a:cubicBezTo>
                    <a:pt x="879" y="8"/>
                    <a:pt x="870" y="8"/>
                    <a:pt x="861" y="9"/>
                  </a:cubicBezTo>
                  <a:close/>
                </a:path>
              </a:pathLst>
            </a:custGeom>
            <a:solidFill>
              <a:srgbClr val="56A8B2">
                <a:alpha val="100000"/>
              </a:srgbClr>
            </a:solidFill>
            <a:ln w="9525">
              <a:noFill/>
            </a:ln>
          </p:spPr>
          <p:txBody>
            <a:bodyPr/>
            <a:lstStyle/>
            <a:p>
              <a:endParaRPr lang="zh-CN" altLang="en-US"/>
            </a:p>
          </p:txBody>
        </p:sp>
        <p:sp>
          <p:nvSpPr>
            <p:cNvPr id="17418" name="Freeform 8"/>
            <p:cNvSpPr/>
            <p:nvPr/>
          </p:nvSpPr>
          <p:spPr>
            <a:xfrm>
              <a:off x="3308350" y="3146425"/>
              <a:ext cx="369887" cy="214313"/>
            </a:xfrm>
            <a:custGeom>
              <a:avLst/>
              <a:gdLst/>
              <a:ahLst/>
              <a:cxnLst>
                <a:cxn ang="0">
                  <a:pos x="520805850" y="157322355"/>
                </a:cxn>
                <a:cxn ang="0">
                  <a:pos x="507171221" y="160083504"/>
                </a:cxn>
                <a:cxn ang="0">
                  <a:pos x="507171221" y="157322355"/>
                </a:cxn>
                <a:cxn ang="0">
                  <a:pos x="417189603" y="57960868"/>
                </a:cxn>
                <a:cxn ang="0">
                  <a:pos x="370834835" y="74521116"/>
                </a:cxn>
                <a:cxn ang="0">
                  <a:pos x="291759930" y="5520636"/>
                </a:cxn>
                <a:cxn ang="0">
                  <a:pos x="256311876" y="0"/>
                </a:cxn>
                <a:cxn ang="0">
                  <a:pos x="128155938" y="143523256"/>
                </a:cxn>
                <a:cxn ang="0">
                  <a:pos x="130883854" y="168363628"/>
                </a:cxn>
                <a:cxn ang="0">
                  <a:pos x="89981618" y="157322355"/>
                </a:cxn>
                <a:cxn ang="0">
                  <a:pos x="0" y="256685504"/>
                </a:cxn>
                <a:cxn ang="0">
                  <a:pos x="79074905" y="356046992"/>
                </a:cxn>
                <a:cxn ang="0">
                  <a:pos x="291759930" y="353287504"/>
                </a:cxn>
                <a:cxn ang="0">
                  <a:pos x="534438828" y="353287504"/>
                </a:cxn>
                <a:cxn ang="0">
                  <a:pos x="610787468" y="256685504"/>
                </a:cxn>
                <a:cxn ang="0">
                  <a:pos x="520805850" y="157322355"/>
                </a:cxn>
              </a:cxnLst>
              <a:rect l="0" t="0" r="0" b="0"/>
              <a:pathLst>
                <a:path w="224" h="129">
                  <a:moveTo>
                    <a:pt x="191" y="57"/>
                  </a:moveTo>
                  <a:cubicBezTo>
                    <a:pt x="189" y="57"/>
                    <a:pt x="187" y="57"/>
                    <a:pt x="186" y="58"/>
                  </a:cubicBezTo>
                  <a:cubicBezTo>
                    <a:pt x="186" y="58"/>
                    <a:pt x="186" y="57"/>
                    <a:pt x="186" y="57"/>
                  </a:cubicBezTo>
                  <a:cubicBezTo>
                    <a:pt x="186" y="37"/>
                    <a:pt x="171" y="21"/>
                    <a:pt x="153" y="21"/>
                  </a:cubicBezTo>
                  <a:cubicBezTo>
                    <a:pt x="147" y="21"/>
                    <a:pt x="141" y="23"/>
                    <a:pt x="136" y="27"/>
                  </a:cubicBezTo>
                  <a:cubicBezTo>
                    <a:pt x="130" y="15"/>
                    <a:pt x="119" y="6"/>
                    <a:pt x="107" y="2"/>
                  </a:cubicBezTo>
                  <a:cubicBezTo>
                    <a:pt x="103" y="1"/>
                    <a:pt x="99" y="0"/>
                    <a:pt x="94" y="0"/>
                  </a:cubicBezTo>
                  <a:cubicBezTo>
                    <a:pt x="68" y="0"/>
                    <a:pt x="47" y="23"/>
                    <a:pt x="47" y="52"/>
                  </a:cubicBezTo>
                  <a:cubicBezTo>
                    <a:pt x="47" y="55"/>
                    <a:pt x="47" y="58"/>
                    <a:pt x="48" y="61"/>
                  </a:cubicBezTo>
                  <a:cubicBezTo>
                    <a:pt x="43" y="59"/>
                    <a:pt x="39" y="57"/>
                    <a:pt x="33" y="57"/>
                  </a:cubicBezTo>
                  <a:cubicBezTo>
                    <a:pt x="15" y="57"/>
                    <a:pt x="0" y="73"/>
                    <a:pt x="0" y="93"/>
                  </a:cubicBezTo>
                  <a:cubicBezTo>
                    <a:pt x="0" y="111"/>
                    <a:pt x="13" y="126"/>
                    <a:pt x="29" y="129"/>
                  </a:cubicBezTo>
                  <a:cubicBezTo>
                    <a:pt x="107" y="128"/>
                    <a:pt x="107" y="128"/>
                    <a:pt x="107" y="128"/>
                  </a:cubicBezTo>
                  <a:cubicBezTo>
                    <a:pt x="196" y="128"/>
                    <a:pt x="196" y="128"/>
                    <a:pt x="196" y="128"/>
                  </a:cubicBezTo>
                  <a:cubicBezTo>
                    <a:pt x="212" y="126"/>
                    <a:pt x="224" y="111"/>
                    <a:pt x="224" y="93"/>
                  </a:cubicBezTo>
                  <a:cubicBezTo>
                    <a:pt x="224" y="73"/>
                    <a:pt x="209" y="57"/>
                    <a:pt x="191" y="57"/>
                  </a:cubicBezTo>
                  <a:close/>
                </a:path>
              </a:pathLst>
            </a:custGeom>
            <a:solidFill>
              <a:srgbClr val="037E8C">
                <a:alpha val="100000"/>
              </a:srgbClr>
            </a:solidFill>
            <a:ln w="9525">
              <a:noFill/>
            </a:ln>
          </p:spPr>
          <p:txBody>
            <a:bodyPr/>
            <a:lstStyle/>
            <a:p>
              <a:endParaRPr lang="zh-CN" altLang="en-US"/>
            </a:p>
          </p:txBody>
        </p:sp>
        <p:sp>
          <p:nvSpPr>
            <p:cNvPr id="17419" name="Freeform 9"/>
            <p:cNvSpPr/>
            <p:nvPr/>
          </p:nvSpPr>
          <p:spPr>
            <a:xfrm>
              <a:off x="1590675" y="3297238"/>
              <a:ext cx="1114425" cy="1522413"/>
            </a:xfrm>
            <a:custGeom>
              <a:avLst/>
              <a:gdLst/>
              <a:ahLst/>
              <a:cxnLst>
                <a:cxn ang="0">
                  <a:pos x="350302513" y="0"/>
                </a:cxn>
                <a:cxn ang="0">
                  <a:pos x="0" y="352821991"/>
                </a:cxn>
                <a:cxn ang="0">
                  <a:pos x="0" y="2147483647"/>
                </a:cxn>
                <a:cxn ang="0">
                  <a:pos x="1769149688" y="2147483647"/>
                </a:cxn>
                <a:cxn ang="0">
                  <a:pos x="1769149688" y="0"/>
                </a:cxn>
                <a:cxn ang="0">
                  <a:pos x="350302513" y="0"/>
                </a:cxn>
              </a:cxnLst>
              <a:rect l="0" t="0" r="0" b="0"/>
              <a:pathLst>
                <a:path w="702" h="959">
                  <a:moveTo>
                    <a:pt x="139" y="0"/>
                  </a:moveTo>
                  <a:lnTo>
                    <a:pt x="0" y="140"/>
                  </a:lnTo>
                  <a:lnTo>
                    <a:pt x="0" y="959"/>
                  </a:lnTo>
                  <a:lnTo>
                    <a:pt x="702" y="959"/>
                  </a:lnTo>
                  <a:lnTo>
                    <a:pt x="702" y="0"/>
                  </a:lnTo>
                  <a:lnTo>
                    <a:pt x="139" y="0"/>
                  </a:lnTo>
                  <a:close/>
                </a:path>
              </a:pathLst>
            </a:custGeom>
            <a:solidFill>
              <a:srgbClr val="037E8C">
                <a:alpha val="100000"/>
              </a:srgbClr>
            </a:solidFill>
            <a:ln w="9525">
              <a:noFill/>
            </a:ln>
          </p:spPr>
          <p:txBody>
            <a:bodyPr/>
            <a:lstStyle/>
            <a:p>
              <a:endParaRPr lang="zh-CN" altLang="en-US"/>
            </a:p>
          </p:txBody>
        </p:sp>
        <p:sp>
          <p:nvSpPr>
            <p:cNvPr id="17420" name="Freeform 10"/>
            <p:cNvSpPr/>
            <p:nvPr/>
          </p:nvSpPr>
          <p:spPr>
            <a:xfrm>
              <a:off x="1590675" y="3297238"/>
              <a:ext cx="220662" cy="222250"/>
            </a:xfrm>
            <a:custGeom>
              <a:avLst/>
              <a:gdLst/>
              <a:ahLst/>
              <a:cxnLst>
                <a:cxn ang="0">
                  <a:pos x="350300131" y="352821875"/>
                </a:cxn>
                <a:cxn ang="0">
                  <a:pos x="350300131" y="0"/>
                </a:cxn>
                <a:cxn ang="0">
                  <a:pos x="0" y="352821875"/>
                </a:cxn>
                <a:cxn ang="0">
                  <a:pos x="350300131" y="352821875"/>
                </a:cxn>
              </a:cxnLst>
              <a:rect l="0" t="0" r="0" b="0"/>
              <a:pathLst>
                <a:path w="139" h="140">
                  <a:moveTo>
                    <a:pt x="139" y="140"/>
                  </a:moveTo>
                  <a:lnTo>
                    <a:pt x="139" y="0"/>
                  </a:lnTo>
                  <a:lnTo>
                    <a:pt x="0" y="140"/>
                  </a:lnTo>
                  <a:lnTo>
                    <a:pt x="139" y="140"/>
                  </a:lnTo>
                  <a:close/>
                </a:path>
              </a:pathLst>
            </a:custGeom>
            <a:solidFill>
              <a:srgbClr val="013E45">
                <a:alpha val="100000"/>
              </a:srgbClr>
            </a:solidFill>
            <a:ln w="9525">
              <a:noFill/>
            </a:ln>
          </p:spPr>
          <p:txBody>
            <a:bodyPr/>
            <a:lstStyle/>
            <a:p>
              <a:endParaRPr lang="zh-CN" altLang="en-US"/>
            </a:p>
          </p:txBody>
        </p:sp>
        <p:sp>
          <p:nvSpPr>
            <p:cNvPr id="17421" name="Oval 11"/>
            <p:cNvSpPr/>
            <p:nvPr/>
          </p:nvSpPr>
          <p:spPr>
            <a:xfrm>
              <a:off x="665163" y="3451225"/>
              <a:ext cx="757237" cy="758825"/>
            </a:xfrm>
            <a:prstGeom prst="ellipse">
              <a:avLst/>
            </a:prstGeom>
            <a:solidFill>
              <a:srgbClr val="024959"/>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422" name="Freeform 12"/>
            <p:cNvSpPr>
              <a:spLocks noEditPoints="1"/>
            </p:cNvSpPr>
            <p:nvPr/>
          </p:nvSpPr>
          <p:spPr>
            <a:xfrm>
              <a:off x="1077913" y="3776663"/>
              <a:ext cx="161925" cy="133350"/>
            </a:xfrm>
            <a:custGeom>
              <a:avLst/>
              <a:gdLst/>
              <a:ahLst/>
              <a:cxnLst>
                <a:cxn ang="0">
                  <a:pos x="133774834" y="219533611"/>
                </a:cxn>
                <a:cxn ang="0">
                  <a:pos x="0" y="108411904"/>
                </a:cxn>
                <a:cxn ang="0">
                  <a:pos x="133774834" y="0"/>
                </a:cxn>
                <a:cxn ang="0">
                  <a:pos x="267548017" y="108411904"/>
                </a:cxn>
                <a:cxn ang="0">
                  <a:pos x="133774834" y="219533611"/>
                </a:cxn>
                <a:cxn ang="0">
                  <a:pos x="133774834" y="46074894"/>
                </a:cxn>
                <a:cxn ang="0">
                  <a:pos x="46411340" y="108411904"/>
                </a:cxn>
                <a:cxn ang="0">
                  <a:pos x="133774834" y="173458717"/>
                </a:cxn>
                <a:cxn ang="0">
                  <a:pos x="221136677" y="108411904"/>
                </a:cxn>
                <a:cxn ang="0">
                  <a:pos x="133774834" y="46074894"/>
                </a:cxn>
              </a:cxnLst>
              <a:rect l="0" t="0" r="0" b="0"/>
              <a:pathLst>
                <a:path w="98" h="81">
                  <a:moveTo>
                    <a:pt x="49" y="81"/>
                  </a:moveTo>
                  <a:cubicBezTo>
                    <a:pt x="22" y="81"/>
                    <a:pt x="0" y="63"/>
                    <a:pt x="0" y="40"/>
                  </a:cubicBezTo>
                  <a:cubicBezTo>
                    <a:pt x="0" y="18"/>
                    <a:pt x="22" y="0"/>
                    <a:pt x="49" y="0"/>
                  </a:cubicBezTo>
                  <a:cubicBezTo>
                    <a:pt x="76" y="0"/>
                    <a:pt x="98" y="18"/>
                    <a:pt x="98" y="40"/>
                  </a:cubicBezTo>
                  <a:cubicBezTo>
                    <a:pt x="98" y="63"/>
                    <a:pt x="76" y="81"/>
                    <a:pt x="49" y="81"/>
                  </a:cubicBezTo>
                  <a:close/>
                  <a:moveTo>
                    <a:pt x="49" y="17"/>
                  </a:moveTo>
                  <a:cubicBezTo>
                    <a:pt x="31" y="17"/>
                    <a:pt x="17" y="27"/>
                    <a:pt x="17" y="40"/>
                  </a:cubicBezTo>
                  <a:cubicBezTo>
                    <a:pt x="17" y="54"/>
                    <a:pt x="31" y="64"/>
                    <a:pt x="49" y="64"/>
                  </a:cubicBezTo>
                  <a:cubicBezTo>
                    <a:pt x="67" y="64"/>
                    <a:pt x="81" y="54"/>
                    <a:pt x="81" y="40"/>
                  </a:cubicBezTo>
                  <a:cubicBezTo>
                    <a:pt x="81" y="27"/>
                    <a:pt x="67" y="17"/>
                    <a:pt x="49" y="17"/>
                  </a:cubicBezTo>
                  <a:close/>
                </a:path>
              </a:pathLst>
            </a:custGeom>
            <a:solidFill>
              <a:srgbClr val="C2503D">
                <a:alpha val="100000"/>
              </a:srgbClr>
            </a:solidFill>
            <a:ln w="9525">
              <a:noFill/>
            </a:ln>
          </p:spPr>
          <p:txBody>
            <a:bodyPr/>
            <a:lstStyle/>
            <a:p>
              <a:endParaRPr lang="zh-CN" altLang="en-US"/>
            </a:p>
          </p:txBody>
        </p:sp>
        <p:sp>
          <p:nvSpPr>
            <p:cNvPr id="17423" name="Freeform 13"/>
            <p:cNvSpPr/>
            <p:nvPr/>
          </p:nvSpPr>
          <p:spPr>
            <a:xfrm>
              <a:off x="903288" y="3722688"/>
              <a:ext cx="255587" cy="311150"/>
            </a:xfrm>
            <a:custGeom>
              <a:avLst/>
              <a:gdLst/>
              <a:ahLst/>
              <a:cxnLst>
                <a:cxn ang="0">
                  <a:pos x="424186458" y="63001255"/>
                </a:cxn>
                <a:cxn ang="0">
                  <a:pos x="424186458" y="19173791"/>
                </a:cxn>
                <a:cxn ang="0">
                  <a:pos x="404904577" y="0"/>
                </a:cxn>
                <a:cxn ang="0">
                  <a:pos x="19281882" y="0"/>
                </a:cxn>
                <a:cxn ang="0">
                  <a:pos x="0" y="19173791"/>
                </a:cxn>
                <a:cxn ang="0">
                  <a:pos x="0" y="63001255"/>
                </a:cxn>
                <a:cxn ang="0">
                  <a:pos x="0" y="63001255"/>
                </a:cxn>
                <a:cxn ang="0">
                  <a:pos x="0" y="454707659"/>
                </a:cxn>
                <a:cxn ang="0">
                  <a:pos x="60597354" y="514969801"/>
                </a:cxn>
                <a:cxn ang="0">
                  <a:pos x="363589104" y="514969801"/>
                </a:cxn>
                <a:cxn ang="0">
                  <a:pos x="424186458" y="454707659"/>
                </a:cxn>
                <a:cxn ang="0">
                  <a:pos x="424186458" y="63001255"/>
                </a:cxn>
              </a:cxnLst>
              <a:rect l="0" t="0" r="0" b="0"/>
              <a:pathLst>
                <a:path w="154" h="188">
                  <a:moveTo>
                    <a:pt x="154" y="23"/>
                  </a:moveTo>
                  <a:cubicBezTo>
                    <a:pt x="154" y="7"/>
                    <a:pt x="154" y="7"/>
                    <a:pt x="154" y="7"/>
                  </a:cubicBezTo>
                  <a:cubicBezTo>
                    <a:pt x="154" y="3"/>
                    <a:pt x="151" y="0"/>
                    <a:pt x="147" y="0"/>
                  </a:cubicBezTo>
                  <a:cubicBezTo>
                    <a:pt x="7" y="0"/>
                    <a:pt x="7" y="0"/>
                    <a:pt x="7" y="0"/>
                  </a:cubicBezTo>
                  <a:cubicBezTo>
                    <a:pt x="3" y="0"/>
                    <a:pt x="0" y="3"/>
                    <a:pt x="0" y="7"/>
                  </a:cubicBezTo>
                  <a:cubicBezTo>
                    <a:pt x="0" y="23"/>
                    <a:pt x="0" y="23"/>
                    <a:pt x="0" y="23"/>
                  </a:cubicBezTo>
                  <a:cubicBezTo>
                    <a:pt x="0" y="23"/>
                    <a:pt x="0" y="23"/>
                    <a:pt x="0" y="23"/>
                  </a:cubicBezTo>
                  <a:cubicBezTo>
                    <a:pt x="0" y="166"/>
                    <a:pt x="0" y="166"/>
                    <a:pt x="0" y="166"/>
                  </a:cubicBezTo>
                  <a:cubicBezTo>
                    <a:pt x="0" y="178"/>
                    <a:pt x="10" y="188"/>
                    <a:pt x="22" y="188"/>
                  </a:cubicBezTo>
                  <a:cubicBezTo>
                    <a:pt x="132" y="188"/>
                    <a:pt x="132" y="188"/>
                    <a:pt x="132" y="188"/>
                  </a:cubicBezTo>
                  <a:cubicBezTo>
                    <a:pt x="144" y="188"/>
                    <a:pt x="154" y="178"/>
                    <a:pt x="154" y="166"/>
                  </a:cubicBezTo>
                  <a:cubicBezTo>
                    <a:pt x="154" y="23"/>
                    <a:pt x="154" y="23"/>
                    <a:pt x="154" y="23"/>
                  </a:cubicBezTo>
                  <a:close/>
                </a:path>
              </a:pathLst>
            </a:custGeom>
            <a:solidFill>
              <a:srgbClr val="F2644C">
                <a:alpha val="100000"/>
              </a:srgbClr>
            </a:solidFill>
            <a:ln w="9525">
              <a:noFill/>
            </a:ln>
          </p:spPr>
          <p:txBody>
            <a:bodyPr/>
            <a:lstStyle/>
            <a:p>
              <a:endParaRPr lang="zh-CN" altLang="en-US"/>
            </a:p>
          </p:txBody>
        </p:sp>
        <p:sp>
          <p:nvSpPr>
            <p:cNvPr id="17424" name="Freeform 14"/>
            <p:cNvSpPr/>
            <p:nvPr/>
          </p:nvSpPr>
          <p:spPr>
            <a:xfrm>
              <a:off x="903288" y="3981450"/>
              <a:ext cx="255587" cy="52388"/>
            </a:xfrm>
            <a:custGeom>
              <a:avLst/>
              <a:gdLst/>
              <a:ahLst/>
              <a:cxnLst>
                <a:cxn ang="0">
                  <a:pos x="363589104" y="58964331"/>
                </a:cxn>
                <a:cxn ang="0">
                  <a:pos x="60597354" y="58964331"/>
                </a:cxn>
                <a:cxn ang="0">
                  <a:pos x="0" y="0"/>
                </a:cxn>
                <a:cxn ang="0">
                  <a:pos x="0" y="26801373"/>
                </a:cxn>
                <a:cxn ang="0">
                  <a:pos x="60597354" y="85765705"/>
                </a:cxn>
                <a:cxn ang="0">
                  <a:pos x="363589104" y="85765705"/>
                </a:cxn>
                <a:cxn ang="0">
                  <a:pos x="424186458" y="26801373"/>
                </a:cxn>
                <a:cxn ang="0">
                  <a:pos x="424186458" y="0"/>
                </a:cxn>
                <a:cxn ang="0">
                  <a:pos x="363589104" y="58964331"/>
                </a:cxn>
              </a:cxnLst>
              <a:rect l="0" t="0" r="0" b="0"/>
              <a:pathLst>
                <a:path w="154" h="32">
                  <a:moveTo>
                    <a:pt x="132" y="22"/>
                  </a:moveTo>
                  <a:cubicBezTo>
                    <a:pt x="22" y="22"/>
                    <a:pt x="22" y="22"/>
                    <a:pt x="22" y="22"/>
                  </a:cubicBezTo>
                  <a:cubicBezTo>
                    <a:pt x="10" y="22"/>
                    <a:pt x="0" y="12"/>
                    <a:pt x="0" y="0"/>
                  </a:cubicBezTo>
                  <a:cubicBezTo>
                    <a:pt x="0" y="10"/>
                    <a:pt x="0" y="10"/>
                    <a:pt x="0" y="10"/>
                  </a:cubicBezTo>
                  <a:cubicBezTo>
                    <a:pt x="0" y="22"/>
                    <a:pt x="10" y="32"/>
                    <a:pt x="22" y="32"/>
                  </a:cubicBezTo>
                  <a:cubicBezTo>
                    <a:pt x="132" y="32"/>
                    <a:pt x="132" y="32"/>
                    <a:pt x="132" y="32"/>
                  </a:cubicBezTo>
                  <a:cubicBezTo>
                    <a:pt x="144" y="32"/>
                    <a:pt x="154" y="22"/>
                    <a:pt x="154" y="10"/>
                  </a:cubicBezTo>
                  <a:cubicBezTo>
                    <a:pt x="154" y="0"/>
                    <a:pt x="154" y="0"/>
                    <a:pt x="154" y="0"/>
                  </a:cubicBezTo>
                  <a:cubicBezTo>
                    <a:pt x="154" y="12"/>
                    <a:pt x="144" y="22"/>
                    <a:pt x="132" y="22"/>
                  </a:cubicBezTo>
                  <a:close/>
                </a:path>
              </a:pathLst>
            </a:custGeom>
            <a:solidFill>
              <a:srgbClr val="C2503D">
                <a:alpha val="100000"/>
              </a:srgbClr>
            </a:solidFill>
            <a:ln w="9525">
              <a:noFill/>
            </a:ln>
          </p:spPr>
          <p:txBody>
            <a:bodyPr/>
            <a:lstStyle/>
            <a:p>
              <a:endParaRPr lang="zh-CN" altLang="en-US"/>
            </a:p>
          </p:txBody>
        </p:sp>
        <p:sp>
          <p:nvSpPr>
            <p:cNvPr id="17425" name="Freeform 15"/>
            <p:cNvSpPr/>
            <p:nvPr/>
          </p:nvSpPr>
          <p:spPr>
            <a:xfrm>
              <a:off x="946150" y="3763963"/>
              <a:ext cx="22225" cy="212725"/>
            </a:xfrm>
            <a:custGeom>
              <a:avLst/>
              <a:gdLst/>
              <a:ahLst/>
              <a:cxnLst>
                <a:cxn ang="0">
                  <a:pos x="20458967" y="353530669"/>
                </a:cxn>
                <a:cxn ang="0">
                  <a:pos x="0" y="336959724"/>
                </a:cxn>
                <a:cxn ang="0">
                  <a:pos x="0" y="19333046"/>
                </a:cxn>
                <a:cxn ang="0">
                  <a:pos x="20458967" y="0"/>
                </a:cxn>
                <a:cxn ang="0">
                  <a:pos x="37996202" y="19333046"/>
                </a:cxn>
                <a:cxn ang="0">
                  <a:pos x="37996202" y="336959724"/>
                </a:cxn>
                <a:cxn ang="0">
                  <a:pos x="20458967" y="353530669"/>
                </a:cxn>
              </a:cxnLst>
              <a:rect l="0" t="0" r="0" b="0"/>
              <a:pathLst>
                <a:path w="13" h="128">
                  <a:moveTo>
                    <a:pt x="7" y="128"/>
                  </a:moveTo>
                  <a:cubicBezTo>
                    <a:pt x="3" y="128"/>
                    <a:pt x="0" y="125"/>
                    <a:pt x="0" y="122"/>
                  </a:cubicBezTo>
                  <a:cubicBezTo>
                    <a:pt x="0" y="7"/>
                    <a:pt x="0" y="7"/>
                    <a:pt x="0" y="7"/>
                  </a:cubicBezTo>
                  <a:cubicBezTo>
                    <a:pt x="0" y="3"/>
                    <a:pt x="3" y="0"/>
                    <a:pt x="7" y="0"/>
                  </a:cubicBezTo>
                  <a:cubicBezTo>
                    <a:pt x="10" y="0"/>
                    <a:pt x="13" y="3"/>
                    <a:pt x="13" y="7"/>
                  </a:cubicBezTo>
                  <a:cubicBezTo>
                    <a:pt x="13" y="122"/>
                    <a:pt x="13" y="122"/>
                    <a:pt x="13" y="122"/>
                  </a:cubicBezTo>
                  <a:cubicBezTo>
                    <a:pt x="13" y="125"/>
                    <a:pt x="10" y="128"/>
                    <a:pt x="7" y="128"/>
                  </a:cubicBezTo>
                  <a:close/>
                </a:path>
              </a:pathLst>
            </a:custGeom>
            <a:solidFill>
              <a:srgbClr val="FFFFFF">
                <a:alpha val="100000"/>
              </a:srgbClr>
            </a:solidFill>
            <a:ln w="9525">
              <a:noFill/>
            </a:ln>
          </p:spPr>
          <p:txBody>
            <a:bodyPr/>
            <a:lstStyle/>
            <a:p>
              <a:endParaRPr lang="zh-CN" altLang="en-US"/>
            </a:p>
          </p:txBody>
        </p:sp>
        <p:sp>
          <p:nvSpPr>
            <p:cNvPr id="17426" name="Freeform 16"/>
            <p:cNvSpPr/>
            <p:nvPr/>
          </p:nvSpPr>
          <p:spPr>
            <a:xfrm>
              <a:off x="1158875" y="3803650"/>
              <a:ext cx="52387" cy="77788"/>
            </a:xfrm>
            <a:custGeom>
              <a:avLst/>
              <a:gdLst/>
              <a:ahLst/>
              <a:cxnLst>
                <a:cxn ang="0">
                  <a:pos x="85762430" y="63001660"/>
                </a:cxn>
                <a:cxn ang="0">
                  <a:pos x="0" y="0"/>
                </a:cxn>
                <a:cxn ang="0">
                  <a:pos x="0" y="128744105"/>
                </a:cxn>
                <a:cxn ang="0">
                  <a:pos x="85762430" y="63001660"/>
                </a:cxn>
              </a:cxnLst>
              <a:rect l="0" t="0" r="0" b="0"/>
              <a:pathLst>
                <a:path w="32" h="47">
                  <a:moveTo>
                    <a:pt x="32" y="23"/>
                  </a:moveTo>
                  <a:cubicBezTo>
                    <a:pt x="32" y="10"/>
                    <a:pt x="18" y="0"/>
                    <a:pt x="0" y="0"/>
                  </a:cubicBezTo>
                  <a:cubicBezTo>
                    <a:pt x="0" y="47"/>
                    <a:pt x="0" y="47"/>
                    <a:pt x="0" y="47"/>
                  </a:cubicBezTo>
                  <a:cubicBezTo>
                    <a:pt x="18" y="47"/>
                    <a:pt x="32" y="37"/>
                    <a:pt x="32" y="23"/>
                  </a:cubicBezTo>
                  <a:close/>
                </a:path>
              </a:pathLst>
            </a:custGeom>
            <a:solidFill>
              <a:srgbClr val="023A47">
                <a:alpha val="100000"/>
              </a:srgbClr>
            </a:solidFill>
            <a:ln w="9525">
              <a:noFill/>
            </a:ln>
          </p:spPr>
          <p:txBody>
            <a:bodyPr/>
            <a:lstStyle/>
            <a:p>
              <a:endParaRPr lang="zh-CN" altLang="en-US"/>
            </a:p>
          </p:txBody>
        </p:sp>
        <p:sp>
          <p:nvSpPr>
            <p:cNvPr id="17427" name="Freeform 17"/>
            <p:cNvSpPr/>
            <p:nvPr/>
          </p:nvSpPr>
          <p:spPr>
            <a:xfrm>
              <a:off x="931863" y="3729038"/>
              <a:ext cx="487362" cy="452438"/>
            </a:xfrm>
            <a:custGeom>
              <a:avLst/>
              <a:gdLst/>
              <a:ahLst/>
              <a:cxnLst>
                <a:cxn ang="0">
                  <a:pos x="807897004" y="252685794"/>
                </a:cxn>
                <a:cxn ang="0">
                  <a:pos x="373720454" y="0"/>
                </a:cxn>
                <a:cxn ang="0">
                  <a:pos x="376468910" y="8240006"/>
                </a:cxn>
                <a:cxn ang="0">
                  <a:pos x="376468910" y="52184497"/>
                </a:cxn>
                <a:cxn ang="0">
                  <a:pos x="376468910" y="52184497"/>
                </a:cxn>
                <a:cxn ang="0">
                  <a:pos x="376468910" y="76904516"/>
                </a:cxn>
                <a:cxn ang="0">
                  <a:pos x="511118411" y="186767401"/>
                </a:cxn>
                <a:cxn ang="0">
                  <a:pos x="376468910" y="299378059"/>
                </a:cxn>
                <a:cxn ang="0">
                  <a:pos x="376468910" y="417480950"/>
                </a:cxn>
                <a:cxn ang="0">
                  <a:pos x="376468910" y="444947085"/>
                </a:cxn>
                <a:cxn ang="0">
                  <a:pos x="316014472" y="505371589"/>
                </a:cxn>
                <a:cxn ang="0">
                  <a:pos x="13738967" y="505371589"/>
                </a:cxn>
                <a:cxn ang="0">
                  <a:pos x="0" y="505371589"/>
                </a:cxn>
                <a:cxn ang="0">
                  <a:pos x="423184382" y="749817377"/>
                </a:cxn>
                <a:cxn ang="0">
                  <a:pos x="807897004" y="252685794"/>
                </a:cxn>
              </a:cxnLst>
              <a:rect l="0" t="0" r="0" b="0"/>
              <a:pathLst>
                <a:path w="294" h="273">
                  <a:moveTo>
                    <a:pt x="294" y="92"/>
                  </a:moveTo>
                  <a:cubicBezTo>
                    <a:pt x="136" y="0"/>
                    <a:pt x="136" y="0"/>
                    <a:pt x="136" y="0"/>
                  </a:cubicBezTo>
                  <a:cubicBezTo>
                    <a:pt x="136" y="1"/>
                    <a:pt x="137" y="2"/>
                    <a:pt x="137" y="3"/>
                  </a:cubicBezTo>
                  <a:cubicBezTo>
                    <a:pt x="137" y="19"/>
                    <a:pt x="137" y="19"/>
                    <a:pt x="137" y="19"/>
                  </a:cubicBezTo>
                  <a:cubicBezTo>
                    <a:pt x="137" y="19"/>
                    <a:pt x="137" y="19"/>
                    <a:pt x="137" y="19"/>
                  </a:cubicBezTo>
                  <a:cubicBezTo>
                    <a:pt x="137" y="28"/>
                    <a:pt x="137" y="28"/>
                    <a:pt x="137" y="28"/>
                  </a:cubicBezTo>
                  <a:cubicBezTo>
                    <a:pt x="164" y="28"/>
                    <a:pt x="186" y="46"/>
                    <a:pt x="186" y="68"/>
                  </a:cubicBezTo>
                  <a:cubicBezTo>
                    <a:pt x="186" y="91"/>
                    <a:pt x="164" y="109"/>
                    <a:pt x="137" y="109"/>
                  </a:cubicBezTo>
                  <a:cubicBezTo>
                    <a:pt x="137" y="152"/>
                    <a:pt x="137" y="152"/>
                    <a:pt x="137" y="152"/>
                  </a:cubicBezTo>
                  <a:cubicBezTo>
                    <a:pt x="137" y="162"/>
                    <a:pt x="137" y="162"/>
                    <a:pt x="137" y="162"/>
                  </a:cubicBezTo>
                  <a:cubicBezTo>
                    <a:pt x="137" y="174"/>
                    <a:pt x="127" y="184"/>
                    <a:pt x="115" y="184"/>
                  </a:cubicBezTo>
                  <a:cubicBezTo>
                    <a:pt x="5" y="184"/>
                    <a:pt x="5" y="184"/>
                    <a:pt x="5" y="184"/>
                  </a:cubicBezTo>
                  <a:cubicBezTo>
                    <a:pt x="3" y="184"/>
                    <a:pt x="2" y="184"/>
                    <a:pt x="0" y="184"/>
                  </a:cubicBezTo>
                  <a:cubicBezTo>
                    <a:pt x="154" y="273"/>
                    <a:pt x="154" y="273"/>
                    <a:pt x="154" y="273"/>
                  </a:cubicBezTo>
                  <a:cubicBezTo>
                    <a:pt x="228" y="243"/>
                    <a:pt x="283" y="174"/>
                    <a:pt x="294" y="92"/>
                  </a:cubicBezTo>
                  <a:close/>
                </a:path>
              </a:pathLst>
            </a:custGeom>
            <a:solidFill>
              <a:srgbClr val="023A47">
                <a:alpha val="100000"/>
              </a:srgbClr>
            </a:solidFill>
            <a:ln w="9525">
              <a:noFill/>
            </a:ln>
          </p:spPr>
          <p:txBody>
            <a:bodyPr/>
            <a:lstStyle/>
            <a:p>
              <a:endParaRPr lang="zh-CN" altLang="en-US"/>
            </a:p>
          </p:txBody>
        </p:sp>
        <p:sp>
          <p:nvSpPr>
            <p:cNvPr id="17428" name="Freeform 18"/>
            <p:cNvSpPr/>
            <p:nvPr/>
          </p:nvSpPr>
          <p:spPr>
            <a:xfrm>
              <a:off x="992188" y="3584575"/>
              <a:ext cx="53975" cy="109538"/>
            </a:xfrm>
            <a:custGeom>
              <a:avLst/>
              <a:gdLst/>
              <a:ahLst/>
              <a:cxnLst>
                <a:cxn ang="0">
                  <a:pos x="51210468" y="163046496"/>
                </a:cxn>
                <a:cxn ang="0">
                  <a:pos x="45521166" y="179083186"/>
                </a:cxn>
                <a:cxn ang="0">
                  <a:pos x="45521166" y="179083186"/>
                </a:cxn>
                <a:cxn ang="0">
                  <a:pos x="19915088" y="163046496"/>
                </a:cxn>
                <a:cxn ang="0">
                  <a:pos x="36984682" y="16036690"/>
                </a:cxn>
                <a:cxn ang="0">
                  <a:pos x="45521166" y="0"/>
                </a:cxn>
                <a:cxn ang="0">
                  <a:pos x="45521166" y="0"/>
                </a:cxn>
                <a:cxn ang="0">
                  <a:pos x="71125556" y="16036690"/>
                </a:cxn>
                <a:cxn ang="0">
                  <a:pos x="51210468" y="163046496"/>
                </a:cxn>
              </a:cxnLst>
              <a:rect l="0" t="0" r="0" b="0"/>
              <a:pathLst>
                <a:path w="32" h="67">
                  <a:moveTo>
                    <a:pt x="18" y="61"/>
                  </a:moveTo>
                  <a:cubicBezTo>
                    <a:pt x="20" y="65"/>
                    <a:pt x="19" y="67"/>
                    <a:pt x="16" y="67"/>
                  </a:cubicBezTo>
                  <a:cubicBezTo>
                    <a:pt x="16" y="67"/>
                    <a:pt x="16" y="67"/>
                    <a:pt x="16" y="67"/>
                  </a:cubicBezTo>
                  <a:cubicBezTo>
                    <a:pt x="12" y="67"/>
                    <a:pt x="8" y="65"/>
                    <a:pt x="7" y="61"/>
                  </a:cubicBezTo>
                  <a:cubicBezTo>
                    <a:pt x="0" y="43"/>
                    <a:pt x="20" y="25"/>
                    <a:pt x="13" y="6"/>
                  </a:cubicBezTo>
                  <a:cubicBezTo>
                    <a:pt x="12" y="3"/>
                    <a:pt x="12" y="0"/>
                    <a:pt x="16" y="0"/>
                  </a:cubicBezTo>
                  <a:cubicBezTo>
                    <a:pt x="16" y="0"/>
                    <a:pt x="16" y="0"/>
                    <a:pt x="16" y="0"/>
                  </a:cubicBezTo>
                  <a:cubicBezTo>
                    <a:pt x="19" y="0"/>
                    <a:pt x="24" y="3"/>
                    <a:pt x="25" y="6"/>
                  </a:cubicBezTo>
                  <a:cubicBezTo>
                    <a:pt x="32" y="25"/>
                    <a:pt x="11" y="43"/>
                    <a:pt x="18" y="61"/>
                  </a:cubicBezTo>
                  <a:close/>
                </a:path>
              </a:pathLst>
            </a:custGeom>
            <a:solidFill>
              <a:srgbClr val="FFFFFF">
                <a:alpha val="100000"/>
              </a:srgbClr>
            </a:solidFill>
            <a:ln w="9525">
              <a:noFill/>
            </a:ln>
          </p:spPr>
          <p:txBody>
            <a:bodyPr/>
            <a:lstStyle/>
            <a:p>
              <a:endParaRPr lang="zh-CN" altLang="en-US"/>
            </a:p>
          </p:txBody>
        </p:sp>
        <p:sp>
          <p:nvSpPr>
            <p:cNvPr id="17429" name="Freeform 19"/>
            <p:cNvSpPr/>
            <p:nvPr/>
          </p:nvSpPr>
          <p:spPr>
            <a:xfrm>
              <a:off x="1038225" y="3584575"/>
              <a:ext cx="52387" cy="109538"/>
            </a:xfrm>
            <a:custGeom>
              <a:avLst/>
              <a:gdLst/>
              <a:ahLst/>
              <a:cxnLst>
                <a:cxn ang="0">
                  <a:pos x="50921801" y="163046496"/>
                </a:cxn>
                <a:cxn ang="0">
                  <a:pos x="42882034" y="179083186"/>
                </a:cxn>
                <a:cxn ang="0">
                  <a:pos x="42882034" y="179083186"/>
                </a:cxn>
                <a:cxn ang="0">
                  <a:pos x="18761094" y="163046496"/>
                </a:cxn>
                <a:cxn ang="0">
                  <a:pos x="37520552" y="16036690"/>
                </a:cxn>
                <a:cxn ang="0">
                  <a:pos x="42882034" y="0"/>
                </a:cxn>
                <a:cxn ang="0">
                  <a:pos x="42882034" y="0"/>
                </a:cxn>
                <a:cxn ang="0">
                  <a:pos x="67001336" y="16036690"/>
                </a:cxn>
                <a:cxn ang="0">
                  <a:pos x="50921801" y="163046496"/>
                </a:cxn>
              </a:cxnLst>
              <a:rect l="0" t="0" r="0" b="0"/>
              <a:pathLst>
                <a:path w="32" h="67">
                  <a:moveTo>
                    <a:pt x="19" y="61"/>
                  </a:moveTo>
                  <a:cubicBezTo>
                    <a:pt x="20" y="65"/>
                    <a:pt x="20" y="67"/>
                    <a:pt x="16" y="67"/>
                  </a:cubicBezTo>
                  <a:cubicBezTo>
                    <a:pt x="16" y="67"/>
                    <a:pt x="16" y="67"/>
                    <a:pt x="16" y="67"/>
                  </a:cubicBezTo>
                  <a:cubicBezTo>
                    <a:pt x="13" y="67"/>
                    <a:pt x="8" y="65"/>
                    <a:pt x="7" y="61"/>
                  </a:cubicBezTo>
                  <a:cubicBezTo>
                    <a:pt x="0" y="43"/>
                    <a:pt x="21" y="25"/>
                    <a:pt x="14" y="6"/>
                  </a:cubicBezTo>
                  <a:cubicBezTo>
                    <a:pt x="12" y="3"/>
                    <a:pt x="13" y="0"/>
                    <a:pt x="16" y="0"/>
                  </a:cubicBezTo>
                  <a:cubicBezTo>
                    <a:pt x="16" y="0"/>
                    <a:pt x="16" y="0"/>
                    <a:pt x="16" y="0"/>
                  </a:cubicBezTo>
                  <a:cubicBezTo>
                    <a:pt x="20" y="0"/>
                    <a:pt x="24" y="3"/>
                    <a:pt x="25" y="6"/>
                  </a:cubicBezTo>
                  <a:cubicBezTo>
                    <a:pt x="32" y="25"/>
                    <a:pt x="12" y="43"/>
                    <a:pt x="19" y="61"/>
                  </a:cubicBezTo>
                  <a:close/>
                </a:path>
              </a:pathLst>
            </a:custGeom>
            <a:solidFill>
              <a:srgbClr val="FFFFFF">
                <a:alpha val="100000"/>
              </a:srgbClr>
            </a:solidFill>
            <a:ln w="9525">
              <a:noFill/>
            </a:ln>
          </p:spPr>
          <p:txBody>
            <a:bodyPr/>
            <a:lstStyle/>
            <a:p>
              <a:endParaRPr lang="zh-CN" altLang="en-US"/>
            </a:p>
          </p:txBody>
        </p:sp>
        <p:sp>
          <p:nvSpPr>
            <p:cNvPr id="17430" name="Oval 20"/>
            <p:cNvSpPr/>
            <p:nvPr/>
          </p:nvSpPr>
          <p:spPr>
            <a:xfrm>
              <a:off x="3711575" y="4146550"/>
              <a:ext cx="638175" cy="638175"/>
            </a:xfrm>
            <a:prstGeom prst="ellipse">
              <a:avLst/>
            </a:prstGeom>
            <a:solidFill>
              <a:srgbClr val="F2644C"/>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431" name="Freeform 21"/>
            <p:cNvSpPr/>
            <p:nvPr/>
          </p:nvSpPr>
          <p:spPr>
            <a:xfrm>
              <a:off x="3935413" y="4341813"/>
              <a:ext cx="128587" cy="12700"/>
            </a:xfrm>
            <a:custGeom>
              <a:avLst/>
              <a:gdLst/>
              <a:ahLst/>
              <a:cxnLst>
                <a:cxn ang="0">
                  <a:pos x="204131069" y="20161250"/>
                </a:cxn>
                <a:cxn ang="0">
                  <a:pos x="10080586" y="20161250"/>
                </a:cxn>
                <a:cxn ang="0">
                  <a:pos x="0" y="0"/>
                </a:cxn>
                <a:cxn ang="0">
                  <a:pos x="199090776" y="0"/>
                </a:cxn>
                <a:cxn ang="0">
                  <a:pos x="204131069" y="20161250"/>
                </a:cxn>
              </a:cxnLst>
              <a:rect l="0" t="0" r="0" b="0"/>
              <a:pathLst>
                <a:path w="81" h="8">
                  <a:moveTo>
                    <a:pt x="81" y="8"/>
                  </a:moveTo>
                  <a:lnTo>
                    <a:pt x="4" y="8"/>
                  </a:lnTo>
                  <a:lnTo>
                    <a:pt x="0" y="0"/>
                  </a:lnTo>
                  <a:lnTo>
                    <a:pt x="79" y="0"/>
                  </a:lnTo>
                  <a:lnTo>
                    <a:pt x="81" y="8"/>
                  </a:lnTo>
                  <a:close/>
                </a:path>
              </a:pathLst>
            </a:custGeom>
            <a:solidFill>
              <a:srgbClr val="FFFFFF">
                <a:alpha val="100000"/>
              </a:srgbClr>
            </a:solidFill>
            <a:ln w="9525">
              <a:noFill/>
            </a:ln>
          </p:spPr>
          <p:txBody>
            <a:bodyPr/>
            <a:lstStyle/>
            <a:p>
              <a:endParaRPr lang="zh-CN" altLang="en-US"/>
            </a:p>
          </p:txBody>
        </p:sp>
        <p:sp>
          <p:nvSpPr>
            <p:cNvPr id="17432" name="Freeform 22"/>
            <p:cNvSpPr/>
            <p:nvPr/>
          </p:nvSpPr>
          <p:spPr>
            <a:xfrm>
              <a:off x="3840163" y="4383088"/>
              <a:ext cx="88900" cy="103188"/>
            </a:xfrm>
            <a:custGeom>
              <a:avLst/>
              <a:gdLst/>
              <a:ahLst/>
              <a:cxnLst>
                <a:cxn ang="0">
                  <a:pos x="124674019" y="116339477"/>
                </a:cxn>
                <a:cxn ang="0">
                  <a:pos x="35234033" y="157887626"/>
                </a:cxn>
                <a:cxn ang="0">
                  <a:pos x="21681722" y="58169739"/>
                </a:cxn>
                <a:cxn ang="0">
                  <a:pos x="111121707" y="16619925"/>
                </a:cxn>
                <a:cxn ang="0">
                  <a:pos x="124674019" y="116339477"/>
                </a:cxn>
              </a:cxnLst>
              <a:rect l="0" t="0" r="0" b="0"/>
              <a:pathLst>
                <a:path w="54" h="62">
                  <a:moveTo>
                    <a:pt x="46" y="42"/>
                  </a:moveTo>
                  <a:cubicBezTo>
                    <a:pt x="38" y="56"/>
                    <a:pt x="23" y="62"/>
                    <a:pt x="13" y="57"/>
                  </a:cubicBezTo>
                  <a:cubicBezTo>
                    <a:pt x="2" y="51"/>
                    <a:pt x="0" y="35"/>
                    <a:pt x="8" y="21"/>
                  </a:cubicBezTo>
                  <a:cubicBezTo>
                    <a:pt x="16" y="6"/>
                    <a:pt x="31" y="0"/>
                    <a:pt x="41" y="6"/>
                  </a:cubicBezTo>
                  <a:cubicBezTo>
                    <a:pt x="52" y="12"/>
                    <a:pt x="54" y="28"/>
                    <a:pt x="46" y="42"/>
                  </a:cubicBezTo>
                  <a:close/>
                </a:path>
              </a:pathLst>
            </a:custGeom>
            <a:solidFill>
              <a:srgbClr val="FFFFFF">
                <a:alpha val="100000"/>
              </a:srgbClr>
            </a:solidFill>
            <a:ln w="9525">
              <a:noFill/>
            </a:ln>
          </p:spPr>
          <p:txBody>
            <a:bodyPr/>
            <a:lstStyle/>
            <a:p>
              <a:endParaRPr lang="zh-CN" altLang="en-US"/>
            </a:p>
          </p:txBody>
        </p:sp>
        <p:sp>
          <p:nvSpPr>
            <p:cNvPr id="17433" name="Freeform 23"/>
            <p:cNvSpPr/>
            <p:nvPr/>
          </p:nvSpPr>
          <p:spPr>
            <a:xfrm>
              <a:off x="3910013" y="4337050"/>
              <a:ext cx="46037" cy="49213"/>
            </a:xfrm>
            <a:custGeom>
              <a:avLst/>
              <a:gdLst/>
              <a:ahLst/>
              <a:cxnLst>
                <a:cxn ang="0">
                  <a:pos x="64879286" y="59203239"/>
                </a:cxn>
                <a:cxn ang="0">
                  <a:pos x="27033584" y="75348384"/>
                </a:cxn>
                <a:cxn ang="0">
                  <a:pos x="10813762" y="64583860"/>
                </a:cxn>
                <a:cxn ang="0">
                  <a:pos x="13516792" y="24219358"/>
                </a:cxn>
                <a:cxn ang="0">
                  <a:pos x="13516792" y="24219358"/>
                </a:cxn>
                <a:cxn ang="0">
                  <a:pos x="51362494" y="8072572"/>
                </a:cxn>
                <a:cxn ang="0">
                  <a:pos x="64879286" y="18837096"/>
                </a:cxn>
                <a:cxn ang="0">
                  <a:pos x="64879286" y="59203239"/>
                </a:cxn>
              </a:cxnLst>
              <a:rect l="0" t="0" r="0" b="0"/>
              <a:pathLst>
                <a:path w="28" h="30">
                  <a:moveTo>
                    <a:pt x="24" y="22"/>
                  </a:moveTo>
                  <a:cubicBezTo>
                    <a:pt x="20" y="28"/>
                    <a:pt x="13" y="30"/>
                    <a:pt x="10" y="28"/>
                  </a:cubicBezTo>
                  <a:cubicBezTo>
                    <a:pt x="4" y="24"/>
                    <a:pt x="4" y="24"/>
                    <a:pt x="4" y="24"/>
                  </a:cubicBezTo>
                  <a:cubicBezTo>
                    <a:pt x="0" y="21"/>
                    <a:pt x="1" y="14"/>
                    <a:pt x="5" y="9"/>
                  </a:cubicBezTo>
                  <a:cubicBezTo>
                    <a:pt x="5" y="9"/>
                    <a:pt x="5" y="9"/>
                    <a:pt x="5" y="9"/>
                  </a:cubicBezTo>
                  <a:cubicBezTo>
                    <a:pt x="9" y="3"/>
                    <a:pt x="15" y="0"/>
                    <a:pt x="19" y="3"/>
                  </a:cubicBezTo>
                  <a:cubicBezTo>
                    <a:pt x="24" y="7"/>
                    <a:pt x="24" y="7"/>
                    <a:pt x="24" y="7"/>
                  </a:cubicBezTo>
                  <a:cubicBezTo>
                    <a:pt x="28" y="10"/>
                    <a:pt x="28" y="16"/>
                    <a:pt x="24" y="22"/>
                  </a:cubicBezTo>
                  <a:close/>
                </a:path>
              </a:pathLst>
            </a:custGeom>
            <a:solidFill>
              <a:srgbClr val="024959">
                <a:alpha val="100000"/>
              </a:srgbClr>
            </a:solidFill>
            <a:ln w="9525">
              <a:noFill/>
            </a:ln>
          </p:spPr>
          <p:txBody>
            <a:bodyPr/>
            <a:lstStyle/>
            <a:p>
              <a:endParaRPr lang="zh-CN" altLang="en-US"/>
            </a:p>
          </p:txBody>
        </p:sp>
        <p:sp>
          <p:nvSpPr>
            <p:cNvPr id="17434" name="Freeform 24"/>
            <p:cNvSpPr/>
            <p:nvPr/>
          </p:nvSpPr>
          <p:spPr>
            <a:xfrm>
              <a:off x="4059238" y="4341813"/>
              <a:ext cx="66675" cy="211138"/>
            </a:xfrm>
            <a:custGeom>
              <a:avLst/>
              <a:gdLst/>
              <a:ahLst/>
              <a:cxnLst>
                <a:cxn ang="0">
                  <a:pos x="105846563" y="335182369"/>
                </a:cxn>
                <a:cxn ang="0">
                  <a:pos x="83165950" y="335182369"/>
                </a:cxn>
                <a:cxn ang="0">
                  <a:pos x="0" y="0"/>
                </a:cxn>
                <a:cxn ang="0">
                  <a:pos x="22682200" y="0"/>
                </a:cxn>
                <a:cxn ang="0">
                  <a:pos x="105846563" y="335182369"/>
                </a:cxn>
              </a:cxnLst>
              <a:rect l="0" t="0" r="0" b="0"/>
              <a:pathLst>
                <a:path w="42" h="133">
                  <a:moveTo>
                    <a:pt x="42" y="133"/>
                  </a:moveTo>
                  <a:lnTo>
                    <a:pt x="33" y="133"/>
                  </a:lnTo>
                  <a:lnTo>
                    <a:pt x="0" y="0"/>
                  </a:lnTo>
                  <a:lnTo>
                    <a:pt x="9" y="0"/>
                  </a:lnTo>
                  <a:lnTo>
                    <a:pt x="42" y="133"/>
                  </a:lnTo>
                  <a:close/>
                </a:path>
              </a:pathLst>
            </a:custGeom>
            <a:solidFill>
              <a:srgbClr val="FFFFFF">
                <a:alpha val="100000"/>
              </a:srgbClr>
            </a:solidFill>
            <a:ln w="9525">
              <a:noFill/>
            </a:ln>
          </p:spPr>
          <p:txBody>
            <a:bodyPr/>
            <a:lstStyle/>
            <a:p>
              <a:endParaRPr lang="zh-CN" altLang="en-US"/>
            </a:p>
          </p:txBody>
        </p:sp>
        <p:sp>
          <p:nvSpPr>
            <p:cNvPr id="17435" name="Oval 25"/>
            <p:cNvSpPr/>
            <p:nvPr/>
          </p:nvSpPr>
          <p:spPr>
            <a:xfrm>
              <a:off x="4049713" y="4335463"/>
              <a:ext cx="31750" cy="31750"/>
            </a:xfrm>
            <a:prstGeom prst="ellipse">
              <a:avLst/>
            </a:prstGeom>
            <a:solidFill>
              <a:srgbClr val="024959"/>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436" name="Freeform 26"/>
            <p:cNvSpPr/>
            <p:nvPr/>
          </p:nvSpPr>
          <p:spPr>
            <a:xfrm>
              <a:off x="3987800" y="4541838"/>
              <a:ext cx="209550" cy="53975"/>
            </a:xfrm>
            <a:custGeom>
              <a:avLst/>
              <a:gdLst/>
              <a:ahLst/>
              <a:cxnLst>
                <a:cxn ang="0">
                  <a:pos x="255915000" y="0"/>
                </a:cxn>
                <a:cxn ang="0">
                  <a:pos x="89842500" y="0"/>
                </a:cxn>
                <a:cxn ang="0">
                  <a:pos x="0" y="88281837"/>
                </a:cxn>
                <a:cxn ang="0">
                  <a:pos x="345757500" y="88281837"/>
                </a:cxn>
                <a:cxn ang="0">
                  <a:pos x="255915000" y="0"/>
                </a:cxn>
              </a:cxnLst>
              <a:rect l="0" t="0" r="0" b="0"/>
              <a:pathLst>
                <a:path w="127" h="33">
                  <a:moveTo>
                    <a:pt x="94" y="0"/>
                  </a:moveTo>
                  <a:cubicBezTo>
                    <a:pt x="33" y="0"/>
                    <a:pt x="33" y="0"/>
                    <a:pt x="33" y="0"/>
                  </a:cubicBezTo>
                  <a:cubicBezTo>
                    <a:pt x="15" y="0"/>
                    <a:pt x="0" y="14"/>
                    <a:pt x="0" y="33"/>
                  </a:cubicBezTo>
                  <a:cubicBezTo>
                    <a:pt x="127" y="33"/>
                    <a:pt x="127" y="33"/>
                    <a:pt x="127" y="33"/>
                  </a:cubicBezTo>
                  <a:cubicBezTo>
                    <a:pt x="127" y="14"/>
                    <a:pt x="112" y="0"/>
                    <a:pt x="94" y="0"/>
                  </a:cubicBezTo>
                  <a:close/>
                </a:path>
              </a:pathLst>
            </a:custGeom>
            <a:solidFill>
              <a:srgbClr val="024959">
                <a:alpha val="100000"/>
              </a:srgbClr>
            </a:solidFill>
            <a:ln w="9525">
              <a:noFill/>
            </a:ln>
          </p:spPr>
          <p:txBody>
            <a:bodyPr/>
            <a:lstStyle/>
            <a:p>
              <a:endParaRPr lang="zh-CN" altLang="en-US"/>
            </a:p>
          </p:txBody>
        </p:sp>
        <p:sp>
          <p:nvSpPr>
            <p:cNvPr id="17437" name="Freeform 27"/>
            <p:cNvSpPr/>
            <p:nvPr/>
          </p:nvSpPr>
          <p:spPr>
            <a:xfrm>
              <a:off x="3811588" y="4330700"/>
              <a:ext cx="182562" cy="147638"/>
            </a:xfrm>
            <a:custGeom>
              <a:avLst/>
              <a:gdLst/>
              <a:ahLst/>
              <a:cxnLst>
                <a:cxn ang="0">
                  <a:pos x="203828813" y="41277262"/>
                </a:cxn>
                <a:cxn ang="0">
                  <a:pos x="0" y="96313059"/>
                </a:cxn>
                <a:cxn ang="0">
                  <a:pos x="261672753" y="244909877"/>
                </a:cxn>
                <a:cxn ang="0">
                  <a:pos x="203828813" y="41277262"/>
                </a:cxn>
              </a:cxnLst>
              <a:rect l="0" t="0" r="0" b="0"/>
              <a:pathLst>
                <a:path w="110" h="89">
                  <a:moveTo>
                    <a:pt x="74" y="15"/>
                  </a:moveTo>
                  <a:cubicBezTo>
                    <a:pt x="48" y="0"/>
                    <a:pt x="15" y="9"/>
                    <a:pt x="0" y="35"/>
                  </a:cubicBezTo>
                  <a:cubicBezTo>
                    <a:pt x="95" y="89"/>
                    <a:pt x="95" y="89"/>
                    <a:pt x="95" y="89"/>
                  </a:cubicBezTo>
                  <a:cubicBezTo>
                    <a:pt x="110" y="63"/>
                    <a:pt x="100" y="30"/>
                    <a:pt x="74" y="15"/>
                  </a:cubicBezTo>
                  <a:close/>
                </a:path>
              </a:pathLst>
            </a:custGeom>
            <a:solidFill>
              <a:srgbClr val="FFFFFF">
                <a:alpha val="100000"/>
              </a:srgbClr>
            </a:solidFill>
            <a:ln w="9525">
              <a:noFill/>
            </a:ln>
          </p:spPr>
          <p:txBody>
            <a:bodyPr/>
            <a:lstStyle/>
            <a:p>
              <a:endParaRPr lang="zh-CN" altLang="en-US"/>
            </a:p>
          </p:txBody>
        </p:sp>
        <p:sp>
          <p:nvSpPr>
            <p:cNvPr id="17438" name="Freeform 28"/>
            <p:cNvSpPr/>
            <p:nvPr/>
          </p:nvSpPr>
          <p:spPr>
            <a:xfrm>
              <a:off x="3803650" y="4383088"/>
              <a:ext cx="171450" cy="104775"/>
            </a:xfrm>
            <a:custGeom>
              <a:avLst/>
              <a:gdLst/>
              <a:ahLst/>
              <a:cxnLst>
                <a:cxn ang="0">
                  <a:pos x="277209922" y="165953621"/>
                </a:cxn>
                <a:cxn ang="0">
                  <a:pos x="266339332" y="171485076"/>
                </a:cxn>
                <a:cxn ang="0">
                  <a:pos x="5435295" y="22127482"/>
                </a:cxn>
                <a:cxn ang="0">
                  <a:pos x="2718472" y="8297182"/>
                </a:cxn>
                <a:cxn ang="0">
                  <a:pos x="2718472" y="8297182"/>
                </a:cxn>
                <a:cxn ang="0">
                  <a:pos x="16305884" y="0"/>
                </a:cxn>
                <a:cxn ang="0">
                  <a:pos x="277209922" y="152123321"/>
                </a:cxn>
                <a:cxn ang="0">
                  <a:pos x="277209922" y="165953621"/>
                </a:cxn>
              </a:cxnLst>
              <a:rect l="0" t="0" r="0" b="0"/>
              <a:pathLst>
                <a:path w="104" h="63">
                  <a:moveTo>
                    <a:pt x="102" y="60"/>
                  </a:moveTo>
                  <a:cubicBezTo>
                    <a:pt x="101" y="62"/>
                    <a:pt x="99" y="63"/>
                    <a:pt x="98" y="62"/>
                  </a:cubicBezTo>
                  <a:cubicBezTo>
                    <a:pt x="2" y="8"/>
                    <a:pt x="2" y="8"/>
                    <a:pt x="2" y="8"/>
                  </a:cubicBezTo>
                  <a:cubicBezTo>
                    <a:pt x="0" y="7"/>
                    <a:pt x="0" y="5"/>
                    <a:pt x="1" y="3"/>
                  </a:cubicBezTo>
                  <a:cubicBezTo>
                    <a:pt x="1" y="3"/>
                    <a:pt x="1" y="3"/>
                    <a:pt x="1" y="3"/>
                  </a:cubicBezTo>
                  <a:cubicBezTo>
                    <a:pt x="2" y="1"/>
                    <a:pt x="4" y="0"/>
                    <a:pt x="6" y="0"/>
                  </a:cubicBezTo>
                  <a:cubicBezTo>
                    <a:pt x="102" y="55"/>
                    <a:pt x="102" y="55"/>
                    <a:pt x="102" y="55"/>
                  </a:cubicBezTo>
                  <a:cubicBezTo>
                    <a:pt x="103" y="55"/>
                    <a:pt x="104" y="58"/>
                    <a:pt x="102" y="60"/>
                  </a:cubicBezTo>
                  <a:close/>
                </a:path>
              </a:pathLst>
            </a:custGeom>
            <a:solidFill>
              <a:srgbClr val="024959">
                <a:alpha val="100000"/>
              </a:srgbClr>
            </a:solidFill>
            <a:ln w="9525">
              <a:noFill/>
            </a:ln>
          </p:spPr>
          <p:txBody>
            <a:bodyPr/>
            <a:lstStyle/>
            <a:p>
              <a:endParaRPr lang="zh-CN" altLang="en-US"/>
            </a:p>
          </p:txBody>
        </p:sp>
        <p:sp>
          <p:nvSpPr>
            <p:cNvPr id="17439" name="Freeform 29"/>
            <p:cNvSpPr/>
            <p:nvPr/>
          </p:nvSpPr>
          <p:spPr>
            <a:xfrm>
              <a:off x="3990975" y="4340225"/>
              <a:ext cx="357187" cy="385763"/>
            </a:xfrm>
            <a:custGeom>
              <a:avLst/>
              <a:gdLst/>
              <a:ahLst/>
              <a:cxnLst>
                <a:cxn ang="0">
                  <a:pos x="590659967" y="260406581"/>
                </a:cxn>
                <a:cxn ang="0">
                  <a:pos x="144930279" y="0"/>
                </a:cxn>
                <a:cxn ang="0">
                  <a:pos x="150398878" y="19187156"/>
                </a:cxn>
                <a:cxn ang="0">
                  <a:pos x="144930279" y="35634236"/>
                </a:cxn>
                <a:cxn ang="0">
                  <a:pos x="218762155" y="331676710"/>
                </a:cxn>
                <a:cxn ang="0">
                  <a:pos x="251577057" y="331676710"/>
                </a:cxn>
                <a:cxn ang="0">
                  <a:pos x="341816383" y="422133994"/>
                </a:cxn>
                <a:cxn ang="0">
                  <a:pos x="0" y="422133994"/>
                </a:cxn>
                <a:cxn ang="0">
                  <a:pos x="371897813" y="638682799"/>
                </a:cxn>
                <a:cxn ang="0">
                  <a:pos x="590659967" y="260406581"/>
                </a:cxn>
              </a:cxnLst>
              <a:rect l="0" t="0" r="0" b="0"/>
              <a:pathLst>
                <a:path w="216" h="233">
                  <a:moveTo>
                    <a:pt x="216" y="95"/>
                  </a:moveTo>
                  <a:cubicBezTo>
                    <a:pt x="162" y="63"/>
                    <a:pt x="107" y="32"/>
                    <a:pt x="53" y="0"/>
                  </a:cubicBezTo>
                  <a:cubicBezTo>
                    <a:pt x="54" y="2"/>
                    <a:pt x="55" y="4"/>
                    <a:pt x="55" y="7"/>
                  </a:cubicBezTo>
                  <a:cubicBezTo>
                    <a:pt x="55" y="9"/>
                    <a:pt x="54" y="11"/>
                    <a:pt x="53" y="13"/>
                  </a:cubicBezTo>
                  <a:cubicBezTo>
                    <a:pt x="80" y="121"/>
                    <a:pt x="80" y="121"/>
                    <a:pt x="80" y="121"/>
                  </a:cubicBezTo>
                  <a:cubicBezTo>
                    <a:pt x="92" y="121"/>
                    <a:pt x="92" y="121"/>
                    <a:pt x="92" y="121"/>
                  </a:cubicBezTo>
                  <a:cubicBezTo>
                    <a:pt x="110" y="121"/>
                    <a:pt x="125" y="135"/>
                    <a:pt x="125" y="154"/>
                  </a:cubicBezTo>
                  <a:cubicBezTo>
                    <a:pt x="0" y="154"/>
                    <a:pt x="0" y="154"/>
                    <a:pt x="0" y="154"/>
                  </a:cubicBezTo>
                  <a:cubicBezTo>
                    <a:pt x="45" y="180"/>
                    <a:pt x="91" y="206"/>
                    <a:pt x="136" y="233"/>
                  </a:cubicBezTo>
                  <a:cubicBezTo>
                    <a:pt x="180" y="201"/>
                    <a:pt x="210" y="152"/>
                    <a:pt x="216" y="95"/>
                  </a:cubicBezTo>
                  <a:close/>
                </a:path>
              </a:pathLst>
            </a:custGeom>
            <a:solidFill>
              <a:srgbClr val="C2503D">
                <a:alpha val="100000"/>
              </a:srgbClr>
            </a:solidFill>
            <a:ln w="9525">
              <a:noFill/>
            </a:ln>
          </p:spPr>
          <p:txBody>
            <a:bodyPr/>
            <a:lstStyle/>
            <a:p>
              <a:endParaRPr lang="zh-CN" altLang="en-US"/>
            </a:p>
          </p:txBody>
        </p:sp>
        <p:sp>
          <p:nvSpPr>
            <p:cNvPr id="17440" name="Freeform 30"/>
            <p:cNvSpPr/>
            <p:nvPr/>
          </p:nvSpPr>
          <p:spPr>
            <a:xfrm>
              <a:off x="3863975" y="4354513"/>
              <a:ext cx="246062" cy="239713"/>
            </a:xfrm>
            <a:custGeom>
              <a:avLst/>
              <a:gdLst/>
              <a:ahLst/>
              <a:cxnLst>
                <a:cxn ang="0">
                  <a:pos x="295766524" y="308834657"/>
                </a:cxn>
                <a:cxn ang="0">
                  <a:pos x="409098026" y="308834657"/>
                </a:cxn>
                <a:cxn ang="0">
                  <a:pos x="334464761" y="21865132"/>
                </a:cxn>
                <a:cxn ang="0">
                  <a:pos x="309587561" y="0"/>
                </a:cxn>
                <a:cxn ang="0">
                  <a:pos x="146501657" y="0"/>
                </a:cxn>
                <a:cxn ang="0">
                  <a:pos x="146501657" y="24597860"/>
                </a:cxn>
                <a:cxn ang="0">
                  <a:pos x="176906940" y="196779575"/>
                </a:cxn>
                <a:cxn ang="0">
                  <a:pos x="179671812" y="199512303"/>
                </a:cxn>
                <a:cxn ang="0">
                  <a:pos x="179671812" y="213177597"/>
                </a:cxn>
                <a:cxn ang="0">
                  <a:pos x="168613986" y="218643054"/>
                </a:cxn>
                <a:cxn ang="0">
                  <a:pos x="82924557" y="169448987"/>
                </a:cxn>
                <a:cxn ang="0">
                  <a:pos x="0" y="204977760"/>
                </a:cxn>
                <a:cxn ang="0">
                  <a:pos x="204549013" y="325232679"/>
                </a:cxn>
                <a:cxn ang="0">
                  <a:pos x="204549013" y="396291878"/>
                </a:cxn>
                <a:cxn ang="0">
                  <a:pos x="204549013" y="396291878"/>
                </a:cxn>
                <a:cxn ang="0">
                  <a:pos x="295766524" y="308834657"/>
                </a:cxn>
              </a:cxnLst>
              <a:rect l="0" t="0" r="0" b="0"/>
              <a:pathLst>
                <a:path w="148" h="145">
                  <a:moveTo>
                    <a:pt x="107" y="113"/>
                  </a:moveTo>
                  <a:cubicBezTo>
                    <a:pt x="148" y="113"/>
                    <a:pt x="148" y="113"/>
                    <a:pt x="148" y="113"/>
                  </a:cubicBezTo>
                  <a:cubicBezTo>
                    <a:pt x="121" y="8"/>
                    <a:pt x="121" y="8"/>
                    <a:pt x="121" y="8"/>
                  </a:cubicBezTo>
                  <a:cubicBezTo>
                    <a:pt x="116" y="8"/>
                    <a:pt x="112" y="5"/>
                    <a:pt x="112" y="0"/>
                  </a:cubicBezTo>
                  <a:cubicBezTo>
                    <a:pt x="53" y="0"/>
                    <a:pt x="53" y="0"/>
                    <a:pt x="53" y="0"/>
                  </a:cubicBezTo>
                  <a:cubicBezTo>
                    <a:pt x="54" y="3"/>
                    <a:pt x="54" y="6"/>
                    <a:pt x="53" y="9"/>
                  </a:cubicBezTo>
                  <a:cubicBezTo>
                    <a:pt x="70" y="25"/>
                    <a:pt x="75" y="50"/>
                    <a:pt x="64" y="72"/>
                  </a:cubicBezTo>
                  <a:cubicBezTo>
                    <a:pt x="65" y="73"/>
                    <a:pt x="65" y="73"/>
                    <a:pt x="65" y="73"/>
                  </a:cubicBezTo>
                  <a:cubicBezTo>
                    <a:pt x="66" y="73"/>
                    <a:pt x="67" y="76"/>
                    <a:pt x="65" y="78"/>
                  </a:cubicBezTo>
                  <a:cubicBezTo>
                    <a:pt x="64" y="80"/>
                    <a:pt x="62" y="81"/>
                    <a:pt x="61" y="80"/>
                  </a:cubicBezTo>
                  <a:cubicBezTo>
                    <a:pt x="30" y="62"/>
                    <a:pt x="30" y="62"/>
                    <a:pt x="30" y="62"/>
                  </a:cubicBezTo>
                  <a:cubicBezTo>
                    <a:pt x="22" y="74"/>
                    <a:pt x="9" y="79"/>
                    <a:pt x="0" y="75"/>
                  </a:cubicBezTo>
                  <a:cubicBezTo>
                    <a:pt x="24" y="90"/>
                    <a:pt x="49" y="104"/>
                    <a:pt x="74" y="119"/>
                  </a:cubicBezTo>
                  <a:cubicBezTo>
                    <a:pt x="74" y="145"/>
                    <a:pt x="74" y="145"/>
                    <a:pt x="74" y="145"/>
                  </a:cubicBezTo>
                  <a:cubicBezTo>
                    <a:pt x="74" y="145"/>
                    <a:pt x="74" y="145"/>
                    <a:pt x="74" y="145"/>
                  </a:cubicBezTo>
                  <a:cubicBezTo>
                    <a:pt x="75" y="127"/>
                    <a:pt x="89" y="113"/>
                    <a:pt x="107" y="113"/>
                  </a:cubicBezTo>
                  <a:close/>
                </a:path>
              </a:pathLst>
            </a:custGeom>
            <a:solidFill>
              <a:srgbClr val="C2503D">
                <a:alpha val="100000"/>
              </a:srgbClr>
            </a:solidFill>
            <a:ln w="9525">
              <a:noFill/>
            </a:ln>
          </p:spPr>
          <p:txBody>
            <a:bodyPr/>
            <a:lstStyle/>
            <a:p>
              <a:endParaRPr lang="zh-CN" altLang="en-US"/>
            </a:p>
          </p:txBody>
        </p:sp>
        <p:sp>
          <p:nvSpPr>
            <p:cNvPr id="17441" name="Freeform 31"/>
            <p:cNvSpPr/>
            <p:nvPr/>
          </p:nvSpPr>
          <p:spPr>
            <a:xfrm>
              <a:off x="3857625" y="4475163"/>
              <a:ext cx="6350" cy="3175"/>
            </a:xfrm>
            <a:custGeom>
              <a:avLst/>
              <a:gdLst/>
              <a:ahLst/>
              <a:cxnLst>
                <a:cxn ang="0">
                  <a:pos x="5040313" y="5040313"/>
                </a:cxn>
                <a:cxn ang="0">
                  <a:pos x="10080625" y="5040313"/>
                </a:cxn>
                <a:cxn ang="0">
                  <a:pos x="0" y="0"/>
                </a:cxn>
                <a:cxn ang="0">
                  <a:pos x="5040313" y="5040313"/>
                </a:cxn>
              </a:cxnLst>
              <a:rect l="0" t="0" r="0" b="0"/>
              <a:pathLst>
                <a:path w="4" h="2">
                  <a:moveTo>
                    <a:pt x="2" y="2"/>
                  </a:moveTo>
                  <a:cubicBezTo>
                    <a:pt x="2" y="2"/>
                    <a:pt x="3" y="2"/>
                    <a:pt x="4" y="2"/>
                  </a:cubicBezTo>
                  <a:cubicBezTo>
                    <a:pt x="2" y="2"/>
                    <a:pt x="1" y="1"/>
                    <a:pt x="0" y="0"/>
                  </a:cubicBezTo>
                  <a:cubicBezTo>
                    <a:pt x="1" y="1"/>
                    <a:pt x="1" y="1"/>
                    <a:pt x="2" y="2"/>
                  </a:cubicBezTo>
                  <a:close/>
                </a:path>
              </a:pathLst>
            </a:custGeom>
            <a:solidFill>
              <a:srgbClr val="003A4F">
                <a:alpha val="100000"/>
              </a:srgbClr>
            </a:solidFill>
            <a:ln w="9525">
              <a:noFill/>
            </a:ln>
          </p:spPr>
          <p:txBody>
            <a:bodyPr/>
            <a:lstStyle/>
            <a:p>
              <a:endParaRPr lang="zh-CN" altLang="en-US"/>
            </a:p>
          </p:txBody>
        </p:sp>
        <p:sp>
          <p:nvSpPr>
            <p:cNvPr id="17442" name="Freeform 32"/>
            <p:cNvSpPr/>
            <p:nvPr/>
          </p:nvSpPr>
          <p:spPr>
            <a:xfrm>
              <a:off x="4070350" y="4335463"/>
              <a:ext cx="7937" cy="4763"/>
            </a:xfrm>
            <a:custGeom>
              <a:avLst/>
              <a:gdLst/>
              <a:ahLst/>
              <a:cxnLst>
                <a:cxn ang="0">
                  <a:pos x="0" y="0"/>
                </a:cxn>
                <a:cxn ang="0">
                  <a:pos x="12599194" y="7562056"/>
                </a:cxn>
                <a:cxn ang="0">
                  <a:pos x="0" y="0"/>
                </a:cxn>
              </a:cxnLst>
              <a:rect l="0" t="0" r="0" b="0"/>
              <a:pathLst>
                <a:path w="5" h="3">
                  <a:moveTo>
                    <a:pt x="0" y="0"/>
                  </a:moveTo>
                  <a:cubicBezTo>
                    <a:pt x="1" y="1"/>
                    <a:pt x="3" y="2"/>
                    <a:pt x="5" y="3"/>
                  </a:cubicBezTo>
                  <a:cubicBezTo>
                    <a:pt x="3" y="2"/>
                    <a:pt x="2" y="1"/>
                    <a:pt x="0" y="0"/>
                  </a:cubicBezTo>
                  <a:close/>
                </a:path>
              </a:pathLst>
            </a:custGeom>
            <a:solidFill>
              <a:srgbClr val="003A4F">
                <a:alpha val="100000"/>
              </a:srgbClr>
            </a:solidFill>
            <a:ln w="9525">
              <a:noFill/>
            </a:ln>
          </p:spPr>
          <p:txBody>
            <a:bodyPr/>
            <a:lstStyle/>
            <a:p>
              <a:endParaRPr lang="zh-CN" altLang="en-US"/>
            </a:p>
          </p:txBody>
        </p:sp>
        <p:sp>
          <p:nvSpPr>
            <p:cNvPr id="17443" name="Freeform 33"/>
            <p:cNvSpPr/>
            <p:nvPr/>
          </p:nvSpPr>
          <p:spPr>
            <a:xfrm>
              <a:off x="3987800" y="4594225"/>
              <a:ext cx="3175" cy="1588"/>
            </a:xfrm>
            <a:custGeom>
              <a:avLst/>
              <a:gdLst/>
              <a:ahLst/>
              <a:cxnLst>
                <a:cxn ang="0">
                  <a:pos x="0" y="2521744"/>
                </a:cxn>
                <a:cxn ang="0">
                  <a:pos x="5040313" y="2521744"/>
                </a:cxn>
                <a:cxn ang="0">
                  <a:pos x="0" y="0"/>
                </a:cxn>
                <a:cxn ang="0">
                  <a:pos x="0" y="2521744"/>
                </a:cxn>
              </a:cxnLst>
              <a:rect l="0" t="0" r="0" b="0"/>
              <a:pathLst>
                <a:path w="2" h="1">
                  <a:moveTo>
                    <a:pt x="0" y="1"/>
                  </a:moveTo>
                  <a:cubicBezTo>
                    <a:pt x="2" y="1"/>
                    <a:pt x="2" y="1"/>
                    <a:pt x="2" y="1"/>
                  </a:cubicBezTo>
                  <a:cubicBezTo>
                    <a:pt x="2" y="1"/>
                    <a:pt x="1" y="0"/>
                    <a:pt x="0" y="0"/>
                  </a:cubicBezTo>
                  <a:cubicBezTo>
                    <a:pt x="0" y="0"/>
                    <a:pt x="0" y="1"/>
                    <a:pt x="0" y="1"/>
                  </a:cubicBezTo>
                  <a:close/>
                </a:path>
              </a:pathLst>
            </a:custGeom>
            <a:solidFill>
              <a:srgbClr val="003A4F">
                <a:alpha val="100000"/>
              </a:srgbClr>
            </a:solidFill>
            <a:ln w="9525">
              <a:noFill/>
            </a:ln>
          </p:spPr>
          <p:txBody>
            <a:bodyPr/>
            <a:lstStyle/>
            <a:p>
              <a:endParaRPr lang="zh-CN" altLang="en-US"/>
            </a:p>
          </p:txBody>
        </p:sp>
        <p:sp>
          <p:nvSpPr>
            <p:cNvPr id="17444" name="Oval 34"/>
            <p:cNvSpPr/>
            <p:nvPr/>
          </p:nvSpPr>
          <p:spPr>
            <a:xfrm>
              <a:off x="1031875" y="4576763"/>
              <a:ext cx="482600" cy="484188"/>
            </a:xfrm>
            <a:prstGeom prst="ellipse">
              <a:avLst/>
            </a:prstGeom>
            <a:solidFill>
              <a:srgbClr val="F2644C"/>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445" name="Freeform 35"/>
            <p:cNvSpPr/>
            <p:nvPr/>
          </p:nvSpPr>
          <p:spPr>
            <a:xfrm>
              <a:off x="1128713" y="4648200"/>
              <a:ext cx="273050" cy="307975"/>
            </a:xfrm>
            <a:custGeom>
              <a:avLst/>
              <a:gdLst/>
              <a:ahLst/>
              <a:cxnLst>
                <a:cxn ang="0">
                  <a:pos x="446378830" y="438657403"/>
                </a:cxn>
                <a:cxn ang="0">
                  <a:pos x="290283592" y="216587558"/>
                </a:cxn>
                <a:cxn ang="0">
                  <a:pos x="279330150" y="186429189"/>
                </a:cxn>
                <a:cxn ang="0">
                  <a:pos x="279330150" y="38382626"/>
                </a:cxn>
                <a:cxn ang="0">
                  <a:pos x="298498260" y="19190485"/>
                </a:cxn>
                <a:cxn ang="0">
                  <a:pos x="279330150" y="0"/>
                </a:cxn>
                <a:cxn ang="0">
                  <a:pos x="262897505" y="0"/>
                </a:cxn>
                <a:cxn ang="0">
                  <a:pos x="240990620" y="0"/>
                </a:cxn>
                <a:cxn ang="0">
                  <a:pos x="208126984" y="0"/>
                </a:cxn>
                <a:cxn ang="0">
                  <a:pos x="186220100" y="0"/>
                </a:cxn>
                <a:cxn ang="0">
                  <a:pos x="169789109" y="0"/>
                </a:cxn>
                <a:cxn ang="0">
                  <a:pos x="150619345" y="19190485"/>
                </a:cxn>
                <a:cxn ang="0">
                  <a:pos x="169789109" y="38382626"/>
                </a:cxn>
                <a:cxn ang="0">
                  <a:pos x="169789109" y="186429189"/>
                </a:cxn>
                <a:cxn ang="0">
                  <a:pos x="161572787" y="216587558"/>
                </a:cxn>
                <a:cxn ang="0">
                  <a:pos x="5477548" y="438657403"/>
                </a:cxn>
                <a:cxn ang="0">
                  <a:pos x="2738774" y="466073801"/>
                </a:cxn>
                <a:cxn ang="0">
                  <a:pos x="21908539" y="496230514"/>
                </a:cxn>
                <a:cxn ang="0">
                  <a:pos x="46554198" y="509938713"/>
                </a:cxn>
                <a:cxn ang="0">
                  <a:pos x="208126984" y="509938713"/>
                </a:cxn>
                <a:cxn ang="0">
                  <a:pos x="240990620" y="509938713"/>
                </a:cxn>
                <a:cxn ang="0">
                  <a:pos x="402563407" y="509938713"/>
                </a:cxn>
                <a:cxn ang="0">
                  <a:pos x="427209065" y="496230514"/>
                </a:cxn>
                <a:cxn ang="0">
                  <a:pos x="446378830" y="466073801"/>
                </a:cxn>
                <a:cxn ang="0">
                  <a:pos x="446378830" y="438657403"/>
                </a:cxn>
              </a:cxnLst>
              <a:rect l="0" t="0" r="0" b="0"/>
              <a:pathLst>
                <a:path w="165" h="186">
                  <a:moveTo>
                    <a:pt x="163" y="160"/>
                  </a:moveTo>
                  <a:cubicBezTo>
                    <a:pt x="106" y="79"/>
                    <a:pt x="106" y="79"/>
                    <a:pt x="106" y="79"/>
                  </a:cubicBezTo>
                  <a:cubicBezTo>
                    <a:pt x="104" y="76"/>
                    <a:pt x="102" y="71"/>
                    <a:pt x="102" y="68"/>
                  </a:cubicBezTo>
                  <a:cubicBezTo>
                    <a:pt x="102" y="14"/>
                    <a:pt x="102" y="14"/>
                    <a:pt x="102" y="14"/>
                  </a:cubicBezTo>
                  <a:cubicBezTo>
                    <a:pt x="106" y="14"/>
                    <a:pt x="109" y="11"/>
                    <a:pt x="109" y="7"/>
                  </a:cubicBezTo>
                  <a:cubicBezTo>
                    <a:pt x="109" y="3"/>
                    <a:pt x="106" y="0"/>
                    <a:pt x="102" y="0"/>
                  </a:cubicBezTo>
                  <a:cubicBezTo>
                    <a:pt x="96" y="0"/>
                    <a:pt x="96" y="0"/>
                    <a:pt x="96" y="0"/>
                  </a:cubicBezTo>
                  <a:cubicBezTo>
                    <a:pt x="88" y="0"/>
                    <a:pt x="88" y="0"/>
                    <a:pt x="88" y="0"/>
                  </a:cubicBezTo>
                  <a:cubicBezTo>
                    <a:pt x="85" y="0"/>
                    <a:pt x="80" y="0"/>
                    <a:pt x="76" y="0"/>
                  </a:cubicBezTo>
                  <a:cubicBezTo>
                    <a:pt x="68" y="0"/>
                    <a:pt x="68" y="0"/>
                    <a:pt x="68" y="0"/>
                  </a:cubicBezTo>
                  <a:cubicBezTo>
                    <a:pt x="62" y="0"/>
                    <a:pt x="62" y="0"/>
                    <a:pt x="62" y="0"/>
                  </a:cubicBezTo>
                  <a:cubicBezTo>
                    <a:pt x="58" y="0"/>
                    <a:pt x="55" y="3"/>
                    <a:pt x="55" y="7"/>
                  </a:cubicBezTo>
                  <a:cubicBezTo>
                    <a:pt x="55" y="11"/>
                    <a:pt x="58" y="14"/>
                    <a:pt x="62" y="14"/>
                  </a:cubicBezTo>
                  <a:cubicBezTo>
                    <a:pt x="62" y="68"/>
                    <a:pt x="62" y="68"/>
                    <a:pt x="62" y="68"/>
                  </a:cubicBezTo>
                  <a:cubicBezTo>
                    <a:pt x="62" y="71"/>
                    <a:pt x="61" y="76"/>
                    <a:pt x="59" y="79"/>
                  </a:cubicBezTo>
                  <a:cubicBezTo>
                    <a:pt x="2" y="160"/>
                    <a:pt x="2" y="160"/>
                    <a:pt x="2" y="160"/>
                  </a:cubicBezTo>
                  <a:cubicBezTo>
                    <a:pt x="0" y="163"/>
                    <a:pt x="0" y="168"/>
                    <a:pt x="1" y="170"/>
                  </a:cubicBezTo>
                  <a:cubicBezTo>
                    <a:pt x="8" y="181"/>
                    <a:pt x="8" y="181"/>
                    <a:pt x="8" y="181"/>
                  </a:cubicBezTo>
                  <a:cubicBezTo>
                    <a:pt x="10" y="184"/>
                    <a:pt x="14" y="186"/>
                    <a:pt x="17" y="186"/>
                  </a:cubicBezTo>
                  <a:cubicBezTo>
                    <a:pt x="76" y="186"/>
                    <a:pt x="76" y="186"/>
                    <a:pt x="76" y="186"/>
                  </a:cubicBezTo>
                  <a:cubicBezTo>
                    <a:pt x="80" y="186"/>
                    <a:pt x="85" y="186"/>
                    <a:pt x="88" y="186"/>
                  </a:cubicBezTo>
                  <a:cubicBezTo>
                    <a:pt x="147" y="186"/>
                    <a:pt x="147" y="186"/>
                    <a:pt x="147" y="186"/>
                  </a:cubicBezTo>
                  <a:cubicBezTo>
                    <a:pt x="151" y="186"/>
                    <a:pt x="155" y="184"/>
                    <a:pt x="156" y="181"/>
                  </a:cubicBezTo>
                  <a:cubicBezTo>
                    <a:pt x="163" y="170"/>
                    <a:pt x="163" y="170"/>
                    <a:pt x="163" y="170"/>
                  </a:cubicBezTo>
                  <a:cubicBezTo>
                    <a:pt x="165" y="168"/>
                    <a:pt x="165" y="163"/>
                    <a:pt x="163" y="160"/>
                  </a:cubicBezTo>
                  <a:close/>
                </a:path>
              </a:pathLst>
            </a:custGeom>
            <a:solidFill>
              <a:srgbClr val="FFFFFF">
                <a:alpha val="100000"/>
              </a:srgbClr>
            </a:solidFill>
            <a:ln w="9525">
              <a:noFill/>
            </a:ln>
          </p:spPr>
          <p:txBody>
            <a:bodyPr/>
            <a:lstStyle/>
            <a:p>
              <a:endParaRPr lang="zh-CN" altLang="en-US"/>
            </a:p>
          </p:txBody>
        </p:sp>
        <p:sp>
          <p:nvSpPr>
            <p:cNvPr id="17446" name="Freeform 36"/>
            <p:cNvSpPr/>
            <p:nvPr/>
          </p:nvSpPr>
          <p:spPr>
            <a:xfrm>
              <a:off x="1157288" y="4845050"/>
              <a:ext cx="215900" cy="85725"/>
            </a:xfrm>
            <a:custGeom>
              <a:avLst/>
              <a:gdLst/>
              <a:ahLst/>
              <a:cxnLst>
                <a:cxn ang="0">
                  <a:pos x="85685313" y="0"/>
                </a:cxn>
                <a:cxn ang="0">
                  <a:pos x="0" y="123488450"/>
                </a:cxn>
                <a:cxn ang="0">
                  <a:pos x="7561263" y="136088438"/>
                </a:cxn>
                <a:cxn ang="0">
                  <a:pos x="335181575" y="136088438"/>
                </a:cxn>
                <a:cxn ang="0">
                  <a:pos x="342741250" y="123488450"/>
                </a:cxn>
                <a:cxn ang="0">
                  <a:pos x="257055938" y="0"/>
                </a:cxn>
                <a:cxn ang="0">
                  <a:pos x="85685313" y="0"/>
                </a:cxn>
              </a:cxnLst>
              <a:rect l="0" t="0" r="0" b="0"/>
              <a:pathLst>
                <a:path w="136" h="54">
                  <a:moveTo>
                    <a:pt x="34" y="0"/>
                  </a:moveTo>
                  <a:lnTo>
                    <a:pt x="0" y="49"/>
                  </a:lnTo>
                  <a:lnTo>
                    <a:pt x="3" y="54"/>
                  </a:lnTo>
                  <a:lnTo>
                    <a:pt x="133" y="54"/>
                  </a:lnTo>
                  <a:lnTo>
                    <a:pt x="136" y="49"/>
                  </a:lnTo>
                  <a:lnTo>
                    <a:pt x="102" y="0"/>
                  </a:lnTo>
                  <a:lnTo>
                    <a:pt x="34" y="0"/>
                  </a:lnTo>
                  <a:close/>
                </a:path>
              </a:pathLst>
            </a:custGeom>
            <a:solidFill>
              <a:srgbClr val="B2D9C6">
                <a:alpha val="100000"/>
              </a:srgbClr>
            </a:solidFill>
            <a:ln w="9525">
              <a:noFill/>
            </a:ln>
          </p:spPr>
          <p:txBody>
            <a:bodyPr/>
            <a:lstStyle/>
            <a:p>
              <a:endParaRPr lang="zh-CN" altLang="en-US"/>
            </a:p>
          </p:txBody>
        </p:sp>
        <p:sp>
          <p:nvSpPr>
            <p:cNvPr id="17447" name="Oval 37"/>
            <p:cNvSpPr/>
            <p:nvPr/>
          </p:nvSpPr>
          <p:spPr>
            <a:xfrm>
              <a:off x="1204913" y="4867275"/>
              <a:ext cx="28575" cy="28575"/>
            </a:xfrm>
            <a:prstGeom prst="ellipse">
              <a:avLst/>
            </a:prstGeom>
            <a:solidFill>
              <a:srgbClr val="8EAE9E"/>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448" name="Oval 38"/>
            <p:cNvSpPr/>
            <p:nvPr/>
          </p:nvSpPr>
          <p:spPr>
            <a:xfrm>
              <a:off x="1239838" y="4884738"/>
              <a:ext cx="34925" cy="34925"/>
            </a:xfrm>
            <a:prstGeom prst="ellipse">
              <a:avLst/>
            </a:prstGeom>
            <a:solidFill>
              <a:srgbClr val="8EAE9E"/>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449" name="Oval 39"/>
            <p:cNvSpPr/>
            <p:nvPr/>
          </p:nvSpPr>
          <p:spPr>
            <a:xfrm>
              <a:off x="1289050" y="4862513"/>
              <a:ext cx="26987" cy="26988"/>
            </a:xfrm>
            <a:prstGeom prst="ellipse">
              <a:avLst/>
            </a:prstGeom>
            <a:solidFill>
              <a:srgbClr val="8EAE9E"/>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450" name="Oval 40"/>
            <p:cNvSpPr/>
            <p:nvPr/>
          </p:nvSpPr>
          <p:spPr>
            <a:xfrm>
              <a:off x="2151063" y="1985962"/>
              <a:ext cx="793750" cy="793750"/>
            </a:xfrm>
            <a:prstGeom prst="ellipse">
              <a:avLst/>
            </a:prstGeom>
            <a:solidFill>
              <a:srgbClr val="024959"/>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451" name="Freeform 41"/>
            <p:cNvSpPr/>
            <p:nvPr/>
          </p:nvSpPr>
          <p:spPr>
            <a:xfrm>
              <a:off x="2482850" y="2509838"/>
              <a:ext cx="133350" cy="38100"/>
            </a:xfrm>
            <a:custGeom>
              <a:avLst/>
              <a:gdLst/>
              <a:ahLst/>
              <a:cxnLst>
                <a:cxn ang="0">
                  <a:pos x="211693125" y="60483750"/>
                </a:cxn>
                <a:cxn ang="0">
                  <a:pos x="201612500" y="0"/>
                </a:cxn>
                <a:cxn ang="0">
                  <a:pos x="7561263" y="0"/>
                </a:cxn>
                <a:cxn ang="0">
                  <a:pos x="0" y="57964388"/>
                </a:cxn>
                <a:cxn ang="0">
                  <a:pos x="211693125" y="60483750"/>
                </a:cxn>
                <a:cxn ang="0">
                  <a:pos x="211693125" y="60483750"/>
                </a:cxn>
              </a:cxnLst>
              <a:rect l="0" t="0" r="0" b="0"/>
              <a:pathLst>
                <a:path w="84" h="24">
                  <a:moveTo>
                    <a:pt x="84" y="24"/>
                  </a:moveTo>
                  <a:lnTo>
                    <a:pt x="80" y="0"/>
                  </a:lnTo>
                  <a:lnTo>
                    <a:pt x="3" y="0"/>
                  </a:lnTo>
                  <a:lnTo>
                    <a:pt x="0" y="23"/>
                  </a:lnTo>
                  <a:lnTo>
                    <a:pt x="84" y="24"/>
                  </a:lnTo>
                  <a:close/>
                </a:path>
              </a:pathLst>
            </a:custGeom>
            <a:solidFill>
              <a:srgbClr val="E6E6E6">
                <a:alpha val="100000"/>
              </a:srgbClr>
            </a:solidFill>
            <a:ln w="9525">
              <a:noFill/>
            </a:ln>
          </p:spPr>
          <p:txBody>
            <a:bodyPr/>
            <a:lstStyle/>
            <a:p>
              <a:endParaRPr lang="zh-CN" altLang="en-US"/>
            </a:p>
          </p:txBody>
        </p:sp>
        <p:sp>
          <p:nvSpPr>
            <p:cNvPr id="17452" name="Freeform 42"/>
            <p:cNvSpPr/>
            <p:nvPr/>
          </p:nvSpPr>
          <p:spPr>
            <a:xfrm>
              <a:off x="2335213" y="2201863"/>
              <a:ext cx="427037" cy="255588"/>
            </a:xfrm>
            <a:custGeom>
              <a:avLst/>
              <a:gdLst/>
              <a:ahLst/>
              <a:cxnLst>
                <a:cxn ang="0">
                  <a:pos x="706824029" y="21753012"/>
                </a:cxn>
                <a:cxn ang="0">
                  <a:pos x="684907761" y="0"/>
                </a:cxn>
                <a:cxn ang="0">
                  <a:pos x="21916267" y="0"/>
                </a:cxn>
                <a:cxn ang="0">
                  <a:pos x="0" y="21753012"/>
                </a:cxn>
                <a:cxn ang="0">
                  <a:pos x="0" y="421453069"/>
                </a:cxn>
                <a:cxn ang="0">
                  <a:pos x="706824029" y="421453069"/>
                </a:cxn>
                <a:cxn ang="0">
                  <a:pos x="706824029" y="21753012"/>
                </a:cxn>
              </a:cxnLst>
              <a:rect l="0" t="0" r="0" b="0"/>
              <a:pathLst>
                <a:path w="258" h="155">
                  <a:moveTo>
                    <a:pt x="258" y="8"/>
                  </a:moveTo>
                  <a:cubicBezTo>
                    <a:pt x="258" y="4"/>
                    <a:pt x="254" y="0"/>
                    <a:pt x="250" y="0"/>
                  </a:cubicBezTo>
                  <a:cubicBezTo>
                    <a:pt x="8" y="0"/>
                    <a:pt x="8" y="0"/>
                    <a:pt x="8" y="0"/>
                  </a:cubicBezTo>
                  <a:cubicBezTo>
                    <a:pt x="3" y="0"/>
                    <a:pt x="0" y="4"/>
                    <a:pt x="0" y="8"/>
                  </a:cubicBezTo>
                  <a:cubicBezTo>
                    <a:pt x="0" y="155"/>
                    <a:pt x="0" y="155"/>
                    <a:pt x="0" y="155"/>
                  </a:cubicBezTo>
                  <a:cubicBezTo>
                    <a:pt x="258" y="155"/>
                    <a:pt x="258" y="155"/>
                    <a:pt x="258" y="155"/>
                  </a:cubicBezTo>
                  <a:lnTo>
                    <a:pt x="258" y="8"/>
                  </a:lnTo>
                  <a:close/>
                </a:path>
              </a:pathLst>
            </a:custGeom>
            <a:solidFill>
              <a:srgbClr val="AD423F">
                <a:alpha val="100000"/>
              </a:srgbClr>
            </a:solidFill>
            <a:ln w="9525">
              <a:noFill/>
            </a:ln>
          </p:spPr>
          <p:txBody>
            <a:bodyPr/>
            <a:lstStyle/>
            <a:p>
              <a:endParaRPr lang="zh-CN" altLang="en-US"/>
            </a:p>
          </p:txBody>
        </p:sp>
        <p:sp>
          <p:nvSpPr>
            <p:cNvPr id="17453" name="Freeform 43"/>
            <p:cNvSpPr/>
            <p:nvPr/>
          </p:nvSpPr>
          <p:spPr>
            <a:xfrm>
              <a:off x="2335213" y="2212975"/>
              <a:ext cx="427037" cy="257175"/>
            </a:xfrm>
            <a:custGeom>
              <a:avLst/>
              <a:gdLst/>
              <a:ahLst/>
              <a:cxnLst>
                <a:cxn ang="0">
                  <a:pos x="706824029" y="24776737"/>
                </a:cxn>
                <a:cxn ang="0">
                  <a:pos x="684907761" y="0"/>
                </a:cxn>
                <a:cxn ang="0">
                  <a:pos x="21916267" y="0"/>
                </a:cxn>
                <a:cxn ang="0">
                  <a:pos x="0" y="24776737"/>
                </a:cxn>
                <a:cxn ang="0">
                  <a:pos x="0" y="426703101"/>
                </a:cxn>
                <a:cxn ang="0">
                  <a:pos x="706824029" y="426703101"/>
                </a:cxn>
                <a:cxn ang="0">
                  <a:pos x="706824029" y="24776737"/>
                </a:cxn>
              </a:cxnLst>
              <a:rect l="0" t="0" r="0" b="0"/>
              <a:pathLst>
                <a:path w="258" h="155">
                  <a:moveTo>
                    <a:pt x="258" y="9"/>
                  </a:moveTo>
                  <a:cubicBezTo>
                    <a:pt x="258" y="4"/>
                    <a:pt x="254" y="0"/>
                    <a:pt x="250" y="0"/>
                  </a:cubicBezTo>
                  <a:cubicBezTo>
                    <a:pt x="8" y="0"/>
                    <a:pt x="8" y="0"/>
                    <a:pt x="8" y="0"/>
                  </a:cubicBezTo>
                  <a:cubicBezTo>
                    <a:pt x="3" y="0"/>
                    <a:pt x="0" y="4"/>
                    <a:pt x="0" y="9"/>
                  </a:cubicBezTo>
                  <a:cubicBezTo>
                    <a:pt x="0" y="155"/>
                    <a:pt x="0" y="155"/>
                    <a:pt x="0" y="155"/>
                  </a:cubicBezTo>
                  <a:cubicBezTo>
                    <a:pt x="258" y="155"/>
                    <a:pt x="258" y="155"/>
                    <a:pt x="258" y="155"/>
                  </a:cubicBezTo>
                  <a:lnTo>
                    <a:pt x="258" y="9"/>
                  </a:lnTo>
                  <a:close/>
                </a:path>
              </a:pathLst>
            </a:custGeom>
            <a:solidFill>
              <a:srgbClr val="F2644C">
                <a:alpha val="100000"/>
              </a:srgbClr>
            </a:solidFill>
            <a:ln w="9525">
              <a:noFill/>
            </a:ln>
          </p:spPr>
          <p:txBody>
            <a:bodyPr/>
            <a:lstStyle/>
            <a:p>
              <a:endParaRPr lang="zh-CN" altLang="en-US"/>
            </a:p>
          </p:txBody>
        </p:sp>
        <p:sp>
          <p:nvSpPr>
            <p:cNvPr id="17454" name="Freeform 44"/>
            <p:cNvSpPr/>
            <p:nvPr/>
          </p:nvSpPr>
          <p:spPr>
            <a:xfrm>
              <a:off x="2335213" y="2470150"/>
              <a:ext cx="427037" cy="41275"/>
            </a:xfrm>
            <a:custGeom>
              <a:avLst/>
              <a:gdLst/>
              <a:ahLst/>
              <a:cxnLst>
                <a:cxn ang="0">
                  <a:pos x="0" y="0"/>
                </a:cxn>
                <a:cxn ang="0">
                  <a:pos x="0" y="46338617"/>
                </a:cxn>
                <a:cxn ang="0">
                  <a:pos x="21916267" y="68145025"/>
                </a:cxn>
                <a:cxn ang="0">
                  <a:pos x="684907761" y="68145025"/>
                </a:cxn>
                <a:cxn ang="0">
                  <a:pos x="706824029" y="46338617"/>
                </a:cxn>
                <a:cxn ang="0">
                  <a:pos x="706824029" y="0"/>
                </a:cxn>
                <a:cxn ang="0">
                  <a:pos x="0" y="0"/>
                </a:cxn>
              </a:cxnLst>
              <a:rect l="0" t="0" r="0" b="0"/>
              <a:pathLst>
                <a:path w="258" h="25">
                  <a:moveTo>
                    <a:pt x="0" y="0"/>
                  </a:moveTo>
                  <a:cubicBezTo>
                    <a:pt x="0" y="17"/>
                    <a:pt x="0" y="17"/>
                    <a:pt x="0" y="17"/>
                  </a:cubicBezTo>
                  <a:cubicBezTo>
                    <a:pt x="0" y="21"/>
                    <a:pt x="3" y="25"/>
                    <a:pt x="8" y="25"/>
                  </a:cubicBezTo>
                  <a:cubicBezTo>
                    <a:pt x="250" y="25"/>
                    <a:pt x="250" y="25"/>
                    <a:pt x="250" y="25"/>
                  </a:cubicBezTo>
                  <a:cubicBezTo>
                    <a:pt x="254" y="25"/>
                    <a:pt x="258" y="21"/>
                    <a:pt x="258" y="17"/>
                  </a:cubicBezTo>
                  <a:cubicBezTo>
                    <a:pt x="258" y="0"/>
                    <a:pt x="258" y="0"/>
                    <a:pt x="258" y="0"/>
                  </a:cubicBezTo>
                  <a:lnTo>
                    <a:pt x="0" y="0"/>
                  </a:lnTo>
                  <a:close/>
                </a:path>
              </a:pathLst>
            </a:custGeom>
            <a:solidFill>
              <a:srgbClr val="FFFFFF">
                <a:alpha val="100000"/>
              </a:srgbClr>
            </a:solidFill>
            <a:ln w="9525">
              <a:noFill/>
            </a:ln>
          </p:spPr>
          <p:txBody>
            <a:bodyPr/>
            <a:lstStyle/>
            <a:p>
              <a:endParaRPr lang="zh-CN" altLang="en-US"/>
            </a:p>
          </p:txBody>
        </p:sp>
        <p:sp>
          <p:nvSpPr>
            <p:cNvPr id="17455" name="Rectangle 45"/>
            <p:cNvSpPr/>
            <p:nvPr/>
          </p:nvSpPr>
          <p:spPr>
            <a:xfrm>
              <a:off x="2457450" y="2551113"/>
              <a:ext cx="182562" cy="14288"/>
            </a:xfrm>
            <a:prstGeom prst="rect">
              <a:avLst/>
            </a:prstGeom>
            <a:solidFill>
              <a:srgbClr val="FFFFFF"/>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456" name="Freeform 46"/>
            <p:cNvSpPr/>
            <p:nvPr/>
          </p:nvSpPr>
          <p:spPr>
            <a:xfrm>
              <a:off x="2457450" y="2543175"/>
              <a:ext cx="182562" cy="7938"/>
            </a:xfrm>
            <a:custGeom>
              <a:avLst/>
              <a:gdLst/>
              <a:ahLst/>
              <a:cxnLst>
                <a:cxn ang="0">
                  <a:pos x="289816381" y="12602369"/>
                </a:cxn>
                <a:cxn ang="0">
                  <a:pos x="0" y="12602369"/>
                </a:cxn>
                <a:cxn ang="0">
                  <a:pos x="40322390" y="0"/>
                </a:cxn>
                <a:cxn ang="0">
                  <a:pos x="249493992" y="0"/>
                </a:cxn>
                <a:cxn ang="0">
                  <a:pos x="289816381" y="12602369"/>
                </a:cxn>
              </a:cxnLst>
              <a:rect l="0" t="0" r="0" b="0"/>
              <a:pathLst>
                <a:path w="115" h="5">
                  <a:moveTo>
                    <a:pt x="115" y="5"/>
                  </a:moveTo>
                  <a:lnTo>
                    <a:pt x="0" y="5"/>
                  </a:lnTo>
                  <a:lnTo>
                    <a:pt x="16" y="0"/>
                  </a:lnTo>
                  <a:lnTo>
                    <a:pt x="99" y="0"/>
                  </a:lnTo>
                  <a:lnTo>
                    <a:pt x="115" y="5"/>
                  </a:lnTo>
                  <a:close/>
                </a:path>
              </a:pathLst>
            </a:custGeom>
            <a:solidFill>
              <a:srgbClr val="B3B3B3">
                <a:alpha val="100000"/>
              </a:srgbClr>
            </a:solidFill>
            <a:ln w="9525">
              <a:noFill/>
            </a:ln>
          </p:spPr>
          <p:txBody>
            <a:bodyPr/>
            <a:lstStyle/>
            <a:p>
              <a:endParaRPr lang="zh-CN" altLang="en-US"/>
            </a:p>
          </p:txBody>
        </p:sp>
        <p:sp>
          <p:nvSpPr>
            <p:cNvPr id="17457" name="Freeform 47"/>
            <p:cNvSpPr/>
            <p:nvPr/>
          </p:nvSpPr>
          <p:spPr>
            <a:xfrm>
              <a:off x="2352675" y="2233613"/>
              <a:ext cx="392112" cy="219075"/>
            </a:xfrm>
            <a:custGeom>
              <a:avLst/>
              <a:gdLst/>
              <a:ahLst/>
              <a:cxnLst>
                <a:cxn ang="0">
                  <a:pos x="622477006" y="0"/>
                </a:cxn>
                <a:cxn ang="0">
                  <a:pos x="0" y="0"/>
                </a:cxn>
                <a:cxn ang="0">
                  <a:pos x="0" y="347781563"/>
                </a:cxn>
                <a:cxn ang="0">
                  <a:pos x="622477006" y="0"/>
                </a:cxn>
                <a:cxn ang="0">
                  <a:pos x="622477006" y="0"/>
                </a:cxn>
              </a:cxnLst>
              <a:rect l="0" t="0" r="0" b="0"/>
              <a:pathLst>
                <a:path w="247" h="138">
                  <a:moveTo>
                    <a:pt x="247" y="0"/>
                  </a:moveTo>
                  <a:lnTo>
                    <a:pt x="0" y="0"/>
                  </a:lnTo>
                  <a:lnTo>
                    <a:pt x="0" y="138"/>
                  </a:lnTo>
                  <a:lnTo>
                    <a:pt x="247" y="0"/>
                  </a:lnTo>
                  <a:close/>
                </a:path>
              </a:pathLst>
            </a:custGeom>
            <a:solidFill>
              <a:srgbClr val="FFFFFF">
                <a:alpha val="100000"/>
              </a:srgbClr>
            </a:solidFill>
            <a:ln w="9525">
              <a:noFill/>
            </a:ln>
          </p:spPr>
          <p:txBody>
            <a:bodyPr/>
            <a:lstStyle/>
            <a:p>
              <a:endParaRPr lang="zh-CN" altLang="en-US"/>
            </a:p>
          </p:txBody>
        </p:sp>
        <p:sp>
          <p:nvSpPr>
            <p:cNvPr id="17458" name="Freeform 48"/>
            <p:cNvSpPr/>
            <p:nvPr/>
          </p:nvSpPr>
          <p:spPr>
            <a:xfrm>
              <a:off x="2352675" y="2233613"/>
              <a:ext cx="392112" cy="219075"/>
            </a:xfrm>
            <a:custGeom>
              <a:avLst/>
              <a:gdLst/>
              <a:ahLst/>
              <a:cxnLst>
                <a:cxn ang="0">
                  <a:pos x="0" y="347781563"/>
                </a:cxn>
                <a:cxn ang="0">
                  <a:pos x="0" y="347781563"/>
                </a:cxn>
                <a:cxn ang="0">
                  <a:pos x="622477006" y="347781563"/>
                </a:cxn>
                <a:cxn ang="0">
                  <a:pos x="622477006" y="0"/>
                </a:cxn>
                <a:cxn ang="0">
                  <a:pos x="0" y="347781563"/>
                </a:cxn>
              </a:cxnLst>
              <a:rect l="0" t="0" r="0" b="0"/>
              <a:pathLst>
                <a:path w="247" h="138">
                  <a:moveTo>
                    <a:pt x="0" y="138"/>
                  </a:moveTo>
                  <a:lnTo>
                    <a:pt x="0" y="138"/>
                  </a:lnTo>
                  <a:lnTo>
                    <a:pt x="247" y="138"/>
                  </a:lnTo>
                  <a:lnTo>
                    <a:pt x="247" y="0"/>
                  </a:lnTo>
                  <a:lnTo>
                    <a:pt x="0" y="138"/>
                  </a:lnTo>
                  <a:close/>
                </a:path>
              </a:pathLst>
            </a:custGeom>
            <a:solidFill>
              <a:srgbClr val="F2F2F2">
                <a:alpha val="100000"/>
              </a:srgbClr>
            </a:solidFill>
            <a:ln w="9525">
              <a:noFill/>
            </a:ln>
          </p:spPr>
          <p:txBody>
            <a:bodyPr/>
            <a:lstStyle/>
            <a:p>
              <a:endParaRPr lang="zh-CN" altLang="en-US"/>
            </a:p>
          </p:txBody>
        </p:sp>
        <p:sp>
          <p:nvSpPr>
            <p:cNvPr id="17459" name="Freeform 49"/>
            <p:cNvSpPr/>
            <p:nvPr/>
          </p:nvSpPr>
          <p:spPr>
            <a:xfrm>
              <a:off x="2346325" y="2205038"/>
              <a:ext cx="598487" cy="528638"/>
            </a:xfrm>
            <a:custGeom>
              <a:avLst/>
              <a:gdLst/>
              <a:ahLst/>
              <a:cxnLst>
                <a:cxn ang="0">
                  <a:pos x="992206895" y="294740465"/>
                </a:cxn>
                <a:cxn ang="0">
                  <a:pos x="981213634" y="171932902"/>
                </a:cxn>
                <a:cxn ang="0">
                  <a:pos x="681626957" y="0"/>
                </a:cxn>
                <a:cxn ang="0">
                  <a:pos x="689873147" y="16374562"/>
                </a:cxn>
                <a:cxn ang="0">
                  <a:pos x="689873147" y="38207311"/>
                </a:cxn>
                <a:cxn ang="0">
                  <a:pos x="689873147" y="417549680"/>
                </a:cxn>
                <a:cxn ang="0">
                  <a:pos x="689873147" y="436653336"/>
                </a:cxn>
                <a:cxn ang="0">
                  <a:pos x="689873147" y="483047928"/>
                </a:cxn>
                <a:cxn ang="0">
                  <a:pos x="667884966" y="504880678"/>
                </a:cxn>
                <a:cxn ang="0">
                  <a:pos x="439758632" y="504880678"/>
                </a:cxn>
                <a:cxn ang="0">
                  <a:pos x="448004821" y="559462551"/>
                </a:cxn>
                <a:cxn ang="0">
                  <a:pos x="486483722" y="570378926"/>
                </a:cxn>
                <a:cxn ang="0">
                  <a:pos x="486483722" y="594940769"/>
                </a:cxn>
                <a:cxn ang="0">
                  <a:pos x="184149974" y="594940769"/>
                </a:cxn>
                <a:cxn ang="0">
                  <a:pos x="184149974" y="570378926"/>
                </a:cxn>
                <a:cxn ang="0">
                  <a:pos x="225375947" y="559462551"/>
                </a:cxn>
                <a:cxn ang="0">
                  <a:pos x="233622136" y="504880678"/>
                </a:cxn>
                <a:cxn ang="0">
                  <a:pos x="2748730" y="504880678"/>
                </a:cxn>
                <a:cxn ang="0">
                  <a:pos x="0" y="504880678"/>
                </a:cxn>
                <a:cxn ang="0">
                  <a:pos x="640399326" y="873306672"/>
                </a:cxn>
                <a:cxn ang="0">
                  <a:pos x="992206895" y="294740465"/>
                </a:cxn>
              </a:cxnLst>
              <a:rect l="0" t="0" r="0" b="0"/>
              <a:pathLst>
                <a:path w="361" h="320">
                  <a:moveTo>
                    <a:pt x="361" y="108"/>
                  </a:moveTo>
                  <a:cubicBezTo>
                    <a:pt x="361" y="93"/>
                    <a:pt x="360" y="78"/>
                    <a:pt x="357" y="63"/>
                  </a:cubicBezTo>
                  <a:cubicBezTo>
                    <a:pt x="248" y="0"/>
                    <a:pt x="248" y="0"/>
                    <a:pt x="248" y="0"/>
                  </a:cubicBezTo>
                  <a:cubicBezTo>
                    <a:pt x="250" y="1"/>
                    <a:pt x="251" y="4"/>
                    <a:pt x="251" y="6"/>
                  </a:cubicBezTo>
                  <a:cubicBezTo>
                    <a:pt x="251" y="14"/>
                    <a:pt x="251" y="14"/>
                    <a:pt x="251" y="14"/>
                  </a:cubicBezTo>
                  <a:cubicBezTo>
                    <a:pt x="251" y="153"/>
                    <a:pt x="251" y="153"/>
                    <a:pt x="251" y="153"/>
                  </a:cubicBezTo>
                  <a:cubicBezTo>
                    <a:pt x="251" y="160"/>
                    <a:pt x="251" y="160"/>
                    <a:pt x="251" y="160"/>
                  </a:cubicBezTo>
                  <a:cubicBezTo>
                    <a:pt x="251" y="177"/>
                    <a:pt x="251" y="177"/>
                    <a:pt x="251" y="177"/>
                  </a:cubicBezTo>
                  <a:cubicBezTo>
                    <a:pt x="251" y="181"/>
                    <a:pt x="247" y="185"/>
                    <a:pt x="243" y="185"/>
                  </a:cubicBezTo>
                  <a:cubicBezTo>
                    <a:pt x="160" y="185"/>
                    <a:pt x="160" y="185"/>
                    <a:pt x="160" y="185"/>
                  </a:cubicBezTo>
                  <a:cubicBezTo>
                    <a:pt x="163" y="205"/>
                    <a:pt x="163" y="205"/>
                    <a:pt x="163" y="205"/>
                  </a:cubicBezTo>
                  <a:cubicBezTo>
                    <a:pt x="177" y="209"/>
                    <a:pt x="177" y="209"/>
                    <a:pt x="177" y="209"/>
                  </a:cubicBezTo>
                  <a:cubicBezTo>
                    <a:pt x="177" y="218"/>
                    <a:pt x="177" y="218"/>
                    <a:pt x="177" y="218"/>
                  </a:cubicBezTo>
                  <a:cubicBezTo>
                    <a:pt x="67" y="218"/>
                    <a:pt x="67" y="218"/>
                    <a:pt x="67" y="218"/>
                  </a:cubicBezTo>
                  <a:cubicBezTo>
                    <a:pt x="67" y="209"/>
                    <a:pt x="67" y="209"/>
                    <a:pt x="67" y="209"/>
                  </a:cubicBezTo>
                  <a:cubicBezTo>
                    <a:pt x="82" y="205"/>
                    <a:pt x="82" y="205"/>
                    <a:pt x="82" y="205"/>
                  </a:cubicBezTo>
                  <a:cubicBezTo>
                    <a:pt x="85" y="185"/>
                    <a:pt x="85" y="185"/>
                    <a:pt x="85" y="185"/>
                  </a:cubicBezTo>
                  <a:cubicBezTo>
                    <a:pt x="1" y="185"/>
                    <a:pt x="1" y="185"/>
                    <a:pt x="1" y="185"/>
                  </a:cubicBezTo>
                  <a:cubicBezTo>
                    <a:pt x="1" y="185"/>
                    <a:pt x="0" y="185"/>
                    <a:pt x="0" y="185"/>
                  </a:cubicBezTo>
                  <a:cubicBezTo>
                    <a:pt x="233" y="320"/>
                    <a:pt x="233" y="320"/>
                    <a:pt x="233" y="320"/>
                  </a:cubicBezTo>
                  <a:cubicBezTo>
                    <a:pt x="309" y="280"/>
                    <a:pt x="361" y="200"/>
                    <a:pt x="361" y="108"/>
                  </a:cubicBezTo>
                  <a:close/>
                </a:path>
              </a:pathLst>
            </a:custGeom>
            <a:solidFill>
              <a:srgbClr val="023A47">
                <a:alpha val="100000"/>
              </a:srgbClr>
            </a:solidFill>
            <a:ln w="9525">
              <a:noFill/>
            </a:ln>
          </p:spPr>
          <p:txBody>
            <a:bodyPr/>
            <a:lstStyle/>
            <a:p>
              <a:endParaRPr lang="zh-CN" altLang="en-US"/>
            </a:p>
          </p:txBody>
        </p:sp>
        <p:sp>
          <p:nvSpPr>
            <p:cNvPr id="17460" name="Freeform 50"/>
            <p:cNvSpPr>
              <a:spLocks noEditPoints="1"/>
            </p:cNvSpPr>
            <p:nvPr/>
          </p:nvSpPr>
          <p:spPr>
            <a:xfrm>
              <a:off x="3395663" y="2371725"/>
              <a:ext cx="528637" cy="563563"/>
            </a:xfrm>
            <a:custGeom>
              <a:avLst/>
              <a:gdLst/>
              <a:ahLst/>
              <a:cxnLst>
                <a:cxn ang="0">
                  <a:pos x="711268655" y="934127220"/>
                </a:cxn>
                <a:cxn ang="0">
                  <a:pos x="631628414" y="851704474"/>
                </a:cxn>
                <a:cxn ang="0">
                  <a:pos x="648105648" y="832472058"/>
                </a:cxn>
                <a:cxn ang="0">
                  <a:pos x="735983677" y="912148263"/>
                </a:cxn>
                <a:cxn ang="0">
                  <a:pos x="711268655" y="934127220"/>
                </a:cxn>
                <a:cxn ang="0">
                  <a:pos x="826609294" y="772028269"/>
                </a:cxn>
                <a:cxn ang="0">
                  <a:pos x="722254030" y="722575616"/>
                </a:cxn>
                <a:cxn ang="0">
                  <a:pos x="730491818" y="697848460"/>
                </a:cxn>
                <a:cxn ang="0">
                  <a:pos x="840340598" y="741806374"/>
                </a:cxn>
                <a:cxn ang="0">
                  <a:pos x="826609294" y="772028269"/>
                </a:cxn>
                <a:cxn ang="0">
                  <a:pos x="876040996" y="574212683"/>
                </a:cxn>
                <a:cxn ang="0">
                  <a:pos x="760700357" y="568717944"/>
                </a:cxn>
                <a:cxn ang="0">
                  <a:pos x="760700357" y="543992446"/>
                </a:cxn>
                <a:cxn ang="0">
                  <a:pos x="760700357" y="541244248"/>
                </a:cxn>
                <a:cxn ang="0">
                  <a:pos x="876040996" y="541244248"/>
                </a:cxn>
                <a:cxn ang="0">
                  <a:pos x="876040996" y="543992446"/>
                </a:cxn>
                <a:cxn ang="0">
                  <a:pos x="876040996" y="574212683"/>
                </a:cxn>
                <a:cxn ang="0">
                  <a:pos x="738731264" y="409367191"/>
                </a:cxn>
                <a:cxn ang="0">
                  <a:pos x="730491818" y="387388234"/>
                </a:cxn>
                <a:cxn ang="0">
                  <a:pos x="840340598" y="343428662"/>
                </a:cxn>
                <a:cxn ang="0">
                  <a:pos x="851324316" y="373650557"/>
                </a:cxn>
                <a:cxn ang="0">
                  <a:pos x="738731264" y="409367191"/>
                </a:cxn>
                <a:cxn ang="0">
                  <a:pos x="661836952" y="271995394"/>
                </a:cxn>
                <a:cxn ang="0">
                  <a:pos x="648105648" y="252764636"/>
                </a:cxn>
                <a:cxn ang="0">
                  <a:pos x="733237748" y="173088430"/>
                </a:cxn>
                <a:cxn ang="0">
                  <a:pos x="752460911" y="197815586"/>
                </a:cxn>
                <a:cxn ang="0">
                  <a:pos x="661836952" y="271995394"/>
                </a:cxn>
                <a:cxn ang="0">
                  <a:pos x="71400796" y="203310325"/>
                </a:cxn>
                <a:cxn ang="0">
                  <a:pos x="0" y="109898100"/>
                </a:cxn>
                <a:cxn ang="0">
                  <a:pos x="24716680" y="90665684"/>
                </a:cxn>
                <a:cxn ang="0">
                  <a:pos x="90625616" y="186826107"/>
                </a:cxn>
                <a:cxn ang="0">
                  <a:pos x="71400796" y="203310325"/>
                </a:cxn>
                <a:cxn ang="0">
                  <a:pos x="543750384" y="170340232"/>
                </a:cxn>
                <a:cxn ang="0">
                  <a:pos x="521779634" y="159350753"/>
                </a:cxn>
                <a:cxn ang="0">
                  <a:pos x="571211336" y="54949050"/>
                </a:cxn>
                <a:cxn ang="0">
                  <a:pos x="601419875" y="68685069"/>
                </a:cxn>
                <a:cxn ang="0">
                  <a:pos x="543750384" y="170340232"/>
                </a:cxn>
                <a:cxn ang="0">
                  <a:pos x="211458114" y="131877057"/>
                </a:cxn>
                <a:cxn ang="0">
                  <a:pos x="178503646" y="19232416"/>
                </a:cxn>
                <a:cxn ang="0">
                  <a:pos x="208712185" y="10989479"/>
                </a:cxn>
                <a:cxn ang="0">
                  <a:pos x="236174794" y="123634119"/>
                </a:cxn>
                <a:cxn ang="0">
                  <a:pos x="211458114" y="131877057"/>
                </a:cxn>
                <a:cxn ang="0">
                  <a:pos x="392707690" y="118139380"/>
                </a:cxn>
                <a:cxn ang="0">
                  <a:pos x="367992667" y="115392839"/>
                </a:cxn>
                <a:cxn ang="0">
                  <a:pos x="378976385" y="0"/>
                </a:cxn>
                <a:cxn ang="0">
                  <a:pos x="409184924" y="2748198"/>
                </a:cxn>
                <a:cxn ang="0">
                  <a:pos x="392707690" y="118139380"/>
                </a:cxn>
              </a:cxnLst>
              <a:rect l="0" t="0" r="0" b="0"/>
              <a:pathLst>
                <a:path w="319" h="340">
                  <a:moveTo>
                    <a:pt x="259" y="340"/>
                  </a:moveTo>
                  <a:cubicBezTo>
                    <a:pt x="230" y="310"/>
                    <a:pt x="230" y="310"/>
                    <a:pt x="230" y="310"/>
                  </a:cubicBezTo>
                  <a:cubicBezTo>
                    <a:pt x="232" y="308"/>
                    <a:pt x="234" y="306"/>
                    <a:pt x="236" y="303"/>
                  </a:cubicBezTo>
                  <a:cubicBezTo>
                    <a:pt x="268" y="332"/>
                    <a:pt x="268" y="332"/>
                    <a:pt x="268" y="332"/>
                  </a:cubicBezTo>
                  <a:cubicBezTo>
                    <a:pt x="265" y="335"/>
                    <a:pt x="262" y="338"/>
                    <a:pt x="259" y="340"/>
                  </a:cubicBezTo>
                  <a:close/>
                  <a:moveTo>
                    <a:pt x="301" y="281"/>
                  </a:moveTo>
                  <a:cubicBezTo>
                    <a:pt x="263" y="263"/>
                    <a:pt x="263" y="263"/>
                    <a:pt x="263" y="263"/>
                  </a:cubicBezTo>
                  <a:cubicBezTo>
                    <a:pt x="264" y="260"/>
                    <a:pt x="265" y="257"/>
                    <a:pt x="266" y="254"/>
                  </a:cubicBezTo>
                  <a:cubicBezTo>
                    <a:pt x="306" y="270"/>
                    <a:pt x="306" y="270"/>
                    <a:pt x="306" y="270"/>
                  </a:cubicBezTo>
                  <a:cubicBezTo>
                    <a:pt x="305" y="273"/>
                    <a:pt x="303" y="277"/>
                    <a:pt x="301" y="281"/>
                  </a:cubicBezTo>
                  <a:close/>
                  <a:moveTo>
                    <a:pt x="319" y="209"/>
                  </a:moveTo>
                  <a:cubicBezTo>
                    <a:pt x="277" y="207"/>
                    <a:pt x="277" y="207"/>
                    <a:pt x="277" y="207"/>
                  </a:cubicBezTo>
                  <a:cubicBezTo>
                    <a:pt x="277" y="204"/>
                    <a:pt x="277" y="201"/>
                    <a:pt x="277" y="198"/>
                  </a:cubicBezTo>
                  <a:cubicBezTo>
                    <a:pt x="277" y="197"/>
                    <a:pt x="277" y="197"/>
                    <a:pt x="277" y="197"/>
                  </a:cubicBezTo>
                  <a:cubicBezTo>
                    <a:pt x="319" y="197"/>
                    <a:pt x="319" y="197"/>
                    <a:pt x="319" y="197"/>
                  </a:cubicBezTo>
                  <a:cubicBezTo>
                    <a:pt x="319" y="198"/>
                    <a:pt x="319" y="198"/>
                    <a:pt x="319" y="198"/>
                  </a:cubicBezTo>
                  <a:cubicBezTo>
                    <a:pt x="319" y="202"/>
                    <a:pt x="319" y="206"/>
                    <a:pt x="319" y="209"/>
                  </a:cubicBezTo>
                  <a:close/>
                  <a:moveTo>
                    <a:pt x="269" y="149"/>
                  </a:moveTo>
                  <a:cubicBezTo>
                    <a:pt x="268" y="147"/>
                    <a:pt x="267" y="144"/>
                    <a:pt x="266" y="141"/>
                  </a:cubicBezTo>
                  <a:cubicBezTo>
                    <a:pt x="306" y="125"/>
                    <a:pt x="306" y="125"/>
                    <a:pt x="306" y="125"/>
                  </a:cubicBezTo>
                  <a:cubicBezTo>
                    <a:pt x="307" y="129"/>
                    <a:pt x="308" y="133"/>
                    <a:pt x="310" y="136"/>
                  </a:cubicBezTo>
                  <a:lnTo>
                    <a:pt x="269" y="149"/>
                  </a:lnTo>
                  <a:close/>
                  <a:moveTo>
                    <a:pt x="241" y="99"/>
                  </a:moveTo>
                  <a:cubicBezTo>
                    <a:pt x="240" y="97"/>
                    <a:pt x="238" y="94"/>
                    <a:pt x="236" y="92"/>
                  </a:cubicBezTo>
                  <a:cubicBezTo>
                    <a:pt x="267" y="63"/>
                    <a:pt x="267" y="63"/>
                    <a:pt x="267" y="63"/>
                  </a:cubicBezTo>
                  <a:cubicBezTo>
                    <a:pt x="269" y="66"/>
                    <a:pt x="272" y="69"/>
                    <a:pt x="274" y="72"/>
                  </a:cubicBezTo>
                  <a:lnTo>
                    <a:pt x="241" y="99"/>
                  </a:lnTo>
                  <a:close/>
                  <a:moveTo>
                    <a:pt x="26" y="74"/>
                  </a:moveTo>
                  <a:cubicBezTo>
                    <a:pt x="0" y="40"/>
                    <a:pt x="0" y="40"/>
                    <a:pt x="0" y="40"/>
                  </a:cubicBezTo>
                  <a:cubicBezTo>
                    <a:pt x="3" y="37"/>
                    <a:pt x="6" y="35"/>
                    <a:pt x="9" y="33"/>
                  </a:cubicBezTo>
                  <a:cubicBezTo>
                    <a:pt x="33" y="68"/>
                    <a:pt x="33" y="68"/>
                    <a:pt x="33" y="68"/>
                  </a:cubicBezTo>
                  <a:cubicBezTo>
                    <a:pt x="31" y="70"/>
                    <a:pt x="28" y="72"/>
                    <a:pt x="26" y="74"/>
                  </a:cubicBezTo>
                  <a:close/>
                  <a:moveTo>
                    <a:pt x="198" y="62"/>
                  </a:moveTo>
                  <a:cubicBezTo>
                    <a:pt x="195" y="61"/>
                    <a:pt x="192" y="59"/>
                    <a:pt x="190" y="58"/>
                  </a:cubicBezTo>
                  <a:cubicBezTo>
                    <a:pt x="208" y="20"/>
                    <a:pt x="208" y="20"/>
                    <a:pt x="208" y="20"/>
                  </a:cubicBezTo>
                  <a:cubicBezTo>
                    <a:pt x="212" y="21"/>
                    <a:pt x="215" y="23"/>
                    <a:pt x="219" y="25"/>
                  </a:cubicBezTo>
                  <a:lnTo>
                    <a:pt x="198" y="62"/>
                  </a:lnTo>
                  <a:close/>
                  <a:moveTo>
                    <a:pt x="77" y="48"/>
                  </a:moveTo>
                  <a:cubicBezTo>
                    <a:pt x="65" y="7"/>
                    <a:pt x="65" y="7"/>
                    <a:pt x="65" y="7"/>
                  </a:cubicBezTo>
                  <a:cubicBezTo>
                    <a:pt x="69" y="6"/>
                    <a:pt x="73" y="5"/>
                    <a:pt x="76" y="4"/>
                  </a:cubicBezTo>
                  <a:cubicBezTo>
                    <a:pt x="86" y="45"/>
                    <a:pt x="86" y="45"/>
                    <a:pt x="86" y="45"/>
                  </a:cubicBezTo>
                  <a:cubicBezTo>
                    <a:pt x="83" y="46"/>
                    <a:pt x="80" y="47"/>
                    <a:pt x="77" y="48"/>
                  </a:cubicBezTo>
                  <a:close/>
                  <a:moveTo>
                    <a:pt x="143" y="43"/>
                  </a:moveTo>
                  <a:cubicBezTo>
                    <a:pt x="140" y="43"/>
                    <a:pt x="137" y="43"/>
                    <a:pt x="134" y="42"/>
                  </a:cubicBezTo>
                  <a:cubicBezTo>
                    <a:pt x="138" y="0"/>
                    <a:pt x="138" y="0"/>
                    <a:pt x="138" y="0"/>
                  </a:cubicBezTo>
                  <a:cubicBezTo>
                    <a:pt x="142" y="0"/>
                    <a:pt x="146" y="1"/>
                    <a:pt x="149" y="1"/>
                  </a:cubicBezTo>
                  <a:lnTo>
                    <a:pt x="143" y="43"/>
                  </a:lnTo>
                  <a:close/>
                </a:path>
              </a:pathLst>
            </a:custGeom>
            <a:solidFill>
              <a:srgbClr val="FFFFFF">
                <a:alpha val="100000"/>
              </a:srgbClr>
            </a:solidFill>
            <a:ln w="9525">
              <a:noFill/>
            </a:ln>
          </p:spPr>
          <p:txBody>
            <a:bodyPr/>
            <a:lstStyle/>
            <a:p>
              <a:endParaRPr lang="zh-CN" altLang="en-US"/>
            </a:p>
          </p:txBody>
        </p:sp>
        <p:sp>
          <p:nvSpPr>
            <p:cNvPr id="17461" name="Freeform 51"/>
            <p:cNvSpPr/>
            <p:nvPr/>
          </p:nvSpPr>
          <p:spPr>
            <a:xfrm>
              <a:off x="3335338" y="2439988"/>
              <a:ext cx="522287" cy="520700"/>
            </a:xfrm>
            <a:custGeom>
              <a:avLst/>
              <a:gdLst/>
              <a:ahLst/>
              <a:cxnLst>
                <a:cxn ang="0">
                  <a:pos x="692784690" y="718637080"/>
                </a:cxn>
                <a:cxn ang="0">
                  <a:pos x="142955755" y="688580292"/>
                </a:cxn>
                <a:cxn ang="0">
                  <a:pos x="175944397" y="142088285"/>
                </a:cxn>
                <a:cxn ang="0">
                  <a:pos x="723024278" y="174877508"/>
                </a:cxn>
                <a:cxn ang="0">
                  <a:pos x="692784690" y="718637080"/>
                </a:cxn>
              </a:cxnLst>
              <a:rect l="0" t="0" r="0" b="0"/>
              <a:pathLst>
                <a:path w="315" h="315">
                  <a:moveTo>
                    <a:pt x="252" y="263"/>
                  </a:moveTo>
                  <a:cubicBezTo>
                    <a:pt x="194" y="315"/>
                    <a:pt x="104" y="310"/>
                    <a:pt x="52" y="252"/>
                  </a:cubicBezTo>
                  <a:cubicBezTo>
                    <a:pt x="0" y="194"/>
                    <a:pt x="6" y="104"/>
                    <a:pt x="64" y="52"/>
                  </a:cubicBezTo>
                  <a:cubicBezTo>
                    <a:pt x="122" y="0"/>
                    <a:pt x="211" y="6"/>
                    <a:pt x="263" y="64"/>
                  </a:cubicBezTo>
                  <a:cubicBezTo>
                    <a:pt x="315" y="122"/>
                    <a:pt x="310" y="211"/>
                    <a:pt x="252" y="263"/>
                  </a:cubicBezTo>
                  <a:close/>
                </a:path>
              </a:pathLst>
            </a:custGeom>
            <a:solidFill>
              <a:srgbClr val="FFFFFF">
                <a:alpha val="100000"/>
              </a:srgbClr>
            </a:solidFill>
            <a:ln w="9525">
              <a:noFill/>
            </a:ln>
          </p:spPr>
          <p:txBody>
            <a:bodyPr/>
            <a:lstStyle/>
            <a:p>
              <a:endParaRPr lang="zh-CN" altLang="en-US"/>
            </a:p>
          </p:txBody>
        </p:sp>
        <p:sp>
          <p:nvSpPr>
            <p:cNvPr id="17462" name="Freeform 52"/>
            <p:cNvSpPr/>
            <p:nvPr/>
          </p:nvSpPr>
          <p:spPr>
            <a:xfrm>
              <a:off x="3494088" y="2535238"/>
              <a:ext cx="203200" cy="255588"/>
            </a:xfrm>
            <a:custGeom>
              <a:avLst/>
              <a:gdLst/>
              <a:ahLst/>
              <a:cxnLst>
                <a:cxn ang="0">
                  <a:pos x="169211083" y="0"/>
                </a:cxn>
                <a:cxn ang="0">
                  <a:pos x="335693008" y="168022555"/>
                </a:cxn>
                <a:cxn ang="0">
                  <a:pos x="308401431" y="264430681"/>
                </a:cxn>
                <a:cxn ang="0">
                  <a:pos x="308401431" y="264430681"/>
                </a:cxn>
                <a:cxn ang="0">
                  <a:pos x="292024833" y="283710978"/>
                </a:cxn>
                <a:cxn ang="0">
                  <a:pos x="231983363" y="424189778"/>
                </a:cxn>
                <a:cxn ang="0">
                  <a:pos x="169211083" y="424189778"/>
                </a:cxn>
                <a:cxn ang="0">
                  <a:pos x="103709646" y="424189778"/>
                </a:cxn>
                <a:cxn ang="0">
                  <a:pos x="43668176" y="283710978"/>
                </a:cxn>
                <a:cxn ang="0">
                  <a:pos x="30020735" y="264430681"/>
                </a:cxn>
                <a:cxn ang="0">
                  <a:pos x="30020735" y="264430681"/>
                </a:cxn>
                <a:cxn ang="0">
                  <a:pos x="0" y="168022555"/>
                </a:cxn>
                <a:cxn ang="0">
                  <a:pos x="169211083" y="0"/>
                </a:cxn>
              </a:cxnLst>
              <a:rect l="0" t="0" r="0" b="0"/>
              <a:pathLst>
                <a:path w="123" h="154">
                  <a:moveTo>
                    <a:pt x="62" y="0"/>
                  </a:moveTo>
                  <a:cubicBezTo>
                    <a:pt x="96" y="0"/>
                    <a:pt x="123" y="27"/>
                    <a:pt x="123" y="61"/>
                  </a:cubicBezTo>
                  <a:cubicBezTo>
                    <a:pt x="123" y="74"/>
                    <a:pt x="119" y="86"/>
                    <a:pt x="113" y="96"/>
                  </a:cubicBezTo>
                  <a:cubicBezTo>
                    <a:pt x="113" y="96"/>
                    <a:pt x="113" y="96"/>
                    <a:pt x="113" y="96"/>
                  </a:cubicBezTo>
                  <a:cubicBezTo>
                    <a:pt x="111" y="98"/>
                    <a:pt x="109" y="101"/>
                    <a:pt x="107" y="103"/>
                  </a:cubicBezTo>
                  <a:cubicBezTo>
                    <a:pt x="99" y="114"/>
                    <a:pt x="85" y="135"/>
                    <a:pt x="85" y="154"/>
                  </a:cubicBezTo>
                  <a:cubicBezTo>
                    <a:pt x="62" y="154"/>
                    <a:pt x="62" y="154"/>
                    <a:pt x="62" y="154"/>
                  </a:cubicBezTo>
                  <a:cubicBezTo>
                    <a:pt x="38" y="154"/>
                    <a:pt x="38" y="154"/>
                    <a:pt x="38" y="154"/>
                  </a:cubicBezTo>
                  <a:cubicBezTo>
                    <a:pt x="39" y="135"/>
                    <a:pt x="25" y="114"/>
                    <a:pt x="16" y="103"/>
                  </a:cubicBezTo>
                  <a:cubicBezTo>
                    <a:pt x="14" y="101"/>
                    <a:pt x="12" y="98"/>
                    <a:pt x="11" y="96"/>
                  </a:cubicBezTo>
                  <a:cubicBezTo>
                    <a:pt x="11" y="96"/>
                    <a:pt x="11" y="96"/>
                    <a:pt x="11" y="96"/>
                  </a:cubicBezTo>
                  <a:cubicBezTo>
                    <a:pt x="4" y="86"/>
                    <a:pt x="0" y="74"/>
                    <a:pt x="0" y="61"/>
                  </a:cubicBezTo>
                  <a:cubicBezTo>
                    <a:pt x="0" y="27"/>
                    <a:pt x="28" y="0"/>
                    <a:pt x="62" y="0"/>
                  </a:cubicBezTo>
                  <a:close/>
                </a:path>
              </a:pathLst>
            </a:custGeom>
            <a:solidFill>
              <a:srgbClr val="FFFFFF">
                <a:alpha val="100000"/>
              </a:srgbClr>
            </a:solidFill>
            <a:ln w="9525">
              <a:noFill/>
            </a:ln>
          </p:spPr>
          <p:txBody>
            <a:bodyPr/>
            <a:lstStyle/>
            <a:p>
              <a:endParaRPr lang="zh-CN" altLang="en-US"/>
            </a:p>
          </p:txBody>
        </p:sp>
        <p:sp>
          <p:nvSpPr>
            <p:cNvPr id="17463" name="Freeform 53"/>
            <p:cNvSpPr/>
            <p:nvPr/>
          </p:nvSpPr>
          <p:spPr>
            <a:xfrm>
              <a:off x="3546475" y="2805113"/>
              <a:ext cx="98425" cy="12700"/>
            </a:xfrm>
            <a:custGeom>
              <a:avLst/>
              <a:gdLst/>
              <a:ahLst/>
              <a:cxnLst>
                <a:cxn ang="0">
                  <a:pos x="164194587" y="9875157"/>
                </a:cxn>
                <a:cxn ang="0">
                  <a:pos x="158629404" y="23041429"/>
                </a:cxn>
                <a:cxn ang="0">
                  <a:pos x="5565183" y="23041429"/>
                </a:cxn>
                <a:cxn ang="0">
                  <a:pos x="0" y="9875157"/>
                </a:cxn>
                <a:cxn ang="0">
                  <a:pos x="0" y="9875157"/>
                </a:cxn>
                <a:cxn ang="0">
                  <a:pos x="5565183" y="0"/>
                </a:cxn>
                <a:cxn ang="0">
                  <a:pos x="158629404" y="0"/>
                </a:cxn>
                <a:cxn ang="0">
                  <a:pos x="164194587" y="9875157"/>
                </a:cxn>
              </a:cxnLst>
              <a:rect l="0" t="0" r="0" b="0"/>
              <a:pathLst>
                <a:path w="59" h="7">
                  <a:moveTo>
                    <a:pt x="59" y="3"/>
                  </a:moveTo>
                  <a:cubicBezTo>
                    <a:pt x="59" y="5"/>
                    <a:pt x="58" y="7"/>
                    <a:pt x="57" y="7"/>
                  </a:cubicBezTo>
                  <a:cubicBezTo>
                    <a:pt x="2" y="7"/>
                    <a:pt x="2" y="7"/>
                    <a:pt x="2" y="7"/>
                  </a:cubicBezTo>
                  <a:cubicBezTo>
                    <a:pt x="1" y="7"/>
                    <a:pt x="0" y="5"/>
                    <a:pt x="0" y="3"/>
                  </a:cubicBezTo>
                  <a:cubicBezTo>
                    <a:pt x="0" y="3"/>
                    <a:pt x="0" y="3"/>
                    <a:pt x="0" y="3"/>
                  </a:cubicBezTo>
                  <a:cubicBezTo>
                    <a:pt x="0" y="1"/>
                    <a:pt x="1" y="0"/>
                    <a:pt x="2" y="0"/>
                  </a:cubicBezTo>
                  <a:cubicBezTo>
                    <a:pt x="57" y="0"/>
                    <a:pt x="57" y="0"/>
                    <a:pt x="57" y="0"/>
                  </a:cubicBezTo>
                  <a:cubicBezTo>
                    <a:pt x="58" y="0"/>
                    <a:pt x="59" y="1"/>
                    <a:pt x="59" y="3"/>
                  </a:cubicBezTo>
                  <a:close/>
                </a:path>
              </a:pathLst>
            </a:custGeom>
            <a:solidFill>
              <a:srgbClr val="023A47">
                <a:alpha val="100000"/>
              </a:srgbClr>
            </a:solidFill>
            <a:ln w="9525">
              <a:noFill/>
            </a:ln>
          </p:spPr>
          <p:txBody>
            <a:bodyPr/>
            <a:lstStyle/>
            <a:p>
              <a:endParaRPr lang="zh-CN" altLang="en-US"/>
            </a:p>
          </p:txBody>
        </p:sp>
        <p:sp>
          <p:nvSpPr>
            <p:cNvPr id="17464" name="Freeform 54"/>
            <p:cNvSpPr/>
            <p:nvPr/>
          </p:nvSpPr>
          <p:spPr>
            <a:xfrm>
              <a:off x="3546475" y="2822575"/>
              <a:ext cx="98425" cy="11113"/>
            </a:xfrm>
            <a:custGeom>
              <a:avLst/>
              <a:gdLst/>
              <a:ahLst/>
              <a:cxnLst>
                <a:cxn ang="0">
                  <a:pos x="164194587" y="7561603"/>
                </a:cxn>
                <a:cxn ang="0">
                  <a:pos x="158629404" y="17642681"/>
                </a:cxn>
                <a:cxn ang="0">
                  <a:pos x="5565183" y="17642681"/>
                </a:cxn>
                <a:cxn ang="0">
                  <a:pos x="0" y="7561603"/>
                </a:cxn>
                <a:cxn ang="0">
                  <a:pos x="0" y="7561603"/>
                </a:cxn>
                <a:cxn ang="0">
                  <a:pos x="5565183" y="0"/>
                </a:cxn>
                <a:cxn ang="0">
                  <a:pos x="158629404" y="0"/>
                </a:cxn>
                <a:cxn ang="0">
                  <a:pos x="164194587" y="7561603"/>
                </a:cxn>
              </a:cxnLst>
              <a:rect l="0" t="0" r="0" b="0"/>
              <a:pathLst>
                <a:path w="59" h="7">
                  <a:moveTo>
                    <a:pt x="59" y="3"/>
                  </a:moveTo>
                  <a:cubicBezTo>
                    <a:pt x="59" y="5"/>
                    <a:pt x="58" y="7"/>
                    <a:pt x="57" y="7"/>
                  </a:cubicBezTo>
                  <a:cubicBezTo>
                    <a:pt x="2" y="7"/>
                    <a:pt x="2" y="7"/>
                    <a:pt x="2" y="7"/>
                  </a:cubicBezTo>
                  <a:cubicBezTo>
                    <a:pt x="1" y="7"/>
                    <a:pt x="0" y="5"/>
                    <a:pt x="0" y="3"/>
                  </a:cubicBezTo>
                  <a:cubicBezTo>
                    <a:pt x="0" y="3"/>
                    <a:pt x="0" y="3"/>
                    <a:pt x="0" y="3"/>
                  </a:cubicBezTo>
                  <a:cubicBezTo>
                    <a:pt x="0" y="2"/>
                    <a:pt x="1" y="0"/>
                    <a:pt x="2" y="0"/>
                  </a:cubicBezTo>
                  <a:cubicBezTo>
                    <a:pt x="57" y="0"/>
                    <a:pt x="57" y="0"/>
                    <a:pt x="57" y="0"/>
                  </a:cubicBezTo>
                  <a:cubicBezTo>
                    <a:pt x="58" y="0"/>
                    <a:pt x="59" y="2"/>
                    <a:pt x="59" y="3"/>
                  </a:cubicBezTo>
                  <a:close/>
                </a:path>
              </a:pathLst>
            </a:custGeom>
            <a:solidFill>
              <a:srgbClr val="023A47">
                <a:alpha val="100000"/>
              </a:srgbClr>
            </a:solidFill>
            <a:ln w="9525">
              <a:noFill/>
            </a:ln>
          </p:spPr>
          <p:txBody>
            <a:bodyPr/>
            <a:lstStyle/>
            <a:p>
              <a:endParaRPr lang="zh-CN" altLang="en-US"/>
            </a:p>
          </p:txBody>
        </p:sp>
        <p:sp>
          <p:nvSpPr>
            <p:cNvPr id="17465" name="Freeform 55"/>
            <p:cNvSpPr/>
            <p:nvPr/>
          </p:nvSpPr>
          <p:spPr>
            <a:xfrm>
              <a:off x="3546475" y="2838450"/>
              <a:ext cx="98425" cy="11113"/>
            </a:xfrm>
            <a:custGeom>
              <a:avLst/>
              <a:gdLst/>
              <a:ahLst/>
              <a:cxnLst>
                <a:cxn ang="0">
                  <a:pos x="164194587" y="10081079"/>
                </a:cxn>
                <a:cxn ang="0">
                  <a:pos x="158629404" y="17642681"/>
                </a:cxn>
                <a:cxn ang="0">
                  <a:pos x="5565183" y="17642681"/>
                </a:cxn>
                <a:cxn ang="0">
                  <a:pos x="0" y="10081079"/>
                </a:cxn>
                <a:cxn ang="0">
                  <a:pos x="0" y="10081079"/>
                </a:cxn>
                <a:cxn ang="0">
                  <a:pos x="5565183" y="0"/>
                </a:cxn>
                <a:cxn ang="0">
                  <a:pos x="158629404" y="0"/>
                </a:cxn>
                <a:cxn ang="0">
                  <a:pos x="164194587" y="10081079"/>
                </a:cxn>
              </a:cxnLst>
              <a:rect l="0" t="0" r="0" b="0"/>
              <a:pathLst>
                <a:path w="59" h="7">
                  <a:moveTo>
                    <a:pt x="59" y="4"/>
                  </a:moveTo>
                  <a:cubicBezTo>
                    <a:pt x="59" y="6"/>
                    <a:pt x="58" y="7"/>
                    <a:pt x="57" y="7"/>
                  </a:cubicBezTo>
                  <a:cubicBezTo>
                    <a:pt x="2" y="7"/>
                    <a:pt x="2" y="7"/>
                    <a:pt x="2" y="7"/>
                  </a:cubicBezTo>
                  <a:cubicBezTo>
                    <a:pt x="1" y="7"/>
                    <a:pt x="0" y="6"/>
                    <a:pt x="0" y="4"/>
                  </a:cubicBezTo>
                  <a:cubicBezTo>
                    <a:pt x="0" y="4"/>
                    <a:pt x="0" y="4"/>
                    <a:pt x="0" y="4"/>
                  </a:cubicBezTo>
                  <a:cubicBezTo>
                    <a:pt x="0" y="2"/>
                    <a:pt x="1" y="0"/>
                    <a:pt x="2" y="0"/>
                  </a:cubicBezTo>
                  <a:cubicBezTo>
                    <a:pt x="57" y="0"/>
                    <a:pt x="57" y="0"/>
                    <a:pt x="57" y="0"/>
                  </a:cubicBezTo>
                  <a:cubicBezTo>
                    <a:pt x="58" y="0"/>
                    <a:pt x="59" y="2"/>
                    <a:pt x="59" y="4"/>
                  </a:cubicBezTo>
                  <a:close/>
                </a:path>
              </a:pathLst>
            </a:custGeom>
            <a:solidFill>
              <a:srgbClr val="023A47">
                <a:alpha val="100000"/>
              </a:srgbClr>
            </a:solidFill>
            <a:ln w="9525">
              <a:noFill/>
            </a:ln>
          </p:spPr>
          <p:txBody>
            <a:bodyPr/>
            <a:lstStyle/>
            <a:p>
              <a:endParaRPr lang="zh-CN" altLang="en-US"/>
            </a:p>
          </p:txBody>
        </p:sp>
        <p:sp>
          <p:nvSpPr>
            <p:cNvPr id="17466" name="Freeform 56"/>
            <p:cNvSpPr>
              <a:spLocks noEditPoints="1"/>
            </p:cNvSpPr>
            <p:nvPr/>
          </p:nvSpPr>
          <p:spPr>
            <a:xfrm>
              <a:off x="3529013" y="2628900"/>
              <a:ext cx="133350" cy="166688"/>
            </a:xfrm>
            <a:custGeom>
              <a:avLst/>
              <a:gdLst/>
              <a:ahLst/>
              <a:cxnLst>
                <a:cxn ang="0">
                  <a:pos x="146355741" y="275097914"/>
                </a:cxn>
                <a:cxn ang="0">
                  <a:pos x="135514880" y="275097914"/>
                </a:cxn>
                <a:cxn ang="0">
                  <a:pos x="135514880" y="84436549"/>
                </a:cxn>
                <a:cxn ang="0">
                  <a:pos x="84018731" y="84436549"/>
                </a:cxn>
                <a:cxn ang="0">
                  <a:pos x="84018731" y="275097914"/>
                </a:cxn>
                <a:cxn ang="0">
                  <a:pos x="75887674" y="275097914"/>
                </a:cxn>
                <a:cxn ang="0">
                  <a:pos x="75887674" y="84436549"/>
                </a:cxn>
                <a:cxn ang="0">
                  <a:pos x="43365091" y="84436549"/>
                </a:cxn>
                <a:cxn ang="0">
                  <a:pos x="0" y="40856714"/>
                </a:cxn>
                <a:cxn ang="0">
                  <a:pos x="43365091" y="0"/>
                </a:cxn>
                <a:cxn ang="0">
                  <a:pos x="84018731" y="40856714"/>
                </a:cxn>
                <a:cxn ang="0">
                  <a:pos x="84018731" y="73540765"/>
                </a:cxn>
                <a:cxn ang="0">
                  <a:pos x="135514880" y="73540765"/>
                </a:cxn>
                <a:cxn ang="0">
                  <a:pos x="135514880" y="40856714"/>
                </a:cxn>
                <a:cxn ang="0">
                  <a:pos x="178879970" y="0"/>
                </a:cxn>
                <a:cxn ang="0">
                  <a:pos x="219533611" y="40856714"/>
                </a:cxn>
                <a:cxn ang="0">
                  <a:pos x="178879970" y="84436549"/>
                </a:cxn>
                <a:cxn ang="0">
                  <a:pos x="146355741" y="84436549"/>
                </a:cxn>
                <a:cxn ang="0">
                  <a:pos x="146355741" y="275097914"/>
                </a:cxn>
                <a:cxn ang="0">
                  <a:pos x="146355741" y="73540765"/>
                </a:cxn>
                <a:cxn ang="0">
                  <a:pos x="178879970" y="73540765"/>
                </a:cxn>
                <a:cxn ang="0">
                  <a:pos x="208692750" y="40856714"/>
                </a:cxn>
                <a:cxn ang="0">
                  <a:pos x="178879970" y="10895784"/>
                </a:cxn>
                <a:cxn ang="0">
                  <a:pos x="146355741" y="40856714"/>
                </a:cxn>
                <a:cxn ang="0">
                  <a:pos x="146355741" y="73540765"/>
                </a:cxn>
                <a:cxn ang="0">
                  <a:pos x="43365091" y="10895784"/>
                </a:cxn>
                <a:cxn ang="0">
                  <a:pos x="10840861" y="40856714"/>
                </a:cxn>
                <a:cxn ang="0">
                  <a:pos x="43365091" y="73540765"/>
                </a:cxn>
                <a:cxn ang="0">
                  <a:pos x="75887674" y="73540765"/>
                </a:cxn>
                <a:cxn ang="0">
                  <a:pos x="75887674" y="40856714"/>
                </a:cxn>
                <a:cxn ang="0">
                  <a:pos x="43365091" y="10895784"/>
                </a:cxn>
              </a:cxnLst>
              <a:rect l="0" t="0" r="0" b="0"/>
              <a:pathLst>
                <a:path w="81" h="101">
                  <a:moveTo>
                    <a:pt x="54" y="101"/>
                  </a:moveTo>
                  <a:cubicBezTo>
                    <a:pt x="50" y="101"/>
                    <a:pt x="50" y="101"/>
                    <a:pt x="50" y="101"/>
                  </a:cubicBezTo>
                  <a:cubicBezTo>
                    <a:pt x="50" y="31"/>
                    <a:pt x="50" y="31"/>
                    <a:pt x="50" y="31"/>
                  </a:cubicBezTo>
                  <a:cubicBezTo>
                    <a:pt x="31" y="31"/>
                    <a:pt x="31" y="31"/>
                    <a:pt x="31" y="31"/>
                  </a:cubicBezTo>
                  <a:cubicBezTo>
                    <a:pt x="31" y="101"/>
                    <a:pt x="31" y="101"/>
                    <a:pt x="31" y="101"/>
                  </a:cubicBezTo>
                  <a:cubicBezTo>
                    <a:pt x="28" y="101"/>
                    <a:pt x="28" y="101"/>
                    <a:pt x="28" y="101"/>
                  </a:cubicBezTo>
                  <a:cubicBezTo>
                    <a:pt x="28" y="31"/>
                    <a:pt x="28" y="31"/>
                    <a:pt x="28" y="31"/>
                  </a:cubicBezTo>
                  <a:cubicBezTo>
                    <a:pt x="16" y="31"/>
                    <a:pt x="16" y="31"/>
                    <a:pt x="16" y="31"/>
                  </a:cubicBezTo>
                  <a:cubicBezTo>
                    <a:pt x="7" y="31"/>
                    <a:pt x="0" y="24"/>
                    <a:pt x="0" y="15"/>
                  </a:cubicBezTo>
                  <a:cubicBezTo>
                    <a:pt x="0" y="7"/>
                    <a:pt x="7" y="0"/>
                    <a:pt x="16" y="0"/>
                  </a:cubicBezTo>
                  <a:cubicBezTo>
                    <a:pt x="24" y="0"/>
                    <a:pt x="31" y="7"/>
                    <a:pt x="31" y="15"/>
                  </a:cubicBezTo>
                  <a:cubicBezTo>
                    <a:pt x="31" y="27"/>
                    <a:pt x="31" y="27"/>
                    <a:pt x="31" y="27"/>
                  </a:cubicBezTo>
                  <a:cubicBezTo>
                    <a:pt x="50" y="27"/>
                    <a:pt x="50" y="27"/>
                    <a:pt x="50" y="27"/>
                  </a:cubicBezTo>
                  <a:cubicBezTo>
                    <a:pt x="50" y="15"/>
                    <a:pt x="50" y="15"/>
                    <a:pt x="50" y="15"/>
                  </a:cubicBezTo>
                  <a:cubicBezTo>
                    <a:pt x="50" y="7"/>
                    <a:pt x="57" y="0"/>
                    <a:pt x="66" y="0"/>
                  </a:cubicBezTo>
                  <a:cubicBezTo>
                    <a:pt x="74" y="0"/>
                    <a:pt x="81" y="7"/>
                    <a:pt x="81" y="15"/>
                  </a:cubicBezTo>
                  <a:cubicBezTo>
                    <a:pt x="81" y="24"/>
                    <a:pt x="74" y="31"/>
                    <a:pt x="66" y="31"/>
                  </a:cubicBezTo>
                  <a:cubicBezTo>
                    <a:pt x="54" y="31"/>
                    <a:pt x="54" y="31"/>
                    <a:pt x="54" y="31"/>
                  </a:cubicBezTo>
                  <a:lnTo>
                    <a:pt x="54" y="101"/>
                  </a:lnTo>
                  <a:close/>
                  <a:moveTo>
                    <a:pt x="54" y="27"/>
                  </a:moveTo>
                  <a:cubicBezTo>
                    <a:pt x="66" y="27"/>
                    <a:pt x="66" y="27"/>
                    <a:pt x="66" y="27"/>
                  </a:cubicBezTo>
                  <a:cubicBezTo>
                    <a:pt x="72" y="27"/>
                    <a:pt x="77" y="22"/>
                    <a:pt x="77" y="15"/>
                  </a:cubicBezTo>
                  <a:cubicBezTo>
                    <a:pt x="77" y="9"/>
                    <a:pt x="72" y="4"/>
                    <a:pt x="66" y="4"/>
                  </a:cubicBezTo>
                  <a:cubicBezTo>
                    <a:pt x="59" y="4"/>
                    <a:pt x="54" y="9"/>
                    <a:pt x="54" y="15"/>
                  </a:cubicBezTo>
                  <a:lnTo>
                    <a:pt x="54" y="27"/>
                  </a:lnTo>
                  <a:close/>
                  <a:moveTo>
                    <a:pt x="16" y="4"/>
                  </a:moveTo>
                  <a:cubicBezTo>
                    <a:pt x="9" y="4"/>
                    <a:pt x="4" y="9"/>
                    <a:pt x="4" y="15"/>
                  </a:cubicBezTo>
                  <a:cubicBezTo>
                    <a:pt x="4" y="22"/>
                    <a:pt x="9" y="27"/>
                    <a:pt x="16" y="27"/>
                  </a:cubicBezTo>
                  <a:cubicBezTo>
                    <a:pt x="28" y="27"/>
                    <a:pt x="28" y="27"/>
                    <a:pt x="28" y="27"/>
                  </a:cubicBezTo>
                  <a:cubicBezTo>
                    <a:pt x="28" y="15"/>
                    <a:pt x="28" y="15"/>
                    <a:pt x="28" y="15"/>
                  </a:cubicBezTo>
                  <a:cubicBezTo>
                    <a:pt x="28" y="9"/>
                    <a:pt x="22" y="4"/>
                    <a:pt x="16" y="4"/>
                  </a:cubicBezTo>
                  <a:close/>
                </a:path>
              </a:pathLst>
            </a:custGeom>
            <a:solidFill>
              <a:srgbClr val="023A47">
                <a:alpha val="100000"/>
              </a:srgbClr>
            </a:solidFill>
            <a:ln w="9525">
              <a:noFill/>
            </a:ln>
          </p:spPr>
          <p:txBody>
            <a:bodyPr/>
            <a:lstStyle/>
            <a:p>
              <a:endParaRPr lang="zh-CN" altLang="en-US"/>
            </a:p>
          </p:txBody>
        </p:sp>
        <p:sp>
          <p:nvSpPr>
            <p:cNvPr id="17467" name="Freeform 57"/>
            <p:cNvSpPr>
              <a:spLocks noEditPoints="1"/>
            </p:cNvSpPr>
            <p:nvPr/>
          </p:nvSpPr>
          <p:spPr>
            <a:xfrm>
              <a:off x="3484563" y="2525713"/>
              <a:ext cx="222250" cy="274638"/>
            </a:xfrm>
            <a:custGeom>
              <a:avLst/>
              <a:gdLst/>
              <a:ahLst/>
              <a:cxnLst>
                <a:cxn ang="0">
                  <a:pos x="184309935" y="0"/>
                </a:cxn>
                <a:cxn ang="0">
                  <a:pos x="0" y="183392006"/>
                </a:cxn>
                <a:cxn ang="0">
                  <a:pos x="30259172" y="287405358"/>
                </a:cxn>
                <a:cxn ang="0">
                  <a:pos x="46765381" y="306565495"/>
                </a:cxn>
                <a:cxn ang="0">
                  <a:pos x="104533795" y="437949998"/>
                </a:cxn>
                <a:cxn ang="0">
                  <a:pos x="107285382" y="448899120"/>
                </a:cxn>
                <a:cxn ang="0">
                  <a:pos x="118288416" y="454373681"/>
                </a:cxn>
                <a:cxn ang="0">
                  <a:pos x="184309935" y="454373681"/>
                </a:cxn>
                <a:cxn ang="0">
                  <a:pos x="247579866" y="454373681"/>
                </a:cxn>
                <a:cxn ang="0">
                  <a:pos x="258584558" y="448899120"/>
                </a:cxn>
                <a:cxn ang="0">
                  <a:pos x="264086075" y="437949998"/>
                </a:cxn>
                <a:cxn ang="0">
                  <a:pos x="319104560" y="306565495"/>
                </a:cxn>
                <a:cxn ang="0">
                  <a:pos x="335609110" y="287405358"/>
                </a:cxn>
                <a:cxn ang="0">
                  <a:pos x="368619869" y="183392006"/>
                </a:cxn>
                <a:cxn ang="0">
                  <a:pos x="184309935" y="0"/>
                </a:cxn>
                <a:cxn ang="0">
                  <a:pos x="324606076" y="279192689"/>
                </a:cxn>
                <a:cxn ang="0">
                  <a:pos x="324606076" y="279192689"/>
                </a:cxn>
                <a:cxn ang="0">
                  <a:pos x="308099868" y="298354480"/>
                </a:cxn>
                <a:cxn ang="0">
                  <a:pos x="247579866" y="437949998"/>
                </a:cxn>
                <a:cxn ang="0">
                  <a:pos x="184309935" y="437949998"/>
                </a:cxn>
                <a:cxn ang="0">
                  <a:pos x="118288416" y="437949998"/>
                </a:cxn>
                <a:cxn ang="0">
                  <a:pos x="57768414" y="298354480"/>
                </a:cxn>
                <a:cxn ang="0">
                  <a:pos x="44013793" y="279192689"/>
                </a:cxn>
                <a:cxn ang="0">
                  <a:pos x="44013793" y="279192689"/>
                </a:cxn>
                <a:cxn ang="0">
                  <a:pos x="13754621" y="183392006"/>
                </a:cxn>
                <a:cxn ang="0">
                  <a:pos x="184309935" y="16423683"/>
                </a:cxn>
                <a:cxn ang="0">
                  <a:pos x="352115319" y="183392006"/>
                </a:cxn>
                <a:cxn ang="0">
                  <a:pos x="324606076" y="279192689"/>
                </a:cxn>
              </a:cxnLst>
              <a:rect l="0" t="0" r="0" b="0"/>
              <a:pathLst>
                <a:path w="134" h="166">
                  <a:moveTo>
                    <a:pt x="67" y="0"/>
                  </a:moveTo>
                  <a:cubicBezTo>
                    <a:pt x="30" y="0"/>
                    <a:pt x="0" y="30"/>
                    <a:pt x="0" y="67"/>
                  </a:cubicBezTo>
                  <a:cubicBezTo>
                    <a:pt x="0" y="81"/>
                    <a:pt x="4" y="94"/>
                    <a:pt x="11" y="105"/>
                  </a:cubicBezTo>
                  <a:cubicBezTo>
                    <a:pt x="13" y="107"/>
                    <a:pt x="15" y="110"/>
                    <a:pt x="17" y="112"/>
                  </a:cubicBezTo>
                  <a:cubicBezTo>
                    <a:pt x="24" y="121"/>
                    <a:pt x="38" y="142"/>
                    <a:pt x="38" y="160"/>
                  </a:cubicBezTo>
                  <a:cubicBezTo>
                    <a:pt x="38" y="162"/>
                    <a:pt x="38" y="163"/>
                    <a:pt x="39" y="164"/>
                  </a:cubicBezTo>
                  <a:cubicBezTo>
                    <a:pt x="40" y="165"/>
                    <a:pt x="42" y="166"/>
                    <a:pt x="43" y="166"/>
                  </a:cubicBezTo>
                  <a:cubicBezTo>
                    <a:pt x="67" y="166"/>
                    <a:pt x="67" y="166"/>
                    <a:pt x="67" y="166"/>
                  </a:cubicBezTo>
                  <a:cubicBezTo>
                    <a:pt x="90" y="166"/>
                    <a:pt x="90" y="166"/>
                    <a:pt x="90" y="166"/>
                  </a:cubicBezTo>
                  <a:cubicBezTo>
                    <a:pt x="91" y="166"/>
                    <a:pt x="93" y="165"/>
                    <a:pt x="94" y="164"/>
                  </a:cubicBezTo>
                  <a:cubicBezTo>
                    <a:pt x="95" y="163"/>
                    <a:pt x="96" y="162"/>
                    <a:pt x="96" y="160"/>
                  </a:cubicBezTo>
                  <a:cubicBezTo>
                    <a:pt x="95" y="142"/>
                    <a:pt x="110" y="121"/>
                    <a:pt x="116" y="112"/>
                  </a:cubicBezTo>
                  <a:cubicBezTo>
                    <a:pt x="118" y="110"/>
                    <a:pt x="120" y="107"/>
                    <a:pt x="122" y="105"/>
                  </a:cubicBezTo>
                  <a:cubicBezTo>
                    <a:pt x="130" y="94"/>
                    <a:pt x="134" y="81"/>
                    <a:pt x="134" y="67"/>
                  </a:cubicBezTo>
                  <a:cubicBezTo>
                    <a:pt x="134" y="30"/>
                    <a:pt x="104" y="0"/>
                    <a:pt x="67" y="0"/>
                  </a:cubicBezTo>
                  <a:close/>
                  <a:moveTo>
                    <a:pt x="118" y="102"/>
                  </a:moveTo>
                  <a:cubicBezTo>
                    <a:pt x="118" y="102"/>
                    <a:pt x="118" y="102"/>
                    <a:pt x="118" y="102"/>
                  </a:cubicBezTo>
                  <a:cubicBezTo>
                    <a:pt x="116" y="104"/>
                    <a:pt x="114" y="107"/>
                    <a:pt x="112" y="109"/>
                  </a:cubicBezTo>
                  <a:cubicBezTo>
                    <a:pt x="104" y="120"/>
                    <a:pt x="90" y="141"/>
                    <a:pt x="90" y="160"/>
                  </a:cubicBezTo>
                  <a:cubicBezTo>
                    <a:pt x="67" y="160"/>
                    <a:pt x="67" y="160"/>
                    <a:pt x="67" y="160"/>
                  </a:cubicBezTo>
                  <a:cubicBezTo>
                    <a:pt x="43" y="160"/>
                    <a:pt x="43" y="160"/>
                    <a:pt x="43" y="160"/>
                  </a:cubicBezTo>
                  <a:cubicBezTo>
                    <a:pt x="44" y="141"/>
                    <a:pt x="30" y="120"/>
                    <a:pt x="21" y="109"/>
                  </a:cubicBezTo>
                  <a:cubicBezTo>
                    <a:pt x="19" y="107"/>
                    <a:pt x="17" y="104"/>
                    <a:pt x="16" y="102"/>
                  </a:cubicBezTo>
                  <a:cubicBezTo>
                    <a:pt x="16" y="102"/>
                    <a:pt x="16" y="102"/>
                    <a:pt x="16" y="102"/>
                  </a:cubicBezTo>
                  <a:cubicBezTo>
                    <a:pt x="9" y="92"/>
                    <a:pt x="5" y="80"/>
                    <a:pt x="5" y="67"/>
                  </a:cubicBezTo>
                  <a:cubicBezTo>
                    <a:pt x="5" y="33"/>
                    <a:pt x="33" y="6"/>
                    <a:pt x="67" y="6"/>
                  </a:cubicBezTo>
                  <a:cubicBezTo>
                    <a:pt x="101" y="6"/>
                    <a:pt x="128" y="33"/>
                    <a:pt x="128" y="67"/>
                  </a:cubicBezTo>
                  <a:cubicBezTo>
                    <a:pt x="128" y="80"/>
                    <a:pt x="124" y="92"/>
                    <a:pt x="118" y="102"/>
                  </a:cubicBezTo>
                  <a:close/>
                </a:path>
              </a:pathLst>
            </a:custGeom>
            <a:solidFill>
              <a:srgbClr val="023A47">
                <a:alpha val="100000"/>
              </a:srgbClr>
            </a:solidFill>
            <a:ln w="9525">
              <a:noFill/>
            </a:ln>
          </p:spPr>
          <p:txBody>
            <a:bodyPr/>
            <a:lstStyle/>
            <a:p>
              <a:endParaRPr lang="zh-CN" altLang="en-US"/>
            </a:p>
          </p:txBody>
        </p:sp>
        <p:sp>
          <p:nvSpPr>
            <p:cNvPr id="17468" name="Oval 58"/>
            <p:cNvSpPr/>
            <p:nvPr/>
          </p:nvSpPr>
          <p:spPr>
            <a:xfrm>
              <a:off x="3806825" y="3124200"/>
              <a:ext cx="569912" cy="568325"/>
            </a:xfrm>
            <a:prstGeom prst="ellipse">
              <a:avLst/>
            </a:prstGeom>
            <a:solidFill>
              <a:srgbClr val="024959"/>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469" name="Freeform 59"/>
            <p:cNvSpPr/>
            <p:nvPr/>
          </p:nvSpPr>
          <p:spPr>
            <a:xfrm>
              <a:off x="3968750" y="3438525"/>
              <a:ext cx="134937" cy="217488"/>
            </a:xfrm>
            <a:custGeom>
              <a:avLst/>
              <a:gdLst/>
              <a:ahLst/>
              <a:cxnLst>
                <a:cxn ang="0">
                  <a:pos x="222014678" y="111302779"/>
                </a:cxn>
                <a:cxn ang="0">
                  <a:pos x="183162817" y="266040548"/>
                </a:cxn>
                <a:cxn ang="0">
                  <a:pos x="105457430" y="0"/>
                </a:cxn>
                <a:cxn ang="0">
                  <a:pos x="222014678" y="111302779"/>
                </a:cxn>
              </a:cxnLst>
              <a:rect l="0" t="0" r="0" b="0"/>
              <a:pathLst>
                <a:path w="81" h="132">
                  <a:moveTo>
                    <a:pt x="80" y="41"/>
                  </a:moveTo>
                  <a:cubicBezTo>
                    <a:pt x="72" y="48"/>
                    <a:pt x="52" y="67"/>
                    <a:pt x="66" y="98"/>
                  </a:cubicBezTo>
                  <a:cubicBezTo>
                    <a:pt x="81" y="132"/>
                    <a:pt x="0" y="59"/>
                    <a:pt x="38" y="0"/>
                  </a:cubicBezTo>
                  <a:cubicBezTo>
                    <a:pt x="51" y="19"/>
                    <a:pt x="66" y="33"/>
                    <a:pt x="80" y="41"/>
                  </a:cubicBezTo>
                  <a:close/>
                </a:path>
              </a:pathLst>
            </a:custGeom>
            <a:solidFill>
              <a:srgbClr val="AD423F">
                <a:alpha val="100000"/>
              </a:srgbClr>
            </a:solidFill>
            <a:ln w="9525">
              <a:noFill/>
            </a:ln>
          </p:spPr>
          <p:txBody>
            <a:bodyPr/>
            <a:lstStyle/>
            <a:p>
              <a:endParaRPr lang="zh-CN" altLang="en-US"/>
            </a:p>
          </p:txBody>
        </p:sp>
        <p:sp>
          <p:nvSpPr>
            <p:cNvPr id="17470" name="Freeform 60"/>
            <p:cNvSpPr/>
            <p:nvPr/>
          </p:nvSpPr>
          <p:spPr>
            <a:xfrm>
              <a:off x="4148138" y="3376613"/>
              <a:ext cx="139700" cy="180975"/>
            </a:xfrm>
            <a:custGeom>
              <a:avLst/>
              <a:gdLst/>
              <a:ahLst/>
              <a:cxnLst>
                <a:cxn ang="0">
                  <a:pos x="0" y="0"/>
                </a:cxn>
                <a:cxn ang="0">
                  <a:pos x="27658937" y="159887262"/>
                </a:cxn>
                <a:cxn ang="0">
                  <a:pos x="177016531" y="215019884"/>
                </a:cxn>
                <a:cxn ang="0">
                  <a:pos x="0" y="0"/>
                </a:cxn>
              </a:cxnLst>
              <a:rect l="0" t="0" r="0" b="0"/>
              <a:pathLst>
                <a:path w="84" h="109">
                  <a:moveTo>
                    <a:pt x="0" y="0"/>
                  </a:moveTo>
                  <a:cubicBezTo>
                    <a:pt x="8" y="21"/>
                    <a:pt x="12" y="42"/>
                    <a:pt x="10" y="58"/>
                  </a:cubicBezTo>
                  <a:cubicBezTo>
                    <a:pt x="21" y="55"/>
                    <a:pt x="47" y="50"/>
                    <a:pt x="64" y="78"/>
                  </a:cubicBezTo>
                  <a:cubicBezTo>
                    <a:pt x="84" y="109"/>
                    <a:pt x="70" y="3"/>
                    <a:pt x="0" y="0"/>
                  </a:cubicBezTo>
                  <a:close/>
                </a:path>
              </a:pathLst>
            </a:custGeom>
            <a:solidFill>
              <a:srgbClr val="AD423F">
                <a:alpha val="100000"/>
              </a:srgbClr>
            </a:solidFill>
            <a:ln w="9525">
              <a:noFill/>
            </a:ln>
          </p:spPr>
          <p:txBody>
            <a:bodyPr/>
            <a:lstStyle/>
            <a:p>
              <a:endParaRPr lang="zh-CN" altLang="en-US"/>
            </a:p>
          </p:txBody>
        </p:sp>
        <p:sp>
          <p:nvSpPr>
            <p:cNvPr id="17471" name="Freeform 61"/>
            <p:cNvSpPr/>
            <p:nvPr/>
          </p:nvSpPr>
          <p:spPr>
            <a:xfrm>
              <a:off x="3970338" y="3252788"/>
              <a:ext cx="222250" cy="295275"/>
            </a:xfrm>
            <a:custGeom>
              <a:avLst/>
              <a:gdLst/>
              <a:ahLst/>
              <a:cxnLst>
                <a:cxn ang="0">
                  <a:pos x="0" y="90808674"/>
                </a:cxn>
                <a:cxn ang="0">
                  <a:pos x="60520002" y="266921965"/>
                </a:cxn>
                <a:cxn ang="0">
                  <a:pos x="316352972" y="478809978"/>
                </a:cxn>
                <a:cxn ang="0">
                  <a:pos x="283342213" y="148596314"/>
                </a:cxn>
                <a:cxn ang="0">
                  <a:pos x="170555313" y="0"/>
                </a:cxn>
                <a:cxn ang="0">
                  <a:pos x="90779174" y="57787640"/>
                </a:cxn>
                <a:cxn ang="0">
                  <a:pos x="0" y="90808674"/>
                </a:cxn>
              </a:cxnLst>
              <a:rect l="0" t="0" r="0" b="0"/>
              <a:pathLst>
                <a:path w="134" h="178">
                  <a:moveTo>
                    <a:pt x="0" y="33"/>
                  </a:moveTo>
                  <a:cubicBezTo>
                    <a:pt x="3" y="53"/>
                    <a:pt x="10" y="75"/>
                    <a:pt x="22" y="97"/>
                  </a:cubicBezTo>
                  <a:cubicBezTo>
                    <a:pt x="48" y="147"/>
                    <a:pt x="87" y="178"/>
                    <a:pt x="115" y="174"/>
                  </a:cubicBezTo>
                  <a:cubicBezTo>
                    <a:pt x="134" y="153"/>
                    <a:pt x="129" y="103"/>
                    <a:pt x="103" y="54"/>
                  </a:cubicBezTo>
                  <a:cubicBezTo>
                    <a:pt x="91" y="32"/>
                    <a:pt x="77" y="14"/>
                    <a:pt x="62" y="0"/>
                  </a:cubicBezTo>
                  <a:cubicBezTo>
                    <a:pt x="55" y="8"/>
                    <a:pt x="45" y="15"/>
                    <a:pt x="33" y="21"/>
                  </a:cubicBezTo>
                  <a:cubicBezTo>
                    <a:pt x="22" y="27"/>
                    <a:pt x="10" y="31"/>
                    <a:pt x="0" y="33"/>
                  </a:cubicBezTo>
                  <a:close/>
                </a:path>
              </a:pathLst>
            </a:custGeom>
            <a:solidFill>
              <a:srgbClr val="F2644C">
                <a:alpha val="100000"/>
              </a:srgbClr>
            </a:solidFill>
            <a:ln w="9525">
              <a:noFill/>
            </a:ln>
          </p:spPr>
          <p:txBody>
            <a:bodyPr/>
            <a:lstStyle/>
            <a:p>
              <a:endParaRPr lang="zh-CN" altLang="en-US"/>
            </a:p>
          </p:txBody>
        </p:sp>
        <p:sp>
          <p:nvSpPr>
            <p:cNvPr id="17472" name="Freeform 62"/>
            <p:cNvSpPr/>
            <p:nvPr/>
          </p:nvSpPr>
          <p:spPr>
            <a:xfrm>
              <a:off x="4017963" y="3309938"/>
              <a:ext cx="84137" cy="84138"/>
            </a:xfrm>
            <a:custGeom>
              <a:avLst/>
              <a:gdLst/>
              <a:ahLst/>
              <a:cxnLst>
                <a:cxn ang="0">
                  <a:pos x="124591752" y="42474545"/>
                </a:cxn>
                <a:cxn ang="0">
                  <a:pos x="99106655" y="124593233"/>
                </a:cxn>
                <a:cxn ang="0">
                  <a:pos x="16988943" y="99109516"/>
                </a:cxn>
                <a:cxn ang="0">
                  <a:pos x="42474040" y="16990828"/>
                </a:cxn>
                <a:cxn ang="0">
                  <a:pos x="124591752" y="42474545"/>
                </a:cxn>
              </a:cxnLst>
              <a:rect l="0" t="0" r="0" b="0"/>
              <a:pathLst>
                <a:path w="50" h="50">
                  <a:moveTo>
                    <a:pt x="44" y="15"/>
                  </a:moveTo>
                  <a:cubicBezTo>
                    <a:pt x="50" y="26"/>
                    <a:pt x="46" y="39"/>
                    <a:pt x="35" y="44"/>
                  </a:cubicBezTo>
                  <a:cubicBezTo>
                    <a:pt x="25" y="50"/>
                    <a:pt x="12" y="46"/>
                    <a:pt x="6" y="35"/>
                  </a:cubicBezTo>
                  <a:cubicBezTo>
                    <a:pt x="0" y="25"/>
                    <a:pt x="4" y="12"/>
                    <a:pt x="15" y="6"/>
                  </a:cubicBezTo>
                  <a:cubicBezTo>
                    <a:pt x="26" y="0"/>
                    <a:pt x="39" y="4"/>
                    <a:pt x="44" y="15"/>
                  </a:cubicBezTo>
                  <a:close/>
                </a:path>
              </a:pathLst>
            </a:custGeom>
            <a:solidFill>
              <a:srgbClr val="024959">
                <a:alpha val="100000"/>
              </a:srgbClr>
            </a:solidFill>
            <a:ln w="9525">
              <a:noFill/>
            </a:ln>
          </p:spPr>
          <p:txBody>
            <a:bodyPr/>
            <a:lstStyle/>
            <a:p>
              <a:endParaRPr lang="zh-CN" altLang="en-US"/>
            </a:p>
          </p:txBody>
        </p:sp>
        <p:sp>
          <p:nvSpPr>
            <p:cNvPr id="17473" name="Freeform 63"/>
            <p:cNvSpPr/>
            <p:nvPr/>
          </p:nvSpPr>
          <p:spPr>
            <a:xfrm>
              <a:off x="4027488" y="3319463"/>
              <a:ext cx="66675" cy="65088"/>
            </a:xfrm>
            <a:custGeom>
              <a:avLst/>
              <a:gdLst/>
              <a:ahLst/>
              <a:cxnLst>
                <a:cxn ang="0">
                  <a:pos x="95205395" y="31772707"/>
                </a:cxn>
                <a:cxn ang="0">
                  <a:pos x="76692512" y="95319749"/>
                </a:cxn>
                <a:cxn ang="0">
                  <a:pos x="13222791" y="76785941"/>
                </a:cxn>
                <a:cxn ang="0">
                  <a:pos x="31735674" y="13238899"/>
                </a:cxn>
                <a:cxn ang="0">
                  <a:pos x="95205395" y="31772707"/>
                </a:cxn>
              </a:cxnLst>
              <a:rect l="0" t="0" r="0" b="0"/>
              <a:pathLst>
                <a:path w="41" h="40">
                  <a:moveTo>
                    <a:pt x="36" y="12"/>
                  </a:moveTo>
                  <a:cubicBezTo>
                    <a:pt x="41" y="21"/>
                    <a:pt x="37" y="31"/>
                    <a:pt x="29" y="36"/>
                  </a:cubicBezTo>
                  <a:cubicBezTo>
                    <a:pt x="20" y="40"/>
                    <a:pt x="9" y="37"/>
                    <a:pt x="5" y="29"/>
                  </a:cubicBezTo>
                  <a:cubicBezTo>
                    <a:pt x="0" y="20"/>
                    <a:pt x="3" y="9"/>
                    <a:pt x="12" y="5"/>
                  </a:cubicBezTo>
                  <a:cubicBezTo>
                    <a:pt x="21" y="0"/>
                    <a:pt x="31" y="3"/>
                    <a:pt x="36" y="12"/>
                  </a:cubicBezTo>
                  <a:close/>
                </a:path>
              </a:pathLst>
            </a:custGeom>
            <a:solidFill>
              <a:srgbClr val="FFFFFF">
                <a:alpha val="100000"/>
              </a:srgbClr>
            </a:solidFill>
            <a:ln w="9525">
              <a:noFill/>
            </a:ln>
          </p:spPr>
          <p:txBody>
            <a:bodyPr/>
            <a:lstStyle/>
            <a:p>
              <a:endParaRPr lang="zh-CN" altLang="en-US"/>
            </a:p>
          </p:txBody>
        </p:sp>
        <p:sp>
          <p:nvSpPr>
            <p:cNvPr id="17474" name="Freeform 64"/>
            <p:cNvSpPr/>
            <p:nvPr/>
          </p:nvSpPr>
          <p:spPr>
            <a:xfrm>
              <a:off x="3968750" y="3236913"/>
              <a:ext cx="104775" cy="69850"/>
            </a:xfrm>
            <a:custGeom>
              <a:avLst/>
              <a:gdLst/>
              <a:ahLst/>
              <a:cxnLst>
                <a:cxn ang="0">
                  <a:pos x="74679629" y="47498000"/>
                </a:cxn>
                <a:cxn ang="0">
                  <a:pos x="0" y="73885056"/>
                </a:cxn>
                <a:cxn ang="0">
                  <a:pos x="2765727" y="113465640"/>
                </a:cxn>
                <a:cxn ang="0">
                  <a:pos x="94039720" y="81800848"/>
                </a:cxn>
                <a:cxn ang="0">
                  <a:pos x="174250804" y="26387056"/>
                </a:cxn>
                <a:cxn ang="0">
                  <a:pos x="141060412" y="0"/>
                </a:cxn>
                <a:cxn ang="0">
                  <a:pos x="74679629" y="47498000"/>
                </a:cxn>
              </a:cxnLst>
              <a:rect l="0" t="0" r="0" b="0"/>
              <a:pathLst>
                <a:path w="63" h="43">
                  <a:moveTo>
                    <a:pt x="27" y="18"/>
                  </a:moveTo>
                  <a:cubicBezTo>
                    <a:pt x="18" y="23"/>
                    <a:pt x="9" y="26"/>
                    <a:pt x="0" y="28"/>
                  </a:cubicBezTo>
                  <a:cubicBezTo>
                    <a:pt x="0" y="33"/>
                    <a:pt x="0" y="38"/>
                    <a:pt x="1" y="43"/>
                  </a:cubicBezTo>
                  <a:cubicBezTo>
                    <a:pt x="11" y="41"/>
                    <a:pt x="23" y="37"/>
                    <a:pt x="34" y="31"/>
                  </a:cubicBezTo>
                  <a:cubicBezTo>
                    <a:pt x="46" y="25"/>
                    <a:pt x="56" y="18"/>
                    <a:pt x="63" y="10"/>
                  </a:cubicBezTo>
                  <a:cubicBezTo>
                    <a:pt x="59" y="7"/>
                    <a:pt x="55" y="3"/>
                    <a:pt x="51" y="0"/>
                  </a:cubicBezTo>
                  <a:cubicBezTo>
                    <a:pt x="44" y="7"/>
                    <a:pt x="37" y="13"/>
                    <a:pt x="27" y="18"/>
                  </a:cubicBezTo>
                  <a:close/>
                </a:path>
              </a:pathLst>
            </a:custGeom>
            <a:solidFill>
              <a:srgbClr val="FFFFFF">
                <a:alpha val="100000"/>
              </a:srgbClr>
            </a:solidFill>
            <a:ln w="9525">
              <a:noFill/>
            </a:ln>
          </p:spPr>
          <p:txBody>
            <a:bodyPr/>
            <a:lstStyle/>
            <a:p>
              <a:endParaRPr lang="zh-CN" altLang="en-US"/>
            </a:p>
          </p:txBody>
        </p:sp>
        <p:sp>
          <p:nvSpPr>
            <p:cNvPr id="17475" name="Freeform 65"/>
            <p:cNvSpPr/>
            <p:nvPr/>
          </p:nvSpPr>
          <p:spPr>
            <a:xfrm>
              <a:off x="3967163" y="3213100"/>
              <a:ext cx="85725" cy="69850"/>
            </a:xfrm>
            <a:custGeom>
              <a:avLst/>
              <a:gdLst/>
              <a:ahLst/>
              <a:cxnLst>
                <a:cxn ang="0">
                  <a:pos x="32613417" y="2765727"/>
                </a:cxn>
                <a:cxn ang="0">
                  <a:pos x="2718472" y="116167202"/>
                </a:cxn>
                <a:cxn ang="0">
                  <a:pos x="76097423" y="88508265"/>
                </a:cxn>
                <a:cxn ang="0">
                  <a:pos x="141322608" y="38721846"/>
                </a:cxn>
                <a:cxn ang="0">
                  <a:pos x="32613417" y="2765727"/>
                </a:cxn>
              </a:cxnLst>
              <a:rect l="0" t="0" r="0" b="0"/>
              <a:pathLst>
                <a:path w="52" h="42">
                  <a:moveTo>
                    <a:pt x="12" y="1"/>
                  </a:moveTo>
                  <a:cubicBezTo>
                    <a:pt x="4" y="10"/>
                    <a:pt x="0" y="24"/>
                    <a:pt x="1" y="42"/>
                  </a:cubicBezTo>
                  <a:cubicBezTo>
                    <a:pt x="10" y="40"/>
                    <a:pt x="19" y="37"/>
                    <a:pt x="28" y="32"/>
                  </a:cubicBezTo>
                  <a:cubicBezTo>
                    <a:pt x="38" y="27"/>
                    <a:pt x="45" y="21"/>
                    <a:pt x="52" y="14"/>
                  </a:cubicBezTo>
                  <a:cubicBezTo>
                    <a:pt x="38" y="5"/>
                    <a:pt x="24" y="0"/>
                    <a:pt x="12" y="1"/>
                  </a:cubicBezTo>
                  <a:close/>
                </a:path>
              </a:pathLst>
            </a:custGeom>
            <a:solidFill>
              <a:srgbClr val="F2644C">
                <a:alpha val="100000"/>
              </a:srgbClr>
            </a:solidFill>
            <a:ln w="9525">
              <a:noFill/>
            </a:ln>
          </p:spPr>
          <p:txBody>
            <a:bodyPr/>
            <a:lstStyle/>
            <a:p>
              <a:endParaRPr lang="zh-CN" altLang="en-US"/>
            </a:p>
          </p:txBody>
        </p:sp>
        <p:sp>
          <p:nvSpPr>
            <p:cNvPr id="17476" name="Freeform 66"/>
            <p:cNvSpPr/>
            <p:nvPr/>
          </p:nvSpPr>
          <p:spPr>
            <a:xfrm>
              <a:off x="4087813" y="3409950"/>
              <a:ext cx="92075" cy="158750"/>
            </a:xfrm>
            <a:custGeom>
              <a:avLst/>
              <a:gdLst/>
              <a:ahLst/>
              <a:cxnLst>
                <a:cxn ang="0">
                  <a:pos x="16816243" y="2735130"/>
                </a:cxn>
                <a:cxn ang="0">
                  <a:pos x="5604856" y="2735130"/>
                </a:cxn>
                <a:cxn ang="0">
                  <a:pos x="5604856" y="2735130"/>
                </a:cxn>
                <a:cxn ang="0">
                  <a:pos x="2802428" y="10938867"/>
                </a:cxn>
                <a:cxn ang="0">
                  <a:pos x="137325677" y="259781146"/>
                </a:cxn>
                <a:cxn ang="0">
                  <a:pos x="148537064" y="262516276"/>
                </a:cxn>
                <a:cxn ang="0">
                  <a:pos x="148537064" y="262516276"/>
                </a:cxn>
                <a:cxn ang="0">
                  <a:pos x="154141920" y="251577409"/>
                </a:cxn>
                <a:cxn ang="0">
                  <a:pos x="16816243" y="2735130"/>
                </a:cxn>
              </a:cxnLst>
              <a:rect l="0" t="0" r="0" b="0"/>
              <a:pathLst>
                <a:path w="55" h="96">
                  <a:moveTo>
                    <a:pt x="6" y="1"/>
                  </a:moveTo>
                  <a:cubicBezTo>
                    <a:pt x="6" y="0"/>
                    <a:pt x="4" y="0"/>
                    <a:pt x="2" y="1"/>
                  </a:cubicBezTo>
                  <a:cubicBezTo>
                    <a:pt x="2" y="1"/>
                    <a:pt x="2" y="1"/>
                    <a:pt x="2" y="1"/>
                  </a:cubicBezTo>
                  <a:cubicBezTo>
                    <a:pt x="1" y="1"/>
                    <a:pt x="0" y="3"/>
                    <a:pt x="1" y="4"/>
                  </a:cubicBezTo>
                  <a:cubicBezTo>
                    <a:pt x="49" y="95"/>
                    <a:pt x="49" y="95"/>
                    <a:pt x="49" y="95"/>
                  </a:cubicBezTo>
                  <a:cubicBezTo>
                    <a:pt x="50" y="96"/>
                    <a:pt x="51" y="96"/>
                    <a:pt x="53" y="96"/>
                  </a:cubicBezTo>
                  <a:cubicBezTo>
                    <a:pt x="53" y="96"/>
                    <a:pt x="53" y="96"/>
                    <a:pt x="53" y="96"/>
                  </a:cubicBezTo>
                  <a:cubicBezTo>
                    <a:pt x="54" y="95"/>
                    <a:pt x="55" y="93"/>
                    <a:pt x="55" y="92"/>
                  </a:cubicBezTo>
                  <a:lnTo>
                    <a:pt x="6" y="1"/>
                  </a:lnTo>
                  <a:close/>
                </a:path>
              </a:pathLst>
            </a:custGeom>
            <a:solidFill>
              <a:srgbClr val="AD423F">
                <a:alpha val="100000"/>
              </a:srgbClr>
            </a:solidFill>
            <a:ln w="9525">
              <a:noFill/>
            </a:ln>
          </p:spPr>
          <p:txBody>
            <a:bodyPr/>
            <a:lstStyle/>
            <a:p>
              <a:endParaRPr lang="zh-CN" altLang="en-US"/>
            </a:p>
          </p:txBody>
        </p:sp>
        <p:sp>
          <p:nvSpPr>
            <p:cNvPr id="17477" name="Freeform 67"/>
            <p:cNvSpPr>
              <a:spLocks noEditPoints="1"/>
            </p:cNvSpPr>
            <p:nvPr/>
          </p:nvSpPr>
          <p:spPr>
            <a:xfrm>
              <a:off x="2035175" y="3794125"/>
              <a:ext cx="1050925" cy="1077913"/>
            </a:xfrm>
            <a:custGeom>
              <a:avLst/>
              <a:gdLst/>
              <a:ahLst/>
              <a:cxnLst>
                <a:cxn ang="0">
                  <a:pos x="1742024220" y="652503292"/>
                </a:cxn>
                <a:cxn ang="0">
                  <a:pos x="1739275902" y="647019348"/>
                </a:cxn>
                <a:cxn ang="0">
                  <a:pos x="1739275902" y="0"/>
                </a:cxn>
                <a:cxn ang="0">
                  <a:pos x="0" y="0"/>
                </a:cxn>
                <a:cxn ang="0">
                  <a:pos x="0" y="1066486460"/>
                </a:cxn>
                <a:cxn ang="0">
                  <a:pos x="189589191" y="1066486460"/>
                </a:cxn>
                <a:cxn ang="0">
                  <a:pos x="186842530" y="1066486460"/>
                </a:cxn>
                <a:cxn ang="0">
                  <a:pos x="0" y="1066486460"/>
                </a:cxn>
                <a:cxn ang="0">
                  <a:pos x="0" y="1124059598"/>
                </a:cxn>
                <a:cxn ang="0">
                  <a:pos x="686918727" y="1784787151"/>
                </a:cxn>
                <a:cxn ang="0">
                  <a:pos x="1060602130" y="1784787151"/>
                </a:cxn>
                <a:cxn ang="0">
                  <a:pos x="1742024220" y="1346129545"/>
                </a:cxn>
                <a:cxn ang="0">
                  <a:pos x="1742024220" y="1066486460"/>
                </a:cxn>
                <a:cxn ang="0">
                  <a:pos x="1742024220" y="652503292"/>
                </a:cxn>
                <a:cxn ang="0">
                  <a:pos x="406654931" y="1066486460"/>
                </a:cxn>
                <a:cxn ang="0">
                  <a:pos x="403908271" y="1066486460"/>
                </a:cxn>
                <a:cxn ang="0">
                  <a:pos x="829796456" y="1066486460"/>
                </a:cxn>
                <a:cxn ang="0">
                  <a:pos x="829796456" y="1066486460"/>
                </a:cxn>
                <a:cxn ang="0">
                  <a:pos x="406654931" y="1066486460"/>
                </a:cxn>
              </a:cxnLst>
              <a:rect l="0" t="0" r="0" b="0"/>
              <a:pathLst>
                <a:path w="634" h="651">
                  <a:moveTo>
                    <a:pt x="634" y="238"/>
                  </a:moveTo>
                  <a:cubicBezTo>
                    <a:pt x="633" y="236"/>
                    <a:pt x="633" y="236"/>
                    <a:pt x="633" y="236"/>
                  </a:cubicBezTo>
                  <a:cubicBezTo>
                    <a:pt x="633" y="0"/>
                    <a:pt x="633" y="0"/>
                    <a:pt x="633" y="0"/>
                  </a:cubicBezTo>
                  <a:cubicBezTo>
                    <a:pt x="0" y="0"/>
                    <a:pt x="0" y="0"/>
                    <a:pt x="0" y="0"/>
                  </a:cubicBezTo>
                  <a:cubicBezTo>
                    <a:pt x="0" y="389"/>
                    <a:pt x="0" y="389"/>
                    <a:pt x="0" y="389"/>
                  </a:cubicBezTo>
                  <a:cubicBezTo>
                    <a:pt x="69" y="389"/>
                    <a:pt x="69" y="389"/>
                    <a:pt x="69" y="389"/>
                  </a:cubicBezTo>
                  <a:cubicBezTo>
                    <a:pt x="69" y="389"/>
                    <a:pt x="68" y="389"/>
                    <a:pt x="68" y="389"/>
                  </a:cubicBezTo>
                  <a:cubicBezTo>
                    <a:pt x="0" y="389"/>
                    <a:pt x="0" y="389"/>
                    <a:pt x="0" y="389"/>
                  </a:cubicBezTo>
                  <a:cubicBezTo>
                    <a:pt x="0" y="402"/>
                    <a:pt x="0" y="410"/>
                    <a:pt x="0" y="410"/>
                  </a:cubicBezTo>
                  <a:cubicBezTo>
                    <a:pt x="0" y="555"/>
                    <a:pt x="105" y="651"/>
                    <a:pt x="250" y="651"/>
                  </a:cubicBezTo>
                  <a:cubicBezTo>
                    <a:pt x="386" y="651"/>
                    <a:pt x="386" y="651"/>
                    <a:pt x="386" y="651"/>
                  </a:cubicBezTo>
                  <a:cubicBezTo>
                    <a:pt x="551" y="651"/>
                    <a:pt x="634" y="517"/>
                    <a:pt x="634" y="491"/>
                  </a:cubicBezTo>
                  <a:cubicBezTo>
                    <a:pt x="634" y="389"/>
                    <a:pt x="634" y="389"/>
                    <a:pt x="634" y="389"/>
                  </a:cubicBezTo>
                  <a:lnTo>
                    <a:pt x="634" y="238"/>
                  </a:lnTo>
                  <a:close/>
                  <a:moveTo>
                    <a:pt x="148" y="389"/>
                  </a:moveTo>
                  <a:cubicBezTo>
                    <a:pt x="148" y="389"/>
                    <a:pt x="148" y="389"/>
                    <a:pt x="147" y="389"/>
                  </a:cubicBezTo>
                  <a:cubicBezTo>
                    <a:pt x="302" y="389"/>
                    <a:pt x="302" y="389"/>
                    <a:pt x="302" y="389"/>
                  </a:cubicBezTo>
                  <a:cubicBezTo>
                    <a:pt x="302" y="389"/>
                    <a:pt x="302" y="389"/>
                    <a:pt x="302" y="389"/>
                  </a:cubicBezTo>
                  <a:lnTo>
                    <a:pt x="148" y="389"/>
                  </a:lnTo>
                  <a:close/>
                </a:path>
              </a:pathLst>
            </a:custGeom>
            <a:solidFill>
              <a:srgbClr val="FFFFFF">
                <a:alpha val="100000"/>
              </a:srgbClr>
            </a:solidFill>
            <a:ln w="9525">
              <a:noFill/>
            </a:ln>
          </p:spPr>
          <p:txBody>
            <a:bodyPr/>
            <a:lstStyle/>
            <a:p>
              <a:endParaRPr lang="zh-CN" altLang="en-US"/>
            </a:p>
          </p:txBody>
        </p:sp>
        <p:sp>
          <p:nvSpPr>
            <p:cNvPr id="17478" name="Freeform 68"/>
            <p:cNvSpPr/>
            <p:nvPr/>
          </p:nvSpPr>
          <p:spPr>
            <a:xfrm>
              <a:off x="1835150" y="3794125"/>
              <a:ext cx="1385887" cy="449263"/>
            </a:xfrm>
            <a:custGeom>
              <a:avLst/>
              <a:gdLst/>
              <a:ahLst/>
              <a:cxnLst>
                <a:cxn ang="0">
                  <a:pos x="79507195" y="744786875"/>
                </a:cxn>
                <a:cxn ang="0">
                  <a:pos x="2147483647" y="744786875"/>
                </a:cxn>
                <a:cxn ang="0">
                  <a:pos x="2147483647" y="629359440"/>
                </a:cxn>
                <a:cxn ang="0">
                  <a:pos x="2147483647" y="566147639"/>
                </a:cxn>
                <a:cxn ang="0">
                  <a:pos x="2147483647" y="401249882"/>
                </a:cxn>
                <a:cxn ang="0">
                  <a:pos x="2147483647" y="338039738"/>
                </a:cxn>
                <a:cxn ang="0">
                  <a:pos x="2147483647" y="173141981"/>
                </a:cxn>
                <a:cxn ang="0">
                  <a:pos x="2147483647" y="109931838"/>
                </a:cxn>
                <a:cxn ang="0">
                  <a:pos x="2147483647" y="0"/>
                </a:cxn>
                <a:cxn ang="0">
                  <a:pos x="79507195" y="0"/>
                </a:cxn>
                <a:cxn ang="0">
                  <a:pos x="21932448" y="109931838"/>
                </a:cxn>
                <a:cxn ang="0">
                  <a:pos x="10966224" y="173141981"/>
                </a:cxn>
                <a:cxn ang="0">
                  <a:pos x="0" y="338039738"/>
                </a:cxn>
                <a:cxn ang="0">
                  <a:pos x="0" y="373766922"/>
                </a:cxn>
                <a:cxn ang="0">
                  <a:pos x="0" y="401249882"/>
                </a:cxn>
                <a:cxn ang="0">
                  <a:pos x="10966224" y="566147639"/>
                </a:cxn>
                <a:cxn ang="0">
                  <a:pos x="21932448" y="629359440"/>
                </a:cxn>
                <a:cxn ang="0">
                  <a:pos x="79507195" y="744786875"/>
                </a:cxn>
              </a:cxnLst>
              <a:rect l="0" t="0" r="0" b="0"/>
              <a:pathLst>
                <a:path w="837" h="271">
                  <a:moveTo>
                    <a:pt x="29" y="271"/>
                  </a:moveTo>
                  <a:cubicBezTo>
                    <a:pt x="837" y="271"/>
                    <a:pt x="837" y="271"/>
                    <a:pt x="837" y="271"/>
                  </a:cubicBezTo>
                  <a:cubicBezTo>
                    <a:pt x="837" y="229"/>
                    <a:pt x="837" y="229"/>
                    <a:pt x="837" y="229"/>
                  </a:cubicBezTo>
                  <a:cubicBezTo>
                    <a:pt x="837" y="206"/>
                    <a:pt x="837" y="206"/>
                    <a:pt x="837" y="206"/>
                  </a:cubicBezTo>
                  <a:cubicBezTo>
                    <a:pt x="837" y="146"/>
                    <a:pt x="837" y="146"/>
                    <a:pt x="837" y="146"/>
                  </a:cubicBezTo>
                  <a:cubicBezTo>
                    <a:pt x="837" y="123"/>
                    <a:pt x="837" y="123"/>
                    <a:pt x="837" y="123"/>
                  </a:cubicBezTo>
                  <a:cubicBezTo>
                    <a:pt x="837" y="63"/>
                    <a:pt x="837" y="63"/>
                    <a:pt x="837" y="63"/>
                  </a:cubicBezTo>
                  <a:cubicBezTo>
                    <a:pt x="837" y="40"/>
                    <a:pt x="837" y="40"/>
                    <a:pt x="837" y="40"/>
                  </a:cubicBezTo>
                  <a:cubicBezTo>
                    <a:pt x="837" y="0"/>
                    <a:pt x="837" y="0"/>
                    <a:pt x="837" y="0"/>
                  </a:cubicBezTo>
                  <a:cubicBezTo>
                    <a:pt x="29" y="0"/>
                    <a:pt x="29" y="0"/>
                    <a:pt x="29" y="0"/>
                  </a:cubicBezTo>
                  <a:cubicBezTo>
                    <a:pt x="21" y="0"/>
                    <a:pt x="13" y="15"/>
                    <a:pt x="8" y="40"/>
                  </a:cubicBezTo>
                  <a:cubicBezTo>
                    <a:pt x="7" y="47"/>
                    <a:pt x="5" y="55"/>
                    <a:pt x="4" y="63"/>
                  </a:cubicBezTo>
                  <a:cubicBezTo>
                    <a:pt x="2" y="81"/>
                    <a:pt x="0" y="101"/>
                    <a:pt x="0" y="123"/>
                  </a:cubicBezTo>
                  <a:cubicBezTo>
                    <a:pt x="0" y="127"/>
                    <a:pt x="0" y="131"/>
                    <a:pt x="0" y="136"/>
                  </a:cubicBezTo>
                  <a:cubicBezTo>
                    <a:pt x="0" y="139"/>
                    <a:pt x="0" y="143"/>
                    <a:pt x="0" y="146"/>
                  </a:cubicBezTo>
                  <a:cubicBezTo>
                    <a:pt x="0" y="168"/>
                    <a:pt x="2" y="189"/>
                    <a:pt x="4" y="206"/>
                  </a:cubicBezTo>
                  <a:cubicBezTo>
                    <a:pt x="5" y="215"/>
                    <a:pt x="6" y="222"/>
                    <a:pt x="8" y="229"/>
                  </a:cubicBezTo>
                  <a:cubicBezTo>
                    <a:pt x="13" y="255"/>
                    <a:pt x="21" y="271"/>
                    <a:pt x="29" y="271"/>
                  </a:cubicBezTo>
                  <a:close/>
                </a:path>
              </a:pathLst>
            </a:custGeom>
            <a:solidFill>
              <a:srgbClr val="F2644C">
                <a:alpha val="100000"/>
              </a:srgbClr>
            </a:solidFill>
            <a:ln w="9525">
              <a:noFill/>
            </a:ln>
          </p:spPr>
          <p:txBody>
            <a:bodyPr/>
            <a:lstStyle/>
            <a:p>
              <a:endParaRPr lang="zh-CN" altLang="en-US"/>
            </a:p>
          </p:txBody>
        </p:sp>
        <p:sp>
          <p:nvSpPr>
            <p:cNvPr id="17479" name="Freeform 69"/>
            <p:cNvSpPr/>
            <p:nvPr/>
          </p:nvSpPr>
          <p:spPr>
            <a:xfrm>
              <a:off x="3429000" y="3889375"/>
              <a:ext cx="280987" cy="257175"/>
            </a:xfrm>
            <a:custGeom>
              <a:avLst/>
              <a:gdLst/>
              <a:ahLst/>
              <a:cxnLst>
                <a:cxn ang="0">
                  <a:pos x="60483642" y="380544388"/>
                </a:cxn>
                <a:cxn ang="0">
                  <a:pos x="446066069" y="204133450"/>
                </a:cxn>
                <a:cxn ang="0">
                  <a:pos x="60483642" y="25201563"/>
                </a:cxn>
                <a:cxn ang="0">
                  <a:pos x="0" y="0"/>
                </a:cxn>
                <a:cxn ang="0">
                  <a:pos x="0" y="408265313"/>
                </a:cxn>
                <a:cxn ang="0">
                  <a:pos x="60483642" y="380544388"/>
                </a:cxn>
              </a:cxnLst>
              <a:rect l="0" t="0" r="0" b="0"/>
              <a:pathLst>
                <a:path w="177" h="162">
                  <a:moveTo>
                    <a:pt x="24" y="151"/>
                  </a:moveTo>
                  <a:lnTo>
                    <a:pt x="177" y="81"/>
                  </a:lnTo>
                  <a:lnTo>
                    <a:pt x="24" y="10"/>
                  </a:lnTo>
                  <a:lnTo>
                    <a:pt x="0" y="0"/>
                  </a:lnTo>
                  <a:lnTo>
                    <a:pt x="0" y="162"/>
                  </a:lnTo>
                  <a:lnTo>
                    <a:pt x="24" y="151"/>
                  </a:lnTo>
                  <a:close/>
                </a:path>
              </a:pathLst>
            </a:custGeom>
            <a:solidFill>
              <a:srgbClr val="F2644C">
                <a:alpha val="100000"/>
              </a:srgbClr>
            </a:solidFill>
            <a:ln w="9525">
              <a:noFill/>
            </a:ln>
          </p:spPr>
          <p:txBody>
            <a:bodyPr/>
            <a:lstStyle/>
            <a:p>
              <a:endParaRPr lang="zh-CN" altLang="en-US"/>
            </a:p>
          </p:txBody>
        </p:sp>
        <p:sp>
          <p:nvSpPr>
            <p:cNvPr id="17480" name="Freeform 70"/>
            <p:cNvSpPr/>
            <p:nvPr/>
          </p:nvSpPr>
          <p:spPr>
            <a:xfrm>
              <a:off x="3221038" y="3794125"/>
              <a:ext cx="207962" cy="449263"/>
            </a:xfrm>
            <a:custGeom>
              <a:avLst/>
              <a:gdLst/>
              <a:ahLst/>
              <a:cxnLst>
                <a:cxn ang="0">
                  <a:pos x="330138881" y="559475310"/>
                </a:cxn>
                <a:cxn ang="0">
                  <a:pos x="330138881" y="151209543"/>
                </a:cxn>
                <a:cxn ang="0">
                  <a:pos x="0" y="0"/>
                </a:cxn>
                <a:cxn ang="0">
                  <a:pos x="0" y="105846680"/>
                </a:cxn>
                <a:cxn ang="0">
                  <a:pos x="0" y="166330498"/>
                </a:cxn>
                <a:cxn ang="0">
                  <a:pos x="0" y="322580359"/>
                </a:cxn>
                <a:cxn ang="0">
                  <a:pos x="0" y="355343220"/>
                </a:cxn>
                <a:cxn ang="0">
                  <a:pos x="0" y="383064176"/>
                </a:cxn>
                <a:cxn ang="0">
                  <a:pos x="0" y="541834991"/>
                </a:cxn>
                <a:cxn ang="0">
                  <a:pos x="0" y="602318808"/>
                </a:cxn>
                <a:cxn ang="0">
                  <a:pos x="0" y="713205806"/>
                </a:cxn>
                <a:cxn ang="0">
                  <a:pos x="330138881" y="559475310"/>
                </a:cxn>
              </a:cxnLst>
              <a:rect l="0" t="0" r="0" b="0"/>
              <a:pathLst>
                <a:path w="131" h="283">
                  <a:moveTo>
                    <a:pt x="131" y="222"/>
                  </a:moveTo>
                  <a:lnTo>
                    <a:pt x="131" y="60"/>
                  </a:lnTo>
                  <a:lnTo>
                    <a:pt x="0" y="0"/>
                  </a:lnTo>
                  <a:lnTo>
                    <a:pt x="0" y="42"/>
                  </a:lnTo>
                  <a:lnTo>
                    <a:pt x="0" y="66"/>
                  </a:lnTo>
                  <a:lnTo>
                    <a:pt x="0" y="128"/>
                  </a:lnTo>
                  <a:lnTo>
                    <a:pt x="0" y="141"/>
                  </a:lnTo>
                  <a:lnTo>
                    <a:pt x="0" y="152"/>
                  </a:lnTo>
                  <a:lnTo>
                    <a:pt x="0" y="215"/>
                  </a:lnTo>
                  <a:lnTo>
                    <a:pt x="0" y="239"/>
                  </a:lnTo>
                  <a:lnTo>
                    <a:pt x="0" y="283"/>
                  </a:lnTo>
                  <a:lnTo>
                    <a:pt x="131" y="222"/>
                  </a:lnTo>
                  <a:close/>
                </a:path>
              </a:pathLst>
            </a:custGeom>
            <a:solidFill>
              <a:srgbClr val="FFFFFF">
                <a:alpha val="100000"/>
              </a:srgbClr>
            </a:solidFill>
            <a:ln w="9525">
              <a:noFill/>
            </a:ln>
          </p:spPr>
          <p:txBody>
            <a:bodyPr/>
            <a:lstStyle/>
            <a:p>
              <a:endParaRPr lang="zh-CN" altLang="en-US"/>
            </a:p>
          </p:txBody>
        </p:sp>
        <p:sp>
          <p:nvSpPr>
            <p:cNvPr id="17481" name="Freeform 71"/>
            <p:cNvSpPr/>
            <p:nvPr/>
          </p:nvSpPr>
          <p:spPr>
            <a:xfrm>
              <a:off x="1846263" y="3841750"/>
              <a:ext cx="1374775" cy="28575"/>
            </a:xfrm>
            <a:custGeom>
              <a:avLst/>
              <a:gdLst/>
              <a:ahLst/>
              <a:cxnLst>
                <a:cxn ang="0">
                  <a:pos x="2147483647" y="0"/>
                </a:cxn>
                <a:cxn ang="0">
                  <a:pos x="10973355" y="0"/>
                </a:cxn>
                <a:cxn ang="0">
                  <a:pos x="2742925" y="31079515"/>
                </a:cxn>
                <a:cxn ang="0">
                  <a:pos x="0" y="48031213"/>
                </a:cxn>
                <a:cxn ang="0">
                  <a:pos x="2147483647" y="48031213"/>
                </a:cxn>
                <a:cxn ang="0">
                  <a:pos x="2147483647" y="31079515"/>
                </a:cxn>
                <a:cxn ang="0">
                  <a:pos x="2147483647" y="0"/>
                </a:cxn>
              </a:cxnLst>
              <a:rect l="0" t="0" r="0" b="0"/>
              <a:pathLst>
                <a:path w="830" h="17">
                  <a:moveTo>
                    <a:pt x="830" y="0"/>
                  </a:moveTo>
                  <a:cubicBezTo>
                    <a:pt x="4" y="0"/>
                    <a:pt x="4" y="0"/>
                    <a:pt x="4" y="0"/>
                  </a:cubicBezTo>
                  <a:cubicBezTo>
                    <a:pt x="3" y="3"/>
                    <a:pt x="2" y="7"/>
                    <a:pt x="1" y="11"/>
                  </a:cubicBezTo>
                  <a:cubicBezTo>
                    <a:pt x="1" y="13"/>
                    <a:pt x="0" y="15"/>
                    <a:pt x="0" y="17"/>
                  </a:cubicBezTo>
                  <a:cubicBezTo>
                    <a:pt x="830" y="17"/>
                    <a:pt x="830" y="17"/>
                    <a:pt x="830" y="17"/>
                  </a:cubicBezTo>
                  <a:cubicBezTo>
                    <a:pt x="830" y="11"/>
                    <a:pt x="830" y="11"/>
                    <a:pt x="830" y="11"/>
                  </a:cubicBezTo>
                  <a:lnTo>
                    <a:pt x="830" y="0"/>
                  </a:lnTo>
                  <a:close/>
                </a:path>
              </a:pathLst>
            </a:custGeom>
            <a:solidFill>
              <a:srgbClr val="C2503D">
                <a:alpha val="100000"/>
              </a:srgbClr>
            </a:solidFill>
            <a:ln w="9525">
              <a:noFill/>
            </a:ln>
          </p:spPr>
          <p:txBody>
            <a:bodyPr/>
            <a:lstStyle/>
            <a:p>
              <a:endParaRPr lang="zh-CN" altLang="en-US"/>
            </a:p>
          </p:txBody>
        </p:sp>
        <p:sp>
          <p:nvSpPr>
            <p:cNvPr id="17482" name="Freeform 72"/>
            <p:cNvSpPr/>
            <p:nvPr/>
          </p:nvSpPr>
          <p:spPr>
            <a:xfrm>
              <a:off x="1846263" y="4165600"/>
              <a:ext cx="1374775" cy="26988"/>
            </a:xfrm>
            <a:custGeom>
              <a:avLst/>
              <a:gdLst/>
              <a:ahLst/>
              <a:cxnLst>
                <a:cxn ang="0">
                  <a:pos x="2742925" y="12601808"/>
                </a:cxn>
                <a:cxn ang="0">
                  <a:pos x="8230430" y="42844244"/>
                </a:cxn>
                <a:cxn ang="0">
                  <a:pos x="2147483647" y="42844244"/>
                </a:cxn>
                <a:cxn ang="0">
                  <a:pos x="2147483647" y="12601808"/>
                </a:cxn>
                <a:cxn ang="0">
                  <a:pos x="2147483647" y="0"/>
                </a:cxn>
                <a:cxn ang="0">
                  <a:pos x="0" y="0"/>
                </a:cxn>
                <a:cxn ang="0">
                  <a:pos x="2742925" y="12601808"/>
                </a:cxn>
              </a:cxnLst>
              <a:rect l="0" t="0" r="0" b="0"/>
              <a:pathLst>
                <a:path w="830" h="17">
                  <a:moveTo>
                    <a:pt x="1" y="5"/>
                  </a:moveTo>
                  <a:cubicBezTo>
                    <a:pt x="2" y="9"/>
                    <a:pt x="2" y="13"/>
                    <a:pt x="3" y="17"/>
                  </a:cubicBezTo>
                  <a:cubicBezTo>
                    <a:pt x="830" y="17"/>
                    <a:pt x="830" y="17"/>
                    <a:pt x="830" y="17"/>
                  </a:cubicBezTo>
                  <a:cubicBezTo>
                    <a:pt x="830" y="5"/>
                    <a:pt x="830" y="5"/>
                    <a:pt x="830" y="5"/>
                  </a:cubicBezTo>
                  <a:cubicBezTo>
                    <a:pt x="830" y="0"/>
                    <a:pt x="830" y="0"/>
                    <a:pt x="830" y="0"/>
                  </a:cubicBezTo>
                  <a:cubicBezTo>
                    <a:pt x="0" y="0"/>
                    <a:pt x="0" y="0"/>
                    <a:pt x="0" y="0"/>
                  </a:cubicBezTo>
                  <a:cubicBezTo>
                    <a:pt x="0" y="2"/>
                    <a:pt x="0" y="4"/>
                    <a:pt x="1" y="5"/>
                  </a:cubicBezTo>
                  <a:close/>
                </a:path>
              </a:pathLst>
            </a:custGeom>
            <a:solidFill>
              <a:srgbClr val="C2503D">
                <a:alpha val="100000"/>
              </a:srgbClr>
            </a:solidFill>
            <a:ln w="9525">
              <a:noFill/>
            </a:ln>
          </p:spPr>
          <p:txBody>
            <a:bodyPr/>
            <a:lstStyle/>
            <a:p>
              <a:endParaRPr lang="zh-CN" altLang="en-US"/>
            </a:p>
          </p:txBody>
        </p:sp>
        <p:sp>
          <p:nvSpPr>
            <p:cNvPr id="17483" name="Freeform 73"/>
            <p:cNvSpPr/>
            <p:nvPr/>
          </p:nvSpPr>
          <p:spPr>
            <a:xfrm>
              <a:off x="1835150" y="3949700"/>
              <a:ext cx="1385887" cy="28575"/>
            </a:xfrm>
            <a:custGeom>
              <a:avLst/>
              <a:gdLst/>
              <a:ahLst/>
              <a:cxnLst>
                <a:cxn ang="0">
                  <a:pos x="0" y="48031213"/>
                </a:cxn>
                <a:cxn ang="0">
                  <a:pos x="2147483647" y="48031213"/>
                </a:cxn>
                <a:cxn ang="0">
                  <a:pos x="2147483647" y="0"/>
                </a:cxn>
                <a:cxn ang="0">
                  <a:pos x="2741970" y="0"/>
                </a:cxn>
                <a:cxn ang="0">
                  <a:pos x="0" y="48031213"/>
                </a:cxn>
              </a:cxnLst>
              <a:rect l="0" t="0" r="0" b="0"/>
              <a:pathLst>
                <a:path w="837" h="17">
                  <a:moveTo>
                    <a:pt x="0" y="17"/>
                  </a:moveTo>
                  <a:cubicBezTo>
                    <a:pt x="837" y="17"/>
                    <a:pt x="837" y="17"/>
                    <a:pt x="837" y="17"/>
                  </a:cubicBezTo>
                  <a:cubicBezTo>
                    <a:pt x="837" y="0"/>
                    <a:pt x="837" y="0"/>
                    <a:pt x="837" y="0"/>
                  </a:cubicBezTo>
                  <a:cubicBezTo>
                    <a:pt x="1" y="0"/>
                    <a:pt x="1" y="0"/>
                    <a:pt x="1" y="0"/>
                  </a:cubicBezTo>
                  <a:cubicBezTo>
                    <a:pt x="1" y="5"/>
                    <a:pt x="0" y="11"/>
                    <a:pt x="0" y="17"/>
                  </a:cubicBezTo>
                  <a:close/>
                </a:path>
              </a:pathLst>
            </a:custGeom>
            <a:solidFill>
              <a:srgbClr val="C2503D">
                <a:alpha val="100000"/>
              </a:srgbClr>
            </a:solidFill>
            <a:ln w="9525">
              <a:noFill/>
            </a:ln>
          </p:spPr>
          <p:txBody>
            <a:bodyPr/>
            <a:lstStyle/>
            <a:p>
              <a:endParaRPr lang="zh-CN" altLang="en-US"/>
            </a:p>
          </p:txBody>
        </p:sp>
        <p:sp>
          <p:nvSpPr>
            <p:cNvPr id="17484" name="Freeform 74"/>
            <p:cNvSpPr/>
            <p:nvPr/>
          </p:nvSpPr>
          <p:spPr>
            <a:xfrm>
              <a:off x="1835150" y="4057650"/>
              <a:ext cx="1385887" cy="28575"/>
            </a:xfrm>
            <a:custGeom>
              <a:avLst/>
              <a:gdLst/>
              <a:ahLst/>
              <a:cxnLst>
                <a:cxn ang="0">
                  <a:pos x="2741970" y="48031213"/>
                </a:cxn>
                <a:cxn ang="0">
                  <a:pos x="2147483647" y="48031213"/>
                </a:cxn>
                <a:cxn ang="0">
                  <a:pos x="2147483647" y="0"/>
                </a:cxn>
                <a:cxn ang="0">
                  <a:pos x="0" y="0"/>
                </a:cxn>
                <a:cxn ang="0">
                  <a:pos x="2741970" y="48031213"/>
                </a:cxn>
              </a:cxnLst>
              <a:rect l="0" t="0" r="0" b="0"/>
              <a:pathLst>
                <a:path w="837" h="17">
                  <a:moveTo>
                    <a:pt x="1" y="17"/>
                  </a:moveTo>
                  <a:cubicBezTo>
                    <a:pt x="837" y="17"/>
                    <a:pt x="837" y="17"/>
                    <a:pt x="837" y="17"/>
                  </a:cubicBezTo>
                  <a:cubicBezTo>
                    <a:pt x="837" y="0"/>
                    <a:pt x="837" y="0"/>
                    <a:pt x="837" y="0"/>
                  </a:cubicBezTo>
                  <a:cubicBezTo>
                    <a:pt x="0" y="0"/>
                    <a:pt x="0" y="0"/>
                    <a:pt x="0" y="0"/>
                  </a:cubicBezTo>
                  <a:cubicBezTo>
                    <a:pt x="0" y="6"/>
                    <a:pt x="1" y="11"/>
                    <a:pt x="1" y="17"/>
                  </a:cubicBezTo>
                  <a:close/>
                </a:path>
              </a:pathLst>
            </a:custGeom>
            <a:solidFill>
              <a:srgbClr val="C2503D">
                <a:alpha val="100000"/>
              </a:srgbClr>
            </a:solidFill>
            <a:ln w="9525">
              <a:noFill/>
            </a:ln>
          </p:spPr>
          <p:txBody>
            <a:bodyPr/>
            <a:lstStyle/>
            <a:p>
              <a:endParaRPr lang="zh-CN" altLang="en-US"/>
            </a:p>
          </p:txBody>
        </p:sp>
        <p:sp>
          <p:nvSpPr>
            <p:cNvPr id="17485" name="Freeform 75"/>
            <p:cNvSpPr/>
            <p:nvPr/>
          </p:nvSpPr>
          <p:spPr>
            <a:xfrm>
              <a:off x="2579688" y="3579813"/>
              <a:ext cx="231775" cy="523875"/>
            </a:xfrm>
            <a:custGeom>
              <a:avLst/>
              <a:gdLst/>
              <a:ahLst/>
              <a:cxnLst>
                <a:cxn ang="0">
                  <a:pos x="383692674" y="189639434"/>
                </a:cxn>
                <a:cxn ang="0">
                  <a:pos x="383692674" y="189639434"/>
                </a:cxn>
                <a:cxn ang="0">
                  <a:pos x="191846337" y="0"/>
                </a:cxn>
                <a:cxn ang="0">
                  <a:pos x="0" y="189639434"/>
                </a:cxn>
                <a:cxn ang="0">
                  <a:pos x="2779633" y="678857451"/>
                </a:cxn>
                <a:cxn ang="0">
                  <a:pos x="194625970" y="868496885"/>
                </a:cxn>
                <a:cxn ang="0">
                  <a:pos x="386472307" y="678857451"/>
                </a:cxn>
                <a:cxn ang="0">
                  <a:pos x="383692674" y="189639434"/>
                </a:cxn>
              </a:cxnLst>
              <a:rect l="0" t="0" r="0" b="0"/>
              <a:pathLst>
                <a:path w="139" h="316">
                  <a:moveTo>
                    <a:pt x="138" y="69"/>
                  </a:moveTo>
                  <a:cubicBezTo>
                    <a:pt x="138" y="69"/>
                    <a:pt x="138" y="69"/>
                    <a:pt x="138" y="69"/>
                  </a:cubicBezTo>
                  <a:cubicBezTo>
                    <a:pt x="138" y="31"/>
                    <a:pt x="107" y="0"/>
                    <a:pt x="69" y="0"/>
                  </a:cubicBezTo>
                  <a:cubicBezTo>
                    <a:pt x="31" y="0"/>
                    <a:pt x="0" y="31"/>
                    <a:pt x="0" y="69"/>
                  </a:cubicBezTo>
                  <a:cubicBezTo>
                    <a:pt x="1" y="247"/>
                    <a:pt x="1" y="247"/>
                    <a:pt x="1" y="247"/>
                  </a:cubicBezTo>
                  <a:cubicBezTo>
                    <a:pt x="1" y="285"/>
                    <a:pt x="32" y="316"/>
                    <a:pt x="70" y="316"/>
                  </a:cubicBezTo>
                  <a:cubicBezTo>
                    <a:pt x="108" y="316"/>
                    <a:pt x="139" y="285"/>
                    <a:pt x="139" y="247"/>
                  </a:cubicBezTo>
                  <a:lnTo>
                    <a:pt x="138" y="69"/>
                  </a:lnTo>
                  <a:close/>
                </a:path>
              </a:pathLst>
            </a:custGeom>
            <a:solidFill>
              <a:srgbClr val="FFFFFF">
                <a:alpha val="100000"/>
              </a:srgbClr>
            </a:solidFill>
            <a:ln w="9525">
              <a:noFill/>
            </a:ln>
          </p:spPr>
          <p:txBody>
            <a:bodyPr/>
            <a:lstStyle/>
            <a:p>
              <a:endParaRPr lang="zh-CN" altLang="en-US"/>
            </a:p>
          </p:txBody>
        </p:sp>
        <p:sp>
          <p:nvSpPr>
            <p:cNvPr id="17486" name="Freeform 76"/>
            <p:cNvSpPr/>
            <p:nvPr/>
          </p:nvSpPr>
          <p:spPr>
            <a:xfrm>
              <a:off x="2306638" y="3579813"/>
              <a:ext cx="230187" cy="523875"/>
            </a:xfrm>
            <a:custGeom>
              <a:avLst/>
              <a:gdLst/>
              <a:ahLst/>
              <a:cxnLst>
                <a:cxn ang="0">
                  <a:pos x="378452268" y="189639434"/>
                </a:cxn>
                <a:cxn ang="0">
                  <a:pos x="189225306" y="0"/>
                </a:cxn>
                <a:cxn ang="0">
                  <a:pos x="0" y="189639434"/>
                </a:cxn>
                <a:cxn ang="0">
                  <a:pos x="2742372" y="678857451"/>
                </a:cxn>
                <a:cxn ang="0">
                  <a:pos x="2742372" y="678857451"/>
                </a:cxn>
                <a:cxn ang="0">
                  <a:pos x="191969334" y="868496885"/>
                </a:cxn>
                <a:cxn ang="0">
                  <a:pos x="381194640" y="678857451"/>
                </a:cxn>
                <a:cxn ang="0">
                  <a:pos x="378452268" y="189639434"/>
                </a:cxn>
              </a:cxnLst>
              <a:rect l="0" t="0" r="0" b="0"/>
              <a:pathLst>
                <a:path w="139" h="316">
                  <a:moveTo>
                    <a:pt x="138" y="69"/>
                  </a:moveTo>
                  <a:cubicBezTo>
                    <a:pt x="138" y="31"/>
                    <a:pt x="107" y="0"/>
                    <a:pt x="69" y="0"/>
                  </a:cubicBezTo>
                  <a:cubicBezTo>
                    <a:pt x="31" y="0"/>
                    <a:pt x="0" y="31"/>
                    <a:pt x="0" y="69"/>
                  </a:cubicBezTo>
                  <a:cubicBezTo>
                    <a:pt x="1" y="247"/>
                    <a:pt x="1" y="247"/>
                    <a:pt x="1" y="247"/>
                  </a:cubicBezTo>
                  <a:cubicBezTo>
                    <a:pt x="1" y="247"/>
                    <a:pt x="1" y="247"/>
                    <a:pt x="1" y="247"/>
                  </a:cubicBezTo>
                  <a:cubicBezTo>
                    <a:pt x="1" y="285"/>
                    <a:pt x="32" y="316"/>
                    <a:pt x="70" y="316"/>
                  </a:cubicBezTo>
                  <a:cubicBezTo>
                    <a:pt x="108" y="316"/>
                    <a:pt x="139" y="285"/>
                    <a:pt x="139" y="247"/>
                  </a:cubicBezTo>
                  <a:lnTo>
                    <a:pt x="138" y="69"/>
                  </a:lnTo>
                  <a:close/>
                </a:path>
              </a:pathLst>
            </a:custGeom>
            <a:solidFill>
              <a:srgbClr val="FFFFFF">
                <a:alpha val="100000"/>
              </a:srgbClr>
            </a:solidFill>
            <a:ln w="9525">
              <a:noFill/>
            </a:ln>
          </p:spPr>
          <p:txBody>
            <a:bodyPr/>
            <a:lstStyle/>
            <a:p>
              <a:endParaRPr lang="zh-CN" altLang="en-US"/>
            </a:p>
          </p:txBody>
        </p:sp>
        <p:sp>
          <p:nvSpPr>
            <p:cNvPr id="17487" name="Freeform 77"/>
            <p:cNvSpPr/>
            <p:nvPr/>
          </p:nvSpPr>
          <p:spPr>
            <a:xfrm>
              <a:off x="2855913" y="3579813"/>
              <a:ext cx="228600" cy="523875"/>
            </a:xfrm>
            <a:custGeom>
              <a:avLst/>
              <a:gdLst/>
              <a:ahLst/>
              <a:cxnLst>
                <a:cxn ang="0">
                  <a:pos x="378680870" y="340802239"/>
                </a:cxn>
                <a:cxn ang="0">
                  <a:pos x="378680870" y="189639434"/>
                </a:cxn>
                <a:cxn ang="0">
                  <a:pos x="189340435" y="0"/>
                </a:cxn>
                <a:cxn ang="0">
                  <a:pos x="0" y="189639434"/>
                </a:cxn>
                <a:cxn ang="0">
                  <a:pos x="0" y="527694646"/>
                </a:cxn>
                <a:cxn ang="0">
                  <a:pos x="0" y="527694646"/>
                </a:cxn>
                <a:cxn ang="0">
                  <a:pos x="0" y="678857451"/>
                </a:cxn>
                <a:cxn ang="0">
                  <a:pos x="189340435" y="868496885"/>
                </a:cxn>
                <a:cxn ang="0">
                  <a:pos x="378680870" y="678857451"/>
                </a:cxn>
                <a:cxn ang="0">
                  <a:pos x="378680870" y="340802239"/>
                </a:cxn>
              </a:cxnLst>
              <a:rect l="0" t="0" r="0" b="0"/>
              <a:pathLst>
                <a:path w="138" h="316">
                  <a:moveTo>
                    <a:pt x="138" y="124"/>
                  </a:moveTo>
                  <a:cubicBezTo>
                    <a:pt x="138" y="69"/>
                    <a:pt x="138" y="69"/>
                    <a:pt x="138" y="69"/>
                  </a:cubicBezTo>
                  <a:cubicBezTo>
                    <a:pt x="138" y="31"/>
                    <a:pt x="107" y="0"/>
                    <a:pt x="69" y="0"/>
                  </a:cubicBezTo>
                  <a:cubicBezTo>
                    <a:pt x="31" y="0"/>
                    <a:pt x="0" y="31"/>
                    <a:pt x="0" y="69"/>
                  </a:cubicBezTo>
                  <a:cubicBezTo>
                    <a:pt x="0" y="192"/>
                    <a:pt x="0" y="192"/>
                    <a:pt x="0" y="192"/>
                  </a:cubicBezTo>
                  <a:cubicBezTo>
                    <a:pt x="0" y="192"/>
                    <a:pt x="0" y="192"/>
                    <a:pt x="0" y="192"/>
                  </a:cubicBezTo>
                  <a:cubicBezTo>
                    <a:pt x="0" y="247"/>
                    <a:pt x="0" y="247"/>
                    <a:pt x="0" y="247"/>
                  </a:cubicBezTo>
                  <a:cubicBezTo>
                    <a:pt x="0" y="285"/>
                    <a:pt x="31" y="316"/>
                    <a:pt x="69" y="316"/>
                  </a:cubicBezTo>
                  <a:cubicBezTo>
                    <a:pt x="107" y="316"/>
                    <a:pt x="138" y="285"/>
                    <a:pt x="138" y="247"/>
                  </a:cubicBezTo>
                  <a:cubicBezTo>
                    <a:pt x="138" y="124"/>
                    <a:pt x="138" y="124"/>
                    <a:pt x="138" y="124"/>
                  </a:cubicBezTo>
                  <a:close/>
                </a:path>
              </a:pathLst>
            </a:custGeom>
            <a:solidFill>
              <a:srgbClr val="FFFFFF">
                <a:alpha val="100000"/>
              </a:srgbClr>
            </a:solidFill>
            <a:ln w="9525">
              <a:noFill/>
            </a:ln>
          </p:spPr>
          <p:txBody>
            <a:bodyPr/>
            <a:lstStyle/>
            <a:p>
              <a:endParaRPr lang="zh-CN" altLang="en-US"/>
            </a:p>
          </p:txBody>
        </p:sp>
        <p:sp>
          <p:nvSpPr>
            <p:cNvPr id="17488" name="Freeform 78"/>
            <p:cNvSpPr/>
            <p:nvPr/>
          </p:nvSpPr>
          <p:spPr>
            <a:xfrm>
              <a:off x="2033588" y="3579813"/>
              <a:ext cx="228600" cy="523875"/>
            </a:xfrm>
            <a:custGeom>
              <a:avLst/>
              <a:gdLst/>
              <a:ahLst/>
              <a:cxnLst>
                <a:cxn ang="0">
                  <a:pos x="378680870" y="189639434"/>
                </a:cxn>
                <a:cxn ang="0">
                  <a:pos x="189340435" y="0"/>
                </a:cxn>
                <a:cxn ang="0">
                  <a:pos x="0" y="189639434"/>
                </a:cxn>
                <a:cxn ang="0">
                  <a:pos x="0" y="678857451"/>
                </a:cxn>
                <a:cxn ang="0">
                  <a:pos x="189340435" y="868496885"/>
                </a:cxn>
                <a:cxn ang="0">
                  <a:pos x="378680870" y="678857451"/>
                </a:cxn>
                <a:cxn ang="0">
                  <a:pos x="378680870" y="189639434"/>
                </a:cxn>
              </a:cxnLst>
              <a:rect l="0" t="0" r="0" b="0"/>
              <a:pathLst>
                <a:path w="138" h="316">
                  <a:moveTo>
                    <a:pt x="138" y="69"/>
                  </a:moveTo>
                  <a:cubicBezTo>
                    <a:pt x="138" y="31"/>
                    <a:pt x="107" y="0"/>
                    <a:pt x="69" y="0"/>
                  </a:cubicBezTo>
                  <a:cubicBezTo>
                    <a:pt x="31" y="0"/>
                    <a:pt x="0" y="31"/>
                    <a:pt x="0" y="69"/>
                  </a:cubicBezTo>
                  <a:cubicBezTo>
                    <a:pt x="0" y="247"/>
                    <a:pt x="0" y="247"/>
                    <a:pt x="0" y="247"/>
                  </a:cubicBezTo>
                  <a:cubicBezTo>
                    <a:pt x="0" y="285"/>
                    <a:pt x="31" y="316"/>
                    <a:pt x="69" y="316"/>
                  </a:cubicBezTo>
                  <a:cubicBezTo>
                    <a:pt x="107" y="316"/>
                    <a:pt x="138" y="285"/>
                    <a:pt x="138" y="247"/>
                  </a:cubicBezTo>
                  <a:lnTo>
                    <a:pt x="138" y="69"/>
                  </a:lnTo>
                  <a:close/>
                </a:path>
              </a:pathLst>
            </a:custGeom>
            <a:solidFill>
              <a:srgbClr val="FFFFFF">
                <a:alpha val="100000"/>
              </a:srgbClr>
            </a:solidFill>
            <a:ln w="9525">
              <a:noFill/>
            </a:ln>
          </p:spPr>
          <p:txBody>
            <a:bodyPr/>
            <a:lstStyle/>
            <a:p>
              <a:endParaRPr lang="zh-CN" altLang="en-US"/>
            </a:p>
          </p:txBody>
        </p:sp>
        <p:sp>
          <p:nvSpPr>
            <p:cNvPr id="82" name="Freeform 79"/>
            <p:cNvSpPr/>
            <p:nvPr/>
          </p:nvSpPr>
          <p:spPr bwMode="auto">
            <a:xfrm>
              <a:off x="2324100" y="3814763"/>
              <a:ext cx="801688" cy="1057275"/>
            </a:xfrm>
            <a:custGeom>
              <a:avLst/>
              <a:gdLst>
                <a:gd name="T0" fmla="*/ 484 w 484"/>
                <a:gd name="T1" fmla="*/ 354 h 639"/>
                <a:gd name="T2" fmla="*/ 455 w 484"/>
                <a:gd name="T3" fmla="*/ 214 h 639"/>
                <a:gd name="T4" fmla="*/ 404 w 484"/>
                <a:gd name="T5" fmla="*/ 68 h 639"/>
                <a:gd name="T6" fmla="*/ 333 w 484"/>
                <a:gd name="T7" fmla="*/ 2 h 639"/>
                <a:gd name="T8" fmla="*/ 273 w 484"/>
                <a:gd name="T9" fmla="*/ 31 h 639"/>
                <a:gd name="T10" fmla="*/ 255 w 484"/>
                <a:gd name="T11" fmla="*/ 80 h 639"/>
                <a:gd name="T12" fmla="*/ 304 w 484"/>
                <a:gd name="T13" fmla="*/ 284 h 639"/>
                <a:gd name="T14" fmla="*/ 128 w 484"/>
                <a:gd name="T15" fmla="*/ 377 h 639"/>
                <a:gd name="T16" fmla="*/ 111 w 484"/>
                <a:gd name="T17" fmla="*/ 639 h 639"/>
                <a:gd name="T18" fmla="*/ 212 w 484"/>
                <a:gd name="T19" fmla="*/ 639 h 639"/>
                <a:gd name="T20" fmla="*/ 459 w 484"/>
                <a:gd name="T21" fmla="*/ 485 h 639"/>
                <a:gd name="T22" fmla="*/ 484 w 484"/>
                <a:gd name="T23" fmla="*/ 35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4" h="639">
                  <a:moveTo>
                    <a:pt x="484" y="354"/>
                  </a:moveTo>
                  <a:cubicBezTo>
                    <a:pt x="484" y="300"/>
                    <a:pt x="472" y="246"/>
                    <a:pt x="455" y="214"/>
                  </a:cubicBezTo>
                  <a:cubicBezTo>
                    <a:pt x="404" y="68"/>
                    <a:pt x="404" y="68"/>
                    <a:pt x="404" y="68"/>
                  </a:cubicBezTo>
                  <a:cubicBezTo>
                    <a:pt x="392" y="31"/>
                    <a:pt x="371" y="0"/>
                    <a:pt x="333" y="2"/>
                  </a:cubicBezTo>
                  <a:cubicBezTo>
                    <a:pt x="315" y="2"/>
                    <a:pt x="286" y="17"/>
                    <a:pt x="273" y="31"/>
                  </a:cubicBezTo>
                  <a:cubicBezTo>
                    <a:pt x="261" y="44"/>
                    <a:pt x="254" y="62"/>
                    <a:pt x="255" y="80"/>
                  </a:cubicBezTo>
                  <a:cubicBezTo>
                    <a:pt x="304" y="284"/>
                    <a:pt x="304" y="284"/>
                    <a:pt x="304" y="284"/>
                  </a:cubicBezTo>
                  <a:cubicBezTo>
                    <a:pt x="128" y="377"/>
                    <a:pt x="128" y="377"/>
                    <a:pt x="128" y="377"/>
                  </a:cubicBezTo>
                  <a:cubicBezTo>
                    <a:pt x="0" y="445"/>
                    <a:pt x="54" y="639"/>
                    <a:pt x="111" y="639"/>
                  </a:cubicBezTo>
                  <a:cubicBezTo>
                    <a:pt x="212" y="639"/>
                    <a:pt x="212" y="639"/>
                    <a:pt x="212" y="639"/>
                  </a:cubicBezTo>
                  <a:cubicBezTo>
                    <a:pt x="368" y="639"/>
                    <a:pt x="451" y="520"/>
                    <a:pt x="459" y="485"/>
                  </a:cubicBezTo>
                  <a:cubicBezTo>
                    <a:pt x="474" y="454"/>
                    <a:pt x="484" y="405"/>
                    <a:pt x="484" y="354"/>
                  </a:cubicBezTo>
                  <a:close/>
                </a:path>
              </a:pathLst>
            </a:custGeom>
            <a:solidFill>
              <a:schemeClr val="bg1">
                <a:lumMod val="7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490" name="Freeform 80"/>
            <p:cNvSpPr/>
            <p:nvPr/>
          </p:nvSpPr>
          <p:spPr>
            <a:xfrm>
              <a:off x="2060575" y="4773613"/>
              <a:ext cx="246062" cy="177800"/>
            </a:xfrm>
            <a:custGeom>
              <a:avLst/>
              <a:gdLst/>
              <a:ahLst/>
              <a:cxnLst>
                <a:cxn ang="0">
                  <a:pos x="406352402" y="0"/>
                </a:cxn>
                <a:cxn ang="0">
                  <a:pos x="87271090" y="0"/>
                </a:cxn>
                <a:cxn ang="0">
                  <a:pos x="0" y="92149789"/>
                </a:cxn>
                <a:cxn ang="0">
                  <a:pos x="0" y="292711481"/>
                </a:cxn>
                <a:cxn ang="0">
                  <a:pos x="406352402" y="292711481"/>
                </a:cxn>
                <a:cxn ang="0">
                  <a:pos x="406352402" y="0"/>
                </a:cxn>
              </a:cxnLst>
              <a:rect l="0" t="0" r="0" b="0"/>
              <a:pathLst>
                <a:path w="149" h="108">
                  <a:moveTo>
                    <a:pt x="149" y="0"/>
                  </a:moveTo>
                  <a:cubicBezTo>
                    <a:pt x="32" y="0"/>
                    <a:pt x="32" y="0"/>
                    <a:pt x="32" y="0"/>
                  </a:cubicBezTo>
                  <a:cubicBezTo>
                    <a:pt x="14" y="0"/>
                    <a:pt x="0" y="15"/>
                    <a:pt x="0" y="34"/>
                  </a:cubicBezTo>
                  <a:cubicBezTo>
                    <a:pt x="0" y="108"/>
                    <a:pt x="0" y="108"/>
                    <a:pt x="0" y="108"/>
                  </a:cubicBezTo>
                  <a:cubicBezTo>
                    <a:pt x="149" y="108"/>
                    <a:pt x="149" y="108"/>
                    <a:pt x="149" y="108"/>
                  </a:cubicBezTo>
                  <a:lnTo>
                    <a:pt x="149" y="0"/>
                  </a:lnTo>
                  <a:close/>
                </a:path>
              </a:pathLst>
            </a:custGeom>
            <a:solidFill>
              <a:srgbClr val="011D24">
                <a:alpha val="100000"/>
              </a:srgbClr>
            </a:solidFill>
            <a:ln w="9525">
              <a:noFill/>
            </a:ln>
          </p:spPr>
          <p:txBody>
            <a:bodyPr/>
            <a:lstStyle/>
            <a:p>
              <a:endParaRPr lang="zh-CN" altLang="en-US"/>
            </a:p>
          </p:txBody>
        </p:sp>
        <p:sp>
          <p:nvSpPr>
            <p:cNvPr id="17491" name="Freeform 81"/>
            <p:cNvSpPr/>
            <p:nvPr/>
          </p:nvSpPr>
          <p:spPr>
            <a:xfrm>
              <a:off x="2306638" y="4773613"/>
              <a:ext cx="754062" cy="177800"/>
            </a:xfrm>
            <a:custGeom>
              <a:avLst/>
              <a:gdLst/>
              <a:ahLst/>
              <a:cxnLst>
                <a:cxn ang="0">
                  <a:pos x="1161800725" y="0"/>
                </a:cxn>
                <a:cxn ang="0">
                  <a:pos x="0" y="0"/>
                </a:cxn>
                <a:cxn ang="0">
                  <a:pos x="0" y="292711481"/>
                </a:cxn>
                <a:cxn ang="0">
                  <a:pos x="1249691208" y="292711481"/>
                </a:cxn>
                <a:cxn ang="0">
                  <a:pos x="1249691208" y="92149789"/>
                </a:cxn>
                <a:cxn ang="0">
                  <a:pos x="1161800725" y="0"/>
                </a:cxn>
              </a:cxnLst>
              <a:rect l="0" t="0" r="0" b="0"/>
              <a:pathLst>
                <a:path w="455" h="108">
                  <a:moveTo>
                    <a:pt x="423" y="0"/>
                  </a:moveTo>
                  <a:cubicBezTo>
                    <a:pt x="0" y="0"/>
                    <a:pt x="0" y="0"/>
                    <a:pt x="0" y="0"/>
                  </a:cubicBezTo>
                  <a:cubicBezTo>
                    <a:pt x="0" y="108"/>
                    <a:pt x="0" y="108"/>
                    <a:pt x="0" y="108"/>
                  </a:cubicBezTo>
                  <a:cubicBezTo>
                    <a:pt x="455" y="108"/>
                    <a:pt x="455" y="108"/>
                    <a:pt x="455" y="108"/>
                  </a:cubicBezTo>
                  <a:cubicBezTo>
                    <a:pt x="455" y="34"/>
                    <a:pt x="455" y="34"/>
                    <a:pt x="455" y="34"/>
                  </a:cubicBezTo>
                  <a:cubicBezTo>
                    <a:pt x="455" y="15"/>
                    <a:pt x="440" y="0"/>
                    <a:pt x="423" y="0"/>
                  </a:cubicBezTo>
                  <a:close/>
                </a:path>
              </a:pathLst>
            </a:custGeom>
            <a:solidFill>
              <a:srgbClr val="01333E">
                <a:alpha val="100000"/>
              </a:srgbClr>
            </a:solidFill>
            <a:ln w="9525">
              <a:noFill/>
            </a:ln>
          </p:spPr>
          <p:txBody>
            <a:bodyPr/>
            <a:lstStyle/>
            <a:p>
              <a:endParaRPr lang="zh-CN" altLang="en-US"/>
            </a:p>
          </p:txBody>
        </p:sp>
        <p:sp>
          <p:nvSpPr>
            <p:cNvPr id="17492" name="Rectangle 82"/>
            <p:cNvSpPr/>
            <p:nvPr/>
          </p:nvSpPr>
          <p:spPr>
            <a:xfrm>
              <a:off x="2060575" y="4951413"/>
              <a:ext cx="246062" cy="1947863"/>
            </a:xfrm>
            <a:prstGeom prst="rect">
              <a:avLst/>
            </a:prstGeom>
            <a:solidFill>
              <a:srgbClr val="023A47"/>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493" name="Rectangle 83"/>
            <p:cNvSpPr/>
            <p:nvPr/>
          </p:nvSpPr>
          <p:spPr>
            <a:xfrm>
              <a:off x="2306638" y="4951413"/>
              <a:ext cx="754062" cy="1947863"/>
            </a:xfrm>
            <a:prstGeom prst="rect">
              <a:avLst/>
            </a:prstGeom>
            <a:solidFill>
              <a:srgbClr val="024959"/>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494" name="Freeform 84"/>
            <p:cNvSpPr/>
            <p:nvPr/>
          </p:nvSpPr>
          <p:spPr>
            <a:xfrm>
              <a:off x="3246438" y="5033963"/>
              <a:ext cx="646112" cy="1193800"/>
            </a:xfrm>
            <a:custGeom>
              <a:avLst/>
              <a:gdLst/>
              <a:ahLst/>
              <a:cxnLst>
                <a:cxn ang="0">
                  <a:pos x="422674874" y="1976641387"/>
                </a:cxn>
                <a:cxn ang="0">
                  <a:pos x="389739728" y="1976641387"/>
                </a:cxn>
                <a:cxn ang="0">
                  <a:pos x="389739728" y="1551704883"/>
                </a:cxn>
                <a:cxn ang="0">
                  <a:pos x="307400209" y="1469458520"/>
                </a:cxn>
                <a:cxn ang="0">
                  <a:pos x="299166423" y="1469458520"/>
                </a:cxn>
                <a:cxn ang="0">
                  <a:pos x="205847970" y="1433818374"/>
                </a:cxn>
                <a:cxn ang="0">
                  <a:pos x="183891759" y="1384471882"/>
                </a:cxn>
                <a:cxn ang="0">
                  <a:pos x="301911571" y="1299483587"/>
                </a:cxn>
                <a:cxn ang="0">
                  <a:pos x="790458391" y="1299483587"/>
                </a:cxn>
                <a:cxn ang="0">
                  <a:pos x="872797910" y="1244653231"/>
                </a:cxn>
                <a:cxn ang="0">
                  <a:pos x="790458391" y="1189822874"/>
                </a:cxn>
                <a:cxn ang="0">
                  <a:pos x="115274664" y="1189822874"/>
                </a:cxn>
                <a:cxn ang="0">
                  <a:pos x="0" y="1104836236"/>
                </a:cxn>
                <a:cxn ang="0">
                  <a:pos x="115274664" y="1019847941"/>
                </a:cxn>
                <a:cxn ang="0">
                  <a:pos x="955137429" y="1019847941"/>
                </a:cxn>
                <a:cxn ang="0">
                  <a:pos x="1037476949" y="970501449"/>
                </a:cxn>
                <a:cxn ang="0">
                  <a:pos x="955137429" y="921153300"/>
                </a:cxn>
                <a:cxn ang="0">
                  <a:pos x="351314288" y="921153300"/>
                </a:cxn>
                <a:cxn ang="0">
                  <a:pos x="236039624" y="838906937"/>
                </a:cxn>
                <a:cxn ang="0">
                  <a:pos x="351314288" y="759402507"/>
                </a:cxn>
                <a:cxn ang="0">
                  <a:pos x="510504688" y="759402507"/>
                </a:cxn>
                <a:cxn ang="0">
                  <a:pos x="592844207" y="677157800"/>
                </a:cxn>
                <a:cxn ang="0">
                  <a:pos x="592844207" y="0"/>
                </a:cxn>
                <a:cxn ang="0">
                  <a:pos x="625779352" y="0"/>
                </a:cxn>
                <a:cxn ang="0">
                  <a:pos x="625779352" y="677157800"/>
                </a:cxn>
                <a:cxn ang="0">
                  <a:pos x="510504688" y="792300720"/>
                </a:cxn>
                <a:cxn ang="0">
                  <a:pos x="351314288" y="792300720"/>
                </a:cxn>
                <a:cxn ang="0">
                  <a:pos x="268974769" y="838906937"/>
                </a:cxn>
                <a:cxn ang="0">
                  <a:pos x="351314288" y="888255086"/>
                </a:cxn>
                <a:cxn ang="0">
                  <a:pos x="955137429" y="888255086"/>
                </a:cxn>
                <a:cxn ang="0">
                  <a:pos x="1070412094" y="970501449"/>
                </a:cxn>
                <a:cxn ang="0">
                  <a:pos x="955137429" y="1052746155"/>
                </a:cxn>
                <a:cxn ang="0">
                  <a:pos x="115274664" y="1052746155"/>
                </a:cxn>
                <a:cxn ang="0">
                  <a:pos x="32935145" y="1104836236"/>
                </a:cxn>
                <a:cxn ang="0">
                  <a:pos x="115274664" y="1156924660"/>
                </a:cxn>
                <a:cxn ang="0">
                  <a:pos x="790458391" y="1156924660"/>
                </a:cxn>
                <a:cxn ang="0">
                  <a:pos x="905733055" y="1244653231"/>
                </a:cxn>
                <a:cxn ang="0">
                  <a:pos x="790458391" y="1332381801"/>
                </a:cxn>
                <a:cxn ang="0">
                  <a:pos x="301911571" y="1332381801"/>
                </a:cxn>
                <a:cxn ang="0">
                  <a:pos x="216826904" y="1384471882"/>
                </a:cxn>
                <a:cxn ang="0">
                  <a:pos x="230550985" y="1411886232"/>
                </a:cxn>
                <a:cxn ang="0">
                  <a:pos x="299166423" y="1436560306"/>
                </a:cxn>
                <a:cxn ang="0">
                  <a:pos x="307400209" y="1436560306"/>
                </a:cxn>
                <a:cxn ang="0">
                  <a:pos x="422674874" y="1551704883"/>
                </a:cxn>
                <a:cxn ang="0">
                  <a:pos x="422674874" y="1976641387"/>
                </a:cxn>
              </a:cxnLst>
              <a:rect l="0" t="0" r="0" b="0"/>
              <a:pathLst>
                <a:path w="390" h="721">
                  <a:moveTo>
                    <a:pt x="154" y="721"/>
                  </a:moveTo>
                  <a:cubicBezTo>
                    <a:pt x="142" y="721"/>
                    <a:pt x="142" y="721"/>
                    <a:pt x="142" y="721"/>
                  </a:cubicBezTo>
                  <a:cubicBezTo>
                    <a:pt x="142" y="566"/>
                    <a:pt x="142" y="566"/>
                    <a:pt x="142" y="566"/>
                  </a:cubicBezTo>
                  <a:cubicBezTo>
                    <a:pt x="142" y="549"/>
                    <a:pt x="128" y="536"/>
                    <a:pt x="112" y="536"/>
                  </a:cubicBezTo>
                  <a:cubicBezTo>
                    <a:pt x="109" y="536"/>
                    <a:pt x="109" y="536"/>
                    <a:pt x="109" y="536"/>
                  </a:cubicBezTo>
                  <a:cubicBezTo>
                    <a:pt x="96" y="536"/>
                    <a:pt x="83" y="531"/>
                    <a:pt x="75" y="523"/>
                  </a:cubicBezTo>
                  <a:cubicBezTo>
                    <a:pt x="70" y="518"/>
                    <a:pt x="67" y="512"/>
                    <a:pt x="67" y="505"/>
                  </a:cubicBezTo>
                  <a:cubicBezTo>
                    <a:pt x="68" y="488"/>
                    <a:pt x="87" y="474"/>
                    <a:pt x="110" y="474"/>
                  </a:cubicBezTo>
                  <a:cubicBezTo>
                    <a:pt x="288" y="474"/>
                    <a:pt x="288" y="474"/>
                    <a:pt x="288" y="474"/>
                  </a:cubicBezTo>
                  <a:cubicBezTo>
                    <a:pt x="305" y="474"/>
                    <a:pt x="318" y="465"/>
                    <a:pt x="318" y="454"/>
                  </a:cubicBezTo>
                  <a:cubicBezTo>
                    <a:pt x="318" y="443"/>
                    <a:pt x="305" y="434"/>
                    <a:pt x="288" y="434"/>
                  </a:cubicBezTo>
                  <a:cubicBezTo>
                    <a:pt x="42" y="434"/>
                    <a:pt x="42" y="434"/>
                    <a:pt x="42" y="434"/>
                  </a:cubicBezTo>
                  <a:cubicBezTo>
                    <a:pt x="19" y="434"/>
                    <a:pt x="0" y="420"/>
                    <a:pt x="0" y="403"/>
                  </a:cubicBezTo>
                  <a:cubicBezTo>
                    <a:pt x="0" y="386"/>
                    <a:pt x="19" y="372"/>
                    <a:pt x="42" y="372"/>
                  </a:cubicBezTo>
                  <a:cubicBezTo>
                    <a:pt x="348" y="372"/>
                    <a:pt x="348" y="372"/>
                    <a:pt x="348" y="372"/>
                  </a:cubicBezTo>
                  <a:cubicBezTo>
                    <a:pt x="364" y="372"/>
                    <a:pt x="378" y="364"/>
                    <a:pt x="378" y="354"/>
                  </a:cubicBezTo>
                  <a:cubicBezTo>
                    <a:pt x="378" y="344"/>
                    <a:pt x="364" y="336"/>
                    <a:pt x="348" y="336"/>
                  </a:cubicBezTo>
                  <a:cubicBezTo>
                    <a:pt x="128" y="336"/>
                    <a:pt x="128" y="336"/>
                    <a:pt x="128" y="336"/>
                  </a:cubicBezTo>
                  <a:cubicBezTo>
                    <a:pt x="104" y="336"/>
                    <a:pt x="86" y="323"/>
                    <a:pt x="86" y="306"/>
                  </a:cubicBezTo>
                  <a:cubicBezTo>
                    <a:pt x="86" y="290"/>
                    <a:pt x="104" y="277"/>
                    <a:pt x="128" y="277"/>
                  </a:cubicBezTo>
                  <a:cubicBezTo>
                    <a:pt x="186" y="277"/>
                    <a:pt x="186" y="277"/>
                    <a:pt x="186" y="277"/>
                  </a:cubicBezTo>
                  <a:cubicBezTo>
                    <a:pt x="203" y="277"/>
                    <a:pt x="216" y="264"/>
                    <a:pt x="216" y="247"/>
                  </a:cubicBezTo>
                  <a:cubicBezTo>
                    <a:pt x="216" y="0"/>
                    <a:pt x="216" y="0"/>
                    <a:pt x="216" y="0"/>
                  </a:cubicBezTo>
                  <a:cubicBezTo>
                    <a:pt x="228" y="0"/>
                    <a:pt x="228" y="0"/>
                    <a:pt x="228" y="0"/>
                  </a:cubicBezTo>
                  <a:cubicBezTo>
                    <a:pt x="228" y="247"/>
                    <a:pt x="228" y="247"/>
                    <a:pt x="228" y="247"/>
                  </a:cubicBezTo>
                  <a:cubicBezTo>
                    <a:pt x="228" y="270"/>
                    <a:pt x="209" y="289"/>
                    <a:pt x="186" y="289"/>
                  </a:cubicBezTo>
                  <a:cubicBezTo>
                    <a:pt x="128" y="289"/>
                    <a:pt x="128" y="289"/>
                    <a:pt x="128" y="289"/>
                  </a:cubicBezTo>
                  <a:cubicBezTo>
                    <a:pt x="112" y="289"/>
                    <a:pt x="98" y="297"/>
                    <a:pt x="98" y="306"/>
                  </a:cubicBezTo>
                  <a:cubicBezTo>
                    <a:pt x="98" y="315"/>
                    <a:pt x="112" y="324"/>
                    <a:pt x="128" y="324"/>
                  </a:cubicBezTo>
                  <a:cubicBezTo>
                    <a:pt x="348" y="324"/>
                    <a:pt x="348" y="324"/>
                    <a:pt x="348" y="324"/>
                  </a:cubicBezTo>
                  <a:cubicBezTo>
                    <a:pt x="371" y="324"/>
                    <a:pt x="390" y="337"/>
                    <a:pt x="390" y="354"/>
                  </a:cubicBezTo>
                  <a:cubicBezTo>
                    <a:pt x="390" y="371"/>
                    <a:pt x="371" y="384"/>
                    <a:pt x="348" y="384"/>
                  </a:cubicBezTo>
                  <a:cubicBezTo>
                    <a:pt x="42" y="384"/>
                    <a:pt x="42" y="384"/>
                    <a:pt x="42" y="384"/>
                  </a:cubicBezTo>
                  <a:cubicBezTo>
                    <a:pt x="25" y="384"/>
                    <a:pt x="12" y="393"/>
                    <a:pt x="12" y="403"/>
                  </a:cubicBezTo>
                  <a:cubicBezTo>
                    <a:pt x="12" y="414"/>
                    <a:pt x="25" y="422"/>
                    <a:pt x="42" y="422"/>
                  </a:cubicBezTo>
                  <a:cubicBezTo>
                    <a:pt x="288" y="422"/>
                    <a:pt x="288" y="422"/>
                    <a:pt x="288" y="422"/>
                  </a:cubicBezTo>
                  <a:cubicBezTo>
                    <a:pt x="311" y="422"/>
                    <a:pt x="330" y="437"/>
                    <a:pt x="330" y="454"/>
                  </a:cubicBezTo>
                  <a:cubicBezTo>
                    <a:pt x="330" y="472"/>
                    <a:pt x="311" y="486"/>
                    <a:pt x="288" y="486"/>
                  </a:cubicBezTo>
                  <a:cubicBezTo>
                    <a:pt x="110" y="486"/>
                    <a:pt x="110" y="486"/>
                    <a:pt x="110" y="486"/>
                  </a:cubicBezTo>
                  <a:cubicBezTo>
                    <a:pt x="93" y="486"/>
                    <a:pt x="79" y="495"/>
                    <a:pt x="79" y="505"/>
                  </a:cubicBezTo>
                  <a:cubicBezTo>
                    <a:pt x="79" y="509"/>
                    <a:pt x="82" y="513"/>
                    <a:pt x="84" y="515"/>
                  </a:cubicBezTo>
                  <a:cubicBezTo>
                    <a:pt x="89" y="520"/>
                    <a:pt x="99" y="524"/>
                    <a:pt x="109" y="524"/>
                  </a:cubicBezTo>
                  <a:cubicBezTo>
                    <a:pt x="112" y="524"/>
                    <a:pt x="112" y="524"/>
                    <a:pt x="112" y="524"/>
                  </a:cubicBezTo>
                  <a:cubicBezTo>
                    <a:pt x="135" y="524"/>
                    <a:pt x="154" y="543"/>
                    <a:pt x="154" y="566"/>
                  </a:cubicBezTo>
                  <a:lnTo>
                    <a:pt x="154" y="721"/>
                  </a:lnTo>
                  <a:close/>
                </a:path>
              </a:pathLst>
            </a:custGeom>
            <a:solidFill>
              <a:srgbClr val="3195A1">
                <a:alpha val="100000"/>
              </a:srgbClr>
            </a:solidFill>
            <a:ln w="9525">
              <a:noFill/>
            </a:ln>
          </p:spPr>
          <p:txBody>
            <a:bodyPr/>
            <a:lstStyle/>
            <a:p>
              <a:endParaRPr lang="zh-CN" altLang="en-US"/>
            </a:p>
          </p:txBody>
        </p:sp>
        <p:sp>
          <p:nvSpPr>
            <p:cNvPr id="17495" name="Rectangle 85"/>
            <p:cNvSpPr/>
            <p:nvPr/>
          </p:nvSpPr>
          <p:spPr>
            <a:xfrm>
              <a:off x="3459163" y="6081713"/>
              <a:ext cx="46037" cy="595313"/>
            </a:xfrm>
            <a:prstGeom prst="rect">
              <a:avLst/>
            </a:prstGeom>
            <a:solidFill>
              <a:srgbClr val="023A47"/>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496" name="Freeform 86"/>
            <p:cNvSpPr/>
            <p:nvPr/>
          </p:nvSpPr>
          <p:spPr>
            <a:xfrm>
              <a:off x="3287713" y="6081713"/>
              <a:ext cx="339725" cy="595313"/>
            </a:xfrm>
            <a:custGeom>
              <a:avLst/>
              <a:gdLst/>
              <a:ahLst/>
              <a:cxnLst>
                <a:cxn ang="0">
                  <a:pos x="562990613" y="669965250"/>
                </a:cxn>
                <a:cxn ang="0">
                  <a:pos x="562990613" y="382837522"/>
                </a:cxn>
                <a:cxn ang="0">
                  <a:pos x="562990613" y="317207571"/>
                </a:cxn>
                <a:cxn ang="0">
                  <a:pos x="282868293" y="0"/>
                </a:cxn>
                <a:cxn ang="0">
                  <a:pos x="0" y="317207571"/>
                </a:cxn>
                <a:cxn ang="0">
                  <a:pos x="0" y="382837522"/>
                </a:cxn>
                <a:cxn ang="0">
                  <a:pos x="0" y="669965250"/>
                </a:cxn>
                <a:cxn ang="0">
                  <a:pos x="282868293" y="984437689"/>
                </a:cxn>
                <a:cxn ang="0">
                  <a:pos x="562990613" y="669965250"/>
                </a:cxn>
              </a:cxnLst>
              <a:rect l="0" t="0" r="0" b="0"/>
              <a:pathLst>
                <a:path w="205" h="360">
                  <a:moveTo>
                    <a:pt x="205" y="245"/>
                  </a:moveTo>
                  <a:cubicBezTo>
                    <a:pt x="205" y="140"/>
                    <a:pt x="205" y="140"/>
                    <a:pt x="205" y="140"/>
                  </a:cubicBezTo>
                  <a:cubicBezTo>
                    <a:pt x="205" y="116"/>
                    <a:pt x="205" y="116"/>
                    <a:pt x="205" y="116"/>
                  </a:cubicBezTo>
                  <a:cubicBezTo>
                    <a:pt x="205" y="52"/>
                    <a:pt x="159" y="0"/>
                    <a:pt x="103" y="0"/>
                  </a:cubicBezTo>
                  <a:cubicBezTo>
                    <a:pt x="46" y="0"/>
                    <a:pt x="0" y="52"/>
                    <a:pt x="0" y="116"/>
                  </a:cubicBezTo>
                  <a:cubicBezTo>
                    <a:pt x="0" y="140"/>
                    <a:pt x="0" y="140"/>
                    <a:pt x="0" y="140"/>
                  </a:cubicBezTo>
                  <a:cubicBezTo>
                    <a:pt x="0" y="245"/>
                    <a:pt x="0" y="245"/>
                    <a:pt x="0" y="245"/>
                  </a:cubicBezTo>
                  <a:cubicBezTo>
                    <a:pt x="0" y="308"/>
                    <a:pt x="46" y="360"/>
                    <a:pt x="103" y="360"/>
                  </a:cubicBezTo>
                  <a:cubicBezTo>
                    <a:pt x="159" y="360"/>
                    <a:pt x="205" y="308"/>
                    <a:pt x="205" y="245"/>
                  </a:cubicBezTo>
                  <a:close/>
                </a:path>
              </a:pathLst>
            </a:custGeom>
            <a:solidFill>
              <a:srgbClr val="026570">
                <a:alpha val="100000"/>
              </a:srgbClr>
            </a:solidFill>
            <a:ln w="9525">
              <a:noFill/>
            </a:ln>
          </p:spPr>
          <p:txBody>
            <a:bodyPr/>
            <a:lstStyle/>
            <a:p>
              <a:endParaRPr lang="zh-CN" altLang="en-US"/>
            </a:p>
          </p:txBody>
        </p:sp>
        <p:sp>
          <p:nvSpPr>
            <p:cNvPr id="17497" name="Freeform 87"/>
            <p:cNvSpPr/>
            <p:nvPr/>
          </p:nvSpPr>
          <p:spPr>
            <a:xfrm>
              <a:off x="3327400" y="6269038"/>
              <a:ext cx="338137" cy="407988"/>
            </a:xfrm>
            <a:custGeom>
              <a:avLst/>
              <a:gdLst/>
              <a:ahLst/>
              <a:cxnLst>
                <a:cxn ang="0">
                  <a:pos x="280237669" y="673903677"/>
                </a:cxn>
                <a:cxn ang="0">
                  <a:pos x="560473680" y="360142735"/>
                </a:cxn>
                <a:cxn ang="0">
                  <a:pos x="560473680" y="73665785"/>
                </a:cxn>
                <a:cxn ang="0">
                  <a:pos x="280237669" y="0"/>
                </a:cxn>
                <a:cxn ang="0">
                  <a:pos x="0" y="73665785"/>
                </a:cxn>
                <a:cxn ang="0">
                  <a:pos x="0" y="360142735"/>
                </a:cxn>
                <a:cxn ang="0">
                  <a:pos x="280237669" y="673903677"/>
                </a:cxn>
              </a:cxnLst>
              <a:rect l="0" t="0" r="0" b="0"/>
              <a:pathLst>
                <a:path w="204" h="247">
                  <a:moveTo>
                    <a:pt x="102" y="247"/>
                  </a:moveTo>
                  <a:cubicBezTo>
                    <a:pt x="159" y="247"/>
                    <a:pt x="204" y="195"/>
                    <a:pt x="204" y="132"/>
                  </a:cubicBezTo>
                  <a:cubicBezTo>
                    <a:pt x="204" y="27"/>
                    <a:pt x="204" y="27"/>
                    <a:pt x="204" y="27"/>
                  </a:cubicBezTo>
                  <a:cubicBezTo>
                    <a:pt x="174" y="10"/>
                    <a:pt x="139" y="0"/>
                    <a:pt x="102" y="0"/>
                  </a:cubicBezTo>
                  <a:cubicBezTo>
                    <a:pt x="65" y="0"/>
                    <a:pt x="30" y="10"/>
                    <a:pt x="0" y="27"/>
                  </a:cubicBezTo>
                  <a:cubicBezTo>
                    <a:pt x="0" y="132"/>
                    <a:pt x="0" y="132"/>
                    <a:pt x="0" y="132"/>
                  </a:cubicBezTo>
                  <a:cubicBezTo>
                    <a:pt x="0" y="195"/>
                    <a:pt x="46" y="247"/>
                    <a:pt x="102" y="247"/>
                  </a:cubicBezTo>
                  <a:close/>
                </a:path>
              </a:pathLst>
            </a:custGeom>
            <a:solidFill>
              <a:srgbClr val="56A8B2">
                <a:alpha val="100000"/>
              </a:srgbClr>
            </a:solidFill>
            <a:ln w="9525">
              <a:noFill/>
            </a:ln>
          </p:spPr>
          <p:txBody>
            <a:bodyPr/>
            <a:lstStyle/>
            <a:p>
              <a:endParaRPr lang="zh-CN" altLang="en-US"/>
            </a:p>
          </p:txBody>
        </p:sp>
        <p:sp>
          <p:nvSpPr>
            <p:cNvPr id="17498" name="Freeform 88"/>
            <p:cNvSpPr/>
            <p:nvPr/>
          </p:nvSpPr>
          <p:spPr>
            <a:xfrm>
              <a:off x="3327400" y="6081713"/>
              <a:ext cx="169862" cy="231775"/>
            </a:xfrm>
            <a:custGeom>
              <a:avLst/>
              <a:gdLst/>
              <a:ahLst/>
              <a:cxnLst>
                <a:cxn ang="0">
                  <a:pos x="0" y="317932390"/>
                </a:cxn>
                <a:cxn ang="0">
                  <a:pos x="0" y="383711790"/>
                </a:cxn>
                <a:cxn ang="0">
                  <a:pos x="282873520" y="309710999"/>
                </a:cxn>
                <a:cxn ang="0">
                  <a:pos x="282873520" y="0"/>
                </a:cxn>
                <a:cxn ang="0">
                  <a:pos x="0" y="317932390"/>
                </a:cxn>
              </a:cxnLst>
              <a:rect l="0" t="0" r="0" b="0"/>
              <a:pathLst>
                <a:path w="102" h="140">
                  <a:moveTo>
                    <a:pt x="0" y="116"/>
                  </a:moveTo>
                  <a:cubicBezTo>
                    <a:pt x="0" y="140"/>
                    <a:pt x="0" y="140"/>
                    <a:pt x="0" y="140"/>
                  </a:cubicBezTo>
                  <a:cubicBezTo>
                    <a:pt x="30" y="123"/>
                    <a:pt x="65" y="113"/>
                    <a:pt x="102" y="113"/>
                  </a:cubicBezTo>
                  <a:cubicBezTo>
                    <a:pt x="102" y="0"/>
                    <a:pt x="102" y="0"/>
                    <a:pt x="102" y="0"/>
                  </a:cubicBezTo>
                  <a:cubicBezTo>
                    <a:pt x="46" y="0"/>
                    <a:pt x="0" y="52"/>
                    <a:pt x="0" y="116"/>
                  </a:cubicBezTo>
                  <a:close/>
                </a:path>
              </a:pathLst>
            </a:custGeom>
            <a:solidFill>
              <a:srgbClr val="037E8C">
                <a:alpha val="100000"/>
              </a:srgbClr>
            </a:solidFill>
            <a:ln w="9525">
              <a:noFill/>
            </a:ln>
          </p:spPr>
          <p:txBody>
            <a:bodyPr/>
            <a:lstStyle/>
            <a:p>
              <a:endParaRPr lang="zh-CN" altLang="en-US"/>
            </a:p>
          </p:txBody>
        </p:sp>
        <p:sp>
          <p:nvSpPr>
            <p:cNvPr id="17499" name="Freeform 89"/>
            <p:cNvSpPr/>
            <p:nvPr/>
          </p:nvSpPr>
          <p:spPr>
            <a:xfrm>
              <a:off x="3497263" y="6081713"/>
              <a:ext cx="168275" cy="231775"/>
            </a:xfrm>
            <a:custGeom>
              <a:avLst/>
              <a:gdLst/>
              <a:ahLst/>
              <a:cxnLst>
                <a:cxn ang="0">
                  <a:pos x="0" y="0"/>
                </a:cxn>
                <a:cxn ang="0">
                  <a:pos x="0" y="309710999"/>
                </a:cxn>
                <a:cxn ang="0">
                  <a:pos x="0" y="309710999"/>
                </a:cxn>
                <a:cxn ang="0">
                  <a:pos x="277612506" y="383711790"/>
                </a:cxn>
                <a:cxn ang="0">
                  <a:pos x="277612506" y="317932390"/>
                </a:cxn>
                <a:cxn ang="0">
                  <a:pos x="0" y="0"/>
                </a:cxn>
              </a:cxnLst>
              <a:rect l="0" t="0" r="0" b="0"/>
              <a:pathLst>
                <a:path w="102" h="140">
                  <a:moveTo>
                    <a:pt x="0" y="0"/>
                  </a:moveTo>
                  <a:cubicBezTo>
                    <a:pt x="0" y="113"/>
                    <a:pt x="0" y="113"/>
                    <a:pt x="0" y="113"/>
                  </a:cubicBezTo>
                  <a:cubicBezTo>
                    <a:pt x="0" y="113"/>
                    <a:pt x="0" y="113"/>
                    <a:pt x="0" y="113"/>
                  </a:cubicBezTo>
                  <a:cubicBezTo>
                    <a:pt x="37" y="113"/>
                    <a:pt x="72" y="123"/>
                    <a:pt x="102" y="140"/>
                  </a:cubicBezTo>
                  <a:cubicBezTo>
                    <a:pt x="102" y="116"/>
                    <a:pt x="102" y="116"/>
                    <a:pt x="102" y="116"/>
                  </a:cubicBezTo>
                  <a:cubicBezTo>
                    <a:pt x="102" y="52"/>
                    <a:pt x="57" y="0"/>
                    <a:pt x="0" y="0"/>
                  </a:cubicBezTo>
                  <a:close/>
                </a:path>
              </a:pathLst>
            </a:custGeom>
            <a:solidFill>
              <a:srgbClr val="3195A1">
                <a:alpha val="100000"/>
              </a:srgbClr>
            </a:solidFill>
            <a:ln w="9525">
              <a:noFill/>
            </a:ln>
          </p:spPr>
          <p:txBody>
            <a:bodyPr/>
            <a:lstStyle/>
            <a:p>
              <a:endParaRPr lang="zh-CN" altLang="en-US"/>
            </a:p>
          </p:txBody>
        </p:sp>
        <p:sp>
          <p:nvSpPr>
            <p:cNvPr id="17500" name="Freeform 90"/>
            <p:cNvSpPr/>
            <p:nvPr/>
          </p:nvSpPr>
          <p:spPr>
            <a:xfrm>
              <a:off x="3479800" y="6135688"/>
              <a:ext cx="33337" cy="95250"/>
            </a:xfrm>
            <a:custGeom>
              <a:avLst/>
              <a:gdLst/>
              <a:ahLst/>
              <a:cxnLst>
                <a:cxn ang="0">
                  <a:pos x="55567778" y="125658145"/>
                </a:cxn>
                <a:cxn ang="0">
                  <a:pos x="27784723" y="159167763"/>
                </a:cxn>
                <a:cxn ang="0">
                  <a:pos x="27784723" y="159167763"/>
                </a:cxn>
                <a:cxn ang="0">
                  <a:pos x="0" y="125658145"/>
                </a:cxn>
                <a:cxn ang="0">
                  <a:pos x="0" y="30717289"/>
                </a:cxn>
                <a:cxn ang="0">
                  <a:pos x="27784723" y="0"/>
                </a:cxn>
                <a:cxn ang="0">
                  <a:pos x="27784723" y="0"/>
                </a:cxn>
                <a:cxn ang="0">
                  <a:pos x="55567778" y="30717289"/>
                </a:cxn>
                <a:cxn ang="0">
                  <a:pos x="55567778" y="125658145"/>
                </a:cxn>
              </a:cxnLst>
              <a:rect l="0" t="0" r="0" b="0"/>
              <a:pathLst>
                <a:path w="20" h="57">
                  <a:moveTo>
                    <a:pt x="20" y="45"/>
                  </a:moveTo>
                  <a:cubicBezTo>
                    <a:pt x="20" y="52"/>
                    <a:pt x="16" y="57"/>
                    <a:pt x="10" y="57"/>
                  </a:cubicBezTo>
                  <a:cubicBezTo>
                    <a:pt x="10" y="57"/>
                    <a:pt x="10" y="57"/>
                    <a:pt x="10" y="57"/>
                  </a:cubicBezTo>
                  <a:cubicBezTo>
                    <a:pt x="5" y="57"/>
                    <a:pt x="0" y="52"/>
                    <a:pt x="0" y="45"/>
                  </a:cubicBezTo>
                  <a:cubicBezTo>
                    <a:pt x="0" y="11"/>
                    <a:pt x="0" y="11"/>
                    <a:pt x="0" y="11"/>
                  </a:cubicBezTo>
                  <a:cubicBezTo>
                    <a:pt x="0" y="5"/>
                    <a:pt x="5" y="0"/>
                    <a:pt x="10" y="0"/>
                  </a:cubicBezTo>
                  <a:cubicBezTo>
                    <a:pt x="10" y="0"/>
                    <a:pt x="10" y="0"/>
                    <a:pt x="10" y="0"/>
                  </a:cubicBezTo>
                  <a:cubicBezTo>
                    <a:pt x="16" y="0"/>
                    <a:pt x="20" y="5"/>
                    <a:pt x="20" y="11"/>
                  </a:cubicBezTo>
                  <a:lnTo>
                    <a:pt x="20" y="45"/>
                  </a:lnTo>
                  <a:close/>
                </a:path>
              </a:pathLst>
            </a:custGeom>
            <a:solidFill>
              <a:srgbClr val="026570">
                <a:alpha val="100000"/>
              </a:srgbClr>
            </a:solidFill>
            <a:ln w="9525">
              <a:noFill/>
            </a:ln>
          </p:spPr>
          <p:txBody>
            <a:bodyPr/>
            <a:lstStyle/>
            <a:p>
              <a:endParaRPr lang="zh-CN" altLang="en-US"/>
            </a:p>
          </p:txBody>
        </p:sp>
        <p:sp>
          <p:nvSpPr>
            <p:cNvPr id="17501" name="Oval 91"/>
            <p:cNvSpPr/>
            <p:nvPr/>
          </p:nvSpPr>
          <p:spPr>
            <a:xfrm>
              <a:off x="765175" y="2913063"/>
              <a:ext cx="257175" cy="257175"/>
            </a:xfrm>
            <a:prstGeom prst="ellipse">
              <a:avLst/>
            </a:prstGeom>
            <a:solidFill>
              <a:srgbClr val="3195A1"/>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502" name="Freeform 92"/>
            <p:cNvSpPr/>
            <p:nvPr/>
          </p:nvSpPr>
          <p:spPr>
            <a:xfrm>
              <a:off x="820738" y="2968625"/>
              <a:ext cx="147637" cy="146050"/>
            </a:xfrm>
            <a:custGeom>
              <a:avLst/>
              <a:gdLst/>
              <a:ahLst/>
              <a:cxnLst>
                <a:cxn ang="0">
                  <a:pos x="11006421" y="107715978"/>
                </a:cxn>
                <a:cxn ang="0">
                  <a:pos x="110070848" y="107715978"/>
                </a:cxn>
                <a:cxn ang="0">
                  <a:pos x="110070848" y="10771598"/>
                </a:cxn>
                <a:cxn ang="0">
                  <a:pos x="123829290" y="0"/>
                </a:cxn>
                <a:cxn ang="0">
                  <a:pos x="134835711" y="10771598"/>
                </a:cxn>
                <a:cxn ang="0">
                  <a:pos x="134835711" y="107715978"/>
                </a:cxn>
                <a:cxn ang="0">
                  <a:pos x="233900138" y="107715978"/>
                </a:cxn>
                <a:cxn ang="0">
                  <a:pos x="244906559" y="121182116"/>
                </a:cxn>
                <a:cxn ang="0">
                  <a:pos x="233900138" y="131953713"/>
                </a:cxn>
                <a:cxn ang="0">
                  <a:pos x="134835711" y="131953713"/>
                </a:cxn>
                <a:cxn ang="0">
                  <a:pos x="134835711" y="228898093"/>
                </a:cxn>
                <a:cxn ang="0">
                  <a:pos x="123829290" y="239669691"/>
                </a:cxn>
                <a:cxn ang="0">
                  <a:pos x="110070848" y="228898093"/>
                </a:cxn>
                <a:cxn ang="0">
                  <a:pos x="110070848" y="131953713"/>
                </a:cxn>
                <a:cxn ang="0">
                  <a:pos x="11006421" y="131953713"/>
                </a:cxn>
                <a:cxn ang="0">
                  <a:pos x="0" y="121182116"/>
                </a:cxn>
                <a:cxn ang="0">
                  <a:pos x="11006421" y="107715978"/>
                </a:cxn>
              </a:cxnLst>
              <a:rect l="0" t="0" r="0" b="0"/>
              <a:pathLst>
                <a:path w="89" h="89">
                  <a:moveTo>
                    <a:pt x="4" y="40"/>
                  </a:moveTo>
                  <a:cubicBezTo>
                    <a:pt x="40" y="40"/>
                    <a:pt x="40" y="40"/>
                    <a:pt x="40" y="40"/>
                  </a:cubicBezTo>
                  <a:cubicBezTo>
                    <a:pt x="40" y="4"/>
                    <a:pt x="40" y="4"/>
                    <a:pt x="40" y="4"/>
                  </a:cubicBezTo>
                  <a:cubicBezTo>
                    <a:pt x="40" y="2"/>
                    <a:pt x="42" y="0"/>
                    <a:pt x="45" y="0"/>
                  </a:cubicBezTo>
                  <a:cubicBezTo>
                    <a:pt x="47" y="0"/>
                    <a:pt x="49" y="2"/>
                    <a:pt x="49" y="4"/>
                  </a:cubicBezTo>
                  <a:cubicBezTo>
                    <a:pt x="49" y="40"/>
                    <a:pt x="49" y="40"/>
                    <a:pt x="49" y="40"/>
                  </a:cubicBezTo>
                  <a:cubicBezTo>
                    <a:pt x="85" y="40"/>
                    <a:pt x="85" y="40"/>
                    <a:pt x="85" y="40"/>
                  </a:cubicBezTo>
                  <a:cubicBezTo>
                    <a:pt x="87" y="40"/>
                    <a:pt x="89" y="42"/>
                    <a:pt x="89" y="45"/>
                  </a:cubicBezTo>
                  <a:cubicBezTo>
                    <a:pt x="89" y="47"/>
                    <a:pt x="87" y="49"/>
                    <a:pt x="85" y="49"/>
                  </a:cubicBezTo>
                  <a:cubicBezTo>
                    <a:pt x="49" y="49"/>
                    <a:pt x="49" y="49"/>
                    <a:pt x="49" y="49"/>
                  </a:cubicBezTo>
                  <a:cubicBezTo>
                    <a:pt x="49" y="85"/>
                    <a:pt x="49" y="85"/>
                    <a:pt x="49" y="85"/>
                  </a:cubicBezTo>
                  <a:cubicBezTo>
                    <a:pt x="49" y="87"/>
                    <a:pt x="47" y="89"/>
                    <a:pt x="45" y="89"/>
                  </a:cubicBezTo>
                  <a:cubicBezTo>
                    <a:pt x="42" y="89"/>
                    <a:pt x="40" y="87"/>
                    <a:pt x="40" y="85"/>
                  </a:cubicBezTo>
                  <a:cubicBezTo>
                    <a:pt x="40" y="49"/>
                    <a:pt x="40" y="49"/>
                    <a:pt x="40" y="49"/>
                  </a:cubicBezTo>
                  <a:cubicBezTo>
                    <a:pt x="4" y="49"/>
                    <a:pt x="4" y="49"/>
                    <a:pt x="4" y="49"/>
                  </a:cubicBezTo>
                  <a:cubicBezTo>
                    <a:pt x="2" y="49"/>
                    <a:pt x="0" y="47"/>
                    <a:pt x="0" y="45"/>
                  </a:cubicBezTo>
                  <a:cubicBezTo>
                    <a:pt x="0" y="42"/>
                    <a:pt x="2" y="40"/>
                    <a:pt x="4" y="40"/>
                  </a:cubicBezTo>
                  <a:close/>
                </a:path>
              </a:pathLst>
            </a:custGeom>
            <a:solidFill>
              <a:srgbClr val="037E8C">
                <a:alpha val="100000"/>
              </a:srgbClr>
            </a:solidFill>
            <a:ln w="9525">
              <a:noFill/>
            </a:ln>
          </p:spPr>
          <p:txBody>
            <a:bodyPr/>
            <a:lstStyle/>
            <a:p>
              <a:endParaRPr lang="zh-CN" altLang="en-US"/>
            </a:p>
          </p:txBody>
        </p:sp>
        <p:sp>
          <p:nvSpPr>
            <p:cNvPr id="17503" name="Freeform 93"/>
            <p:cNvSpPr/>
            <p:nvPr/>
          </p:nvSpPr>
          <p:spPr>
            <a:xfrm>
              <a:off x="479426" y="3108325"/>
              <a:ext cx="112712" cy="111125"/>
            </a:xfrm>
            <a:custGeom>
              <a:avLst/>
              <a:gdLst/>
              <a:ahLst/>
              <a:cxnLst>
                <a:cxn ang="0">
                  <a:pos x="10989420" y="82526069"/>
                </a:cxn>
                <a:cxn ang="0">
                  <a:pos x="85168834" y="82526069"/>
                </a:cxn>
                <a:cxn ang="0">
                  <a:pos x="85168834" y="8253104"/>
                </a:cxn>
                <a:cxn ang="0">
                  <a:pos x="93411728" y="0"/>
                </a:cxn>
                <a:cxn ang="0">
                  <a:pos x="101654621" y="8253104"/>
                </a:cxn>
                <a:cxn ang="0">
                  <a:pos x="101654621" y="82526069"/>
                </a:cxn>
                <a:cxn ang="0">
                  <a:pos x="175834035" y="82526069"/>
                </a:cxn>
                <a:cxn ang="0">
                  <a:pos x="186823455" y="90779174"/>
                </a:cxn>
                <a:cxn ang="0">
                  <a:pos x="175834035" y="101783866"/>
                </a:cxn>
                <a:cxn ang="0">
                  <a:pos x="101654621" y="101783866"/>
                </a:cxn>
                <a:cxn ang="0">
                  <a:pos x="101654621" y="176056830"/>
                </a:cxn>
                <a:cxn ang="0">
                  <a:pos x="93411728" y="184309935"/>
                </a:cxn>
                <a:cxn ang="0">
                  <a:pos x="85168834" y="176056830"/>
                </a:cxn>
                <a:cxn ang="0">
                  <a:pos x="85168834" y="101783866"/>
                </a:cxn>
                <a:cxn ang="0">
                  <a:pos x="10989420" y="101783866"/>
                </a:cxn>
                <a:cxn ang="0">
                  <a:pos x="0" y="90779174"/>
                </a:cxn>
                <a:cxn ang="0">
                  <a:pos x="10989420" y="82526069"/>
                </a:cxn>
              </a:cxnLst>
              <a:rect l="0" t="0" r="0" b="0"/>
              <a:pathLst>
                <a:path w="68" h="67">
                  <a:moveTo>
                    <a:pt x="4" y="30"/>
                  </a:moveTo>
                  <a:cubicBezTo>
                    <a:pt x="31" y="30"/>
                    <a:pt x="31" y="30"/>
                    <a:pt x="31" y="30"/>
                  </a:cubicBezTo>
                  <a:cubicBezTo>
                    <a:pt x="31" y="3"/>
                    <a:pt x="31" y="3"/>
                    <a:pt x="31" y="3"/>
                  </a:cubicBezTo>
                  <a:cubicBezTo>
                    <a:pt x="31" y="1"/>
                    <a:pt x="32" y="0"/>
                    <a:pt x="34" y="0"/>
                  </a:cubicBezTo>
                  <a:cubicBezTo>
                    <a:pt x="36" y="0"/>
                    <a:pt x="37" y="1"/>
                    <a:pt x="37" y="3"/>
                  </a:cubicBezTo>
                  <a:cubicBezTo>
                    <a:pt x="37" y="30"/>
                    <a:pt x="37" y="30"/>
                    <a:pt x="37" y="30"/>
                  </a:cubicBezTo>
                  <a:cubicBezTo>
                    <a:pt x="64" y="30"/>
                    <a:pt x="64" y="30"/>
                    <a:pt x="64" y="30"/>
                  </a:cubicBezTo>
                  <a:cubicBezTo>
                    <a:pt x="66" y="30"/>
                    <a:pt x="68" y="32"/>
                    <a:pt x="68" y="33"/>
                  </a:cubicBezTo>
                  <a:cubicBezTo>
                    <a:pt x="68" y="35"/>
                    <a:pt x="66" y="37"/>
                    <a:pt x="64" y="37"/>
                  </a:cubicBezTo>
                  <a:cubicBezTo>
                    <a:pt x="37" y="37"/>
                    <a:pt x="37" y="37"/>
                    <a:pt x="37" y="37"/>
                  </a:cubicBezTo>
                  <a:cubicBezTo>
                    <a:pt x="37" y="64"/>
                    <a:pt x="37" y="64"/>
                    <a:pt x="37" y="64"/>
                  </a:cubicBezTo>
                  <a:cubicBezTo>
                    <a:pt x="37" y="66"/>
                    <a:pt x="36" y="67"/>
                    <a:pt x="34" y="67"/>
                  </a:cubicBezTo>
                  <a:cubicBezTo>
                    <a:pt x="32" y="67"/>
                    <a:pt x="31" y="66"/>
                    <a:pt x="31" y="64"/>
                  </a:cubicBezTo>
                  <a:cubicBezTo>
                    <a:pt x="31" y="37"/>
                    <a:pt x="31" y="37"/>
                    <a:pt x="31" y="37"/>
                  </a:cubicBezTo>
                  <a:cubicBezTo>
                    <a:pt x="4" y="37"/>
                    <a:pt x="4" y="37"/>
                    <a:pt x="4" y="37"/>
                  </a:cubicBezTo>
                  <a:cubicBezTo>
                    <a:pt x="2" y="37"/>
                    <a:pt x="0" y="35"/>
                    <a:pt x="0" y="33"/>
                  </a:cubicBezTo>
                  <a:cubicBezTo>
                    <a:pt x="0" y="32"/>
                    <a:pt x="2" y="30"/>
                    <a:pt x="4" y="30"/>
                  </a:cubicBezTo>
                  <a:close/>
                </a:path>
              </a:pathLst>
            </a:custGeom>
            <a:solidFill>
              <a:srgbClr val="B2D9C6">
                <a:alpha val="100000"/>
              </a:srgbClr>
            </a:solidFill>
            <a:ln w="9525">
              <a:noFill/>
            </a:ln>
          </p:spPr>
          <p:txBody>
            <a:bodyPr/>
            <a:lstStyle/>
            <a:p>
              <a:endParaRPr lang="zh-CN" altLang="en-US"/>
            </a:p>
          </p:txBody>
        </p:sp>
        <p:sp>
          <p:nvSpPr>
            <p:cNvPr id="17504" name="Freeform 94"/>
            <p:cNvSpPr/>
            <p:nvPr/>
          </p:nvSpPr>
          <p:spPr>
            <a:xfrm>
              <a:off x="588963" y="3030538"/>
              <a:ext cx="155575" cy="155575"/>
            </a:xfrm>
            <a:custGeom>
              <a:avLst/>
              <a:gdLst/>
              <a:ahLst/>
              <a:cxnLst>
                <a:cxn ang="0">
                  <a:pos x="13695565" y="115046057"/>
                </a:cxn>
                <a:cxn ang="0">
                  <a:pos x="115046057" y="115046057"/>
                </a:cxn>
                <a:cxn ang="0">
                  <a:pos x="115046057" y="13695565"/>
                </a:cxn>
                <a:cxn ang="0">
                  <a:pos x="128743278" y="0"/>
                </a:cxn>
                <a:cxn ang="0">
                  <a:pos x="142438843" y="13695565"/>
                </a:cxn>
                <a:cxn ang="0">
                  <a:pos x="142438843" y="115046057"/>
                </a:cxn>
                <a:cxn ang="0">
                  <a:pos x="243789335" y="115046057"/>
                </a:cxn>
                <a:cxn ang="0">
                  <a:pos x="257484900" y="128743278"/>
                </a:cxn>
                <a:cxn ang="0">
                  <a:pos x="243789335" y="139699730"/>
                </a:cxn>
                <a:cxn ang="0">
                  <a:pos x="142438843" y="139699730"/>
                </a:cxn>
                <a:cxn ang="0">
                  <a:pos x="142438843" y="243789335"/>
                </a:cxn>
                <a:cxn ang="0">
                  <a:pos x="128743278" y="257484900"/>
                </a:cxn>
                <a:cxn ang="0">
                  <a:pos x="115046057" y="243789335"/>
                </a:cxn>
                <a:cxn ang="0">
                  <a:pos x="115046057" y="139699730"/>
                </a:cxn>
                <a:cxn ang="0">
                  <a:pos x="13695565" y="139699730"/>
                </a:cxn>
                <a:cxn ang="0">
                  <a:pos x="0" y="128743278"/>
                </a:cxn>
                <a:cxn ang="0">
                  <a:pos x="13695565" y="115046057"/>
                </a:cxn>
              </a:cxnLst>
              <a:rect l="0" t="0" r="0" b="0"/>
              <a:pathLst>
                <a:path w="94" h="94">
                  <a:moveTo>
                    <a:pt x="5" y="42"/>
                  </a:moveTo>
                  <a:cubicBezTo>
                    <a:pt x="42" y="42"/>
                    <a:pt x="42" y="42"/>
                    <a:pt x="42" y="42"/>
                  </a:cubicBezTo>
                  <a:cubicBezTo>
                    <a:pt x="42" y="5"/>
                    <a:pt x="42" y="5"/>
                    <a:pt x="42" y="5"/>
                  </a:cubicBezTo>
                  <a:cubicBezTo>
                    <a:pt x="42" y="2"/>
                    <a:pt x="44" y="0"/>
                    <a:pt x="47" y="0"/>
                  </a:cubicBezTo>
                  <a:cubicBezTo>
                    <a:pt x="50" y="0"/>
                    <a:pt x="52" y="2"/>
                    <a:pt x="52" y="5"/>
                  </a:cubicBezTo>
                  <a:cubicBezTo>
                    <a:pt x="52" y="42"/>
                    <a:pt x="52" y="42"/>
                    <a:pt x="52" y="42"/>
                  </a:cubicBezTo>
                  <a:cubicBezTo>
                    <a:pt x="89" y="42"/>
                    <a:pt x="89" y="42"/>
                    <a:pt x="89" y="42"/>
                  </a:cubicBezTo>
                  <a:cubicBezTo>
                    <a:pt x="92" y="42"/>
                    <a:pt x="94" y="44"/>
                    <a:pt x="94" y="47"/>
                  </a:cubicBezTo>
                  <a:cubicBezTo>
                    <a:pt x="94" y="49"/>
                    <a:pt x="92" y="51"/>
                    <a:pt x="89" y="51"/>
                  </a:cubicBezTo>
                  <a:cubicBezTo>
                    <a:pt x="52" y="51"/>
                    <a:pt x="52" y="51"/>
                    <a:pt x="52" y="51"/>
                  </a:cubicBezTo>
                  <a:cubicBezTo>
                    <a:pt x="52" y="89"/>
                    <a:pt x="52" y="89"/>
                    <a:pt x="52" y="89"/>
                  </a:cubicBezTo>
                  <a:cubicBezTo>
                    <a:pt x="52" y="92"/>
                    <a:pt x="50" y="94"/>
                    <a:pt x="47" y="94"/>
                  </a:cubicBezTo>
                  <a:cubicBezTo>
                    <a:pt x="44" y="94"/>
                    <a:pt x="42" y="92"/>
                    <a:pt x="42" y="89"/>
                  </a:cubicBezTo>
                  <a:cubicBezTo>
                    <a:pt x="42" y="51"/>
                    <a:pt x="42" y="51"/>
                    <a:pt x="42" y="51"/>
                  </a:cubicBezTo>
                  <a:cubicBezTo>
                    <a:pt x="5" y="51"/>
                    <a:pt x="5" y="51"/>
                    <a:pt x="5" y="51"/>
                  </a:cubicBezTo>
                  <a:cubicBezTo>
                    <a:pt x="2" y="51"/>
                    <a:pt x="0" y="49"/>
                    <a:pt x="0" y="47"/>
                  </a:cubicBezTo>
                  <a:cubicBezTo>
                    <a:pt x="0" y="44"/>
                    <a:pt x="2" y="42"/>
                    <a:pt x="5" y="42"/>
                  </a:cubicBezTo>
                  <a:close/>
                </a:path>
              </a:pathLst>
            </a:custGeom>
            <a:solidFill>
              <a:srgbClr val="3195A1">
                <a:alpha val="100000"/>
              </a:srgbClr>
            </a:solidFill>
            <a:ln w="9525">
              <a:noFill/>
            </a:ln>
          </p:spPr>
          <p:txBody>
            <a:bodyPr/>
            <a:lstStyle/>
            <a:p>
              <a:endParaRPr lang="zh-CN" altLang="en-US"/>
            </a:p>
          </p:txBody>
        </p:sp>
        <p:sp>
          <p:nvSpPr>
            <p:cNvPr id="17505" name="Oval 95"/>
            <p:cNvSpPr/>
            <p:nvPr/>
          </p:nvSpPr>
          <p:spPr>
            <a:xfrm>
              <a:off x="1223963" y="2482850"/>
              <a:ext cx="582612" cy="584200"/>
            </a:xfrm>
            <a:prstGeom prst="ellipse">
              <a:avLst/>
            </a:prstGeom>
            <a:solidFill>
              <a:srgbClr val="FFFFFF"/>
            </a:solidFill>
            <a:ln w="9525">
              <a:noFill/>
            </a:ln>
          </p:spPr>
          <p:txBody>
            <a:bodyPr/>
            <a:lstStyle/>
            <a:p>
              <a:pPr eaLnBrk="1" hangingPunct="1"/>
              <a:endParaRPr lang="zh-CN" altLang="en-US" dirty="0">
                <a:solidFill>
                  <a:srgbClr val="000000"/>
                </a:solidFill>
                <a:latin typeface="Calibri" panose="020F0502020204030204" pitchFamily="34" charset="0"/>
              </a:endParaRPr>
            </a:p>
          </p:txBody>
        </p:sp>
        <p:sp>
          <p:nvSpPr>
            <p:cNvPr id="17506" name="Freeform 96"/>
            <p:cNvSpPr>
              <a:spLocks noEditPoints="1"/>
            </p:cNvSpPr>
            <p:nvPr/>
          </p:nvSpPr>
          <p:spPr>
            <a:xfrm>
              <a:off x="1331913" y="2601913"/>
              <a:ext cx="365125" cy="344488"/>
            </a:xfrm>
            <a:custGeom>
              <a:avLst/>
              <a:gdLst/>
              <a:ahLst/>
              <a:cxnLst>
                <a:cxn ang="0">
                  <a:pos x="24790328" y="0"/>
                </a:cxn>
                <a:cxn ang="0">
                  <a:pos x="0" y="57602368"/>
                </a:cxn>
                <a:cxn ang="0">
                  <a:pos x="24790328" y="570538376"/>
                </a:cxn>
                <a:cxn ang="0">
                  <a:pos x="605983026" y="548593828"/>
                </a:cxn>
                <a:cxn ang="0">
                  <a:pos x="605983026" y="24687203"/>
                </a:cxn>
                <a:cxn ang="0">
                  <a:pos x="267183538" y="24687203"/>
                </a:cxn>
                <a:cxn ang="0">
                  <a:pos x="583947732" y="38402131"/>
                </a:cxn>
                <a:cxn ang="0">
                  <a:pos x="267183538" y="52117060"/>
                </a:cxn>
                <a:cxn ang="0">
                  <a:pos x="267183538" y="24687203"/>
                </a:cxn>
                <a:cxn ang="0">
                  <a:pos x="140478524" y="38402131"/>
                </a:cxn>
                <a:cxn ang="0">
                  <a:pos x="110178128" y="38402131"/>
                </a:cxn>
                <a:cxn ang="0">
                  <a:pos x="85387801" y="21944548"/>
                </a:cxn>
                <a:cxn ang="0">
                  <a:pos x="85387801" y="52117060"/>
                </a:cxn>
                <a:cxn ang="0">
                  <a:pos x="85387801" y="21944548"/>
                </a:cxn>
                <a:cxn ang="0">
                  <a:pos x="63352507" y="38402131"/>
                </a:cxn>
                <a:cxn ang="0">
                  <a:pos x="33053770" y="38402131"/>
                </a:cxn>
                <a:cxn ang="0">
                  <a:pos x="360834781" y="556823447"/>
                </a:cxn>
                <a:cxn ang="0">
                  <a:pos x="429697356" y="452590984"/>
                </a:cxn>
                <a:cxn ang="0">
                  <a:pos x="308500751" y="227666819"/>
                </a:cxn>
                <a:cxn ang="0">
                  <a:pos x="308500751" y="227666819"/>
                </a:cxn>
                <a:cxn ang="0">
                  <a:pos x="308500751" y="416931508"/>
                </a:cxn>
                <a:cxn ang="0">
                  <a:pos x="302992343" y="463563258"/>
                </a:cxn>
                <a:cxn ang="0">
                  <a:pos x="300237309" y="416931508"/>
                </a:cxn>
                <a:cxn ang="0">
                  <a:pos x="297482274" y="227666819"/>
                </a:cxn>
                <a:cxn ang="0">
                  <a:pos x="297482274" y="227666819"/>
                </a:cxn>
                <a:cxn ang="0">
                  <a:pos x="176285669" y="452590984"/>
                </a:cxn>
                <a:cxn ang="0">
                  <a:pos x="247901619" y="556823447"/>
                </a:cxn>
                <a:cxn ang="0">
                  <a:pos x="104669720" y="416931508"/>
                </a:cxn>
                <a:cxn ang="0">
                  <a:pos x="501313306" y="416931508"/>
                </a:cxn>
                <a:cxn ang="0">
                  <a:pos x="360834781" y="556823447"/>
                </a:cxn>
                <a:cxn ang="0">
                  <a:pos x="581192698" y="556823447"/>
                </a:cxn>
                <a:cxn ang="0">
                  <a:pos x="512331782" y="416931508"/>
                </a:cxn>
                <a:cxn ang="0">
                  <a:pos x="501313306" y="219437200"/>
                </a:cxn>
                <a:cxn ang="0">
                  <a:pos x="531612042" y="241381748"/>
                </a:cxn>
                <a:cxn ang="0">
                  <a:pos x="550893961" y="211209236"/>
                </a:cxn>
                <a:cxn ang="0">
                  <a:pos x="520595225" y="192007343"/>
                </a:cxn>
                <a:cxn ang="0">
                  <a:pos x="104669720" y="211209236"/>
                </a:cxn>
                <a:cxn ang="0">
                  <a:pos x="74370984" y="192007343"/>
                </a:cxn>
                <a:cxn ang="0">
                  <a:pos x="55089064" y="219437200"/>
                </a:cxn>
                <a:cxn ang="0">
                  <a:pos x="85387801" y="241381748"/>
                </a:cxn>
                <a:cxn ang="0">
                  <a:pos x="239638176" y="219437200"/>
                </a:cxn>
                <a:cxn ang="0">
                  <a:pos x="145986933" y="556823447"/>
                </a:cxn>
                <a:cxn ang="0">
                  <a:pos x="16526885" y="548593828"/>
                </a:cxn>
                <a:cxn ang="0">
                  <a:pos x="589456140" y="74059951"/>
                </a:cxn>
                <a:cxn ang="0">
                  <a:pos x="512331782" y="219437200"/>
                </a:cxn>
                <a:cxn ang="0">
                  <a:pos x="520595225" y="200236962"/>
                </a:cxn>
                <a:cxn ang="0">
                  <a:pos x="542630519" y="211209236"/>
                </a:cxn>
                <a:cxn ang="0">
                  <a:pos x="531612042" y="230409474"/>
                </a:cxn>
                <a:cxn ang="0">
                  <a:pos x="512331782" y="219437200"/>
                </a:cxn>
                <a:cxn ang="0">
                  <a:pos x="93651243" y="219437200"/>
                </a:cxn>
                <a:cxn ang="0">
                  <a:pos x="74370984" y="230409474"/>
                </a:cxn>
                <a:cxn ang="0">
                  <a:pos x="63352507" y="211209236"/>
                </a:cxn>
                <a:cxn ang="0">
                  <a:pos x="85387801" y="200236962"/>
                </a:cxn>
              </a:cxnLst>
              <a:rect l="0" t="0" r="0" b="0"/>
              <a:pathLst>
                <a:path w="220" h="208">
                  <a:moveTo>
                    <a:pt x="211" y="0"/>
                  </a:moveTo>
                  <a:cubicBezTo>
                    <a:pt x="9" y="0"/>
                    <a:pt x="9" y="0"/>
                    <a:pt x="9" y="0"/>
                  </a:cubicBezTo>
                  <a:cubicBezTo>
                    <a:pt x="4" y="0"/>
                    <a:pt x="0" y="4"/>
                    <a:pt x="0" y="9"/>
                  </a:cubicBezTo>
                  <a:cubicBezTo>
                    <a:pt x="0" y="21"/>
                    <a:pt x="0" y="21"/>
                    <a:pt x="0" y="21"/>
                  </a:cubicBezTo>
                  <a:cubicBezTo>
                    <a:pt x="0" y="200"/>
                    <a:pt x="0" y="200"/>
                    <a:pt x="0" y="200"/>
                  </a:cubicBezTo>
                  <a:cubicBezTo>
                    <a:pt x="0" y="205"/>
                    <a:pt x="4" y="208"/>
                    <a:pt x="9" y="208"/>
                  </a:cubicBezTo>
                  <a:cubicBezTo>
                    <a:pt x="211" y="208"/>
                    <a:pt x="211" y="208"/>
                    <a:pt x="211" y="208"/>
                  </a:cubicBezTo>
                  <a:cubicBezTo>
                    <a:pt x="216" y="208"/>
                    <a:pt x="220" y="205"/>
                    <a:pt x="220" y="200"/>
                  </a:cubicBezTo>
                  <a:cubicBezTo>
                    <a:pt x="220" y="21"/>
                    <a:pt x="220" y="21"/>
                    <a:pt x="220" y="21"/>
                  </a:cubicBezTo>
                  <a:cubicBezTo>
                    <a:pt x="220" y="9"/>
                    <a:pt x="220" y="9"/>
                    <a:pt x="220" y="9"/>
                  </a:cubicBezTo>
                  <a:cubicBezTo>
                    <a:pt x="220" y="4"/>
                    <a:pt x="216" y="0"/>
                    <a:pt x="211" y="0"/>
                  </a:cubicBezTo>
                  <a:close/>
                  <a:moveTo>
                    <a:pt x="97" y="9"/>
                  </a:moveTo>
                  <a:cubicBezTo>
                    <a:pt x="207" y="9"/>
                    <a:pt x="207" y="9"/>
                    <a:pt x="207" y="9"/>
                  </a:cubicBezTo>
                  <a:cubicBezTo>
                    <a:pt x="210" y="9"/>
                    <a:pt x="212" y="11"/>
                    <a:pt x="212" y="14"/>
                  </a:cubicBezTo>
                  <a:cubicBezTo>
                    <a:pt x="212" y="17"/>
                    <a:pt x="210" y="19"/>
                    <a:pt x="207" y="19"/>
                  </a:cubicBezTo>
                  <a:cubicBezTo>
                    <a:pt x="97" y="19"/>
                    <a:pt x="97" y="19"/>
                    <a:pt x="97" y="19"/>
                  </a:cubicBezTo>
                  <a:cubicBezTo>
                    <a:pt x="95" y="19"/>
                    <a:pt x="92" y="17"/>
                    <a:pt x="92" y="14"/>
                  </a:cubicBezTo>
                  <a:cubicBezTo>
                    <a:pt x="92" y="11"/>
                    <a:pt x="95" y="9"/>
                    <a:pt x="97" y="9"/>
                  </a:cubicBezTo>
                  <a:close/>
                  <a:moveTo>
                    <a:pt x="45" y="8"/>
                  </a:moveTo>
                  <a:cubicBezTo>
                    <a:pt x="48" y="8"/>
                    <a:pt x="51" y="11"/>
                    <a:pt x="51" y="14"/>
                  </a:cubicBezTo>
                  <a:cubicBezTo>
                    <a:pt x="51" y="17"/>
                    <a:pt x="48" y="19"/>
                    <a:pt x="45" y="19"/>
                  </a:cubicBezTo>
                  <a:cubicBezTo>
                    <a:pt x="43" y="19"/>
                    <a:pt x="40" y="17"/>
                    <a:pt x="40" y="14"/>
                  </a:cubicBezTo>
                  <a:cubicBezTo>
                    <a:pt x="40" y="11"/>
                    <a:pt x="43" y="8"/>
                    <a:pt x="45" y="8"/>
                  </a:cubicBezTo>
                  <a:close/>
                  <a:moveTo>
                    <a:pt x="31" y="8"/>
                  </a:moveTo>
                  <a:cubicBezTo>
                    <a:pt x="34" y="8"/>
                    <a:pt x="37" y="11"/>
                    <a:pt x="37" y="14"/>
                  </a:cubicBezTo>
                  <a:cubicBezTo>
                    <a:pt x="37" y="17"/>
                    <a:pt x="34" y="19"/>
                    <a:pt x="31" y="19"/>
                  </a:cubicBezTo>
                  <a:cubicBezTo>
                    <a:pt x="28" y="19"/>
                    <a:pt x="26" y="17"/>
                    <a:pt x="26" y="14"/>
                  </a:cubicBezTo>
                  <a:cubicBezTo>
                    <a:pt x="26" y="11"/>
                    <a:pt x="28" y="8"/>
                    <a:pt x="31" y="8"/>
                  </a:cubicBezTo>
                  <a:close/>
                  <a:moveTo>
                    <a:pt x="17" y="8"/>
                  </a:moveTo>
                  <a:cubicBezTo>
                    <a:pt x="20" y="8"/>
                    <a:pt x="23" y="11"/>
                    <a:pt x="23" y="14"/>
                  </a:cubicBezTo>
                  <a:cubicBezTo>
                    <a:pt x="23" y="17"/>
                    <a:pt x="20" y="19"/>
                    <a:pt x="17" y="19"/>
                  </a:cubicBezTo>
                  <a:cubicBezTo>
                    <a:pt x="14" y="19"/>
                    <a:pt x="12" y="17"/>
                    <a:pt x="12" y="14"/>
                  </a:cubicBezTo>
                  <a:cubicBezTo>
                    <a:pt x="12" y="11"/>
                    <a:pt x="14" y="8"/>
                    <a:pt x="17" y="8"/>
                  </a:cubicBezTo>
                  <a:close/>
                  <a:moveTo>
                    <a:pt x="131" y="203"/>
                  </a:moveTo>
                  <a:cubicBezTo>
                    <a:pt x="131" y="201"/>
                    <a:pt x="131" y="199"/>
                    <a:pt x="131" y="197"/>
                  </a:cubicBezTo>
                  <a:cubicBezTo>
                    <a:pt x="135" y="171"/>
                    <a:pt x="156" y="165"/>
                    <a:pt x="156" y="165"/>
                  </a:cubicBezTo>
                  <a:cubicBezTo>
                    <a:pt x="113" y="83"/>
                    <a:pt x="113" y="83"/>
                    <a:pt x="113" y="83"/>
                  </a:cubicBezTo>
                  <a:cubicBezTo>
                    <a:pt x="112" y="83"/>
                    <a:pt x="112" y="83"/>
                    <a:pt x="112" y="83"/>
                  </a:cubicBezTo>
                  <a:cubicBezTo>
                    <a:pt x="112" y="83"/>
                    <a:pt x="112" y="83"/>
                    <a:pt x="112" y="83"/>
                  </a:cubicBezTo>
                  <a:cubicBezTo>
                    <a:pt x="112" y="83"/>
                    <a:pt x="112" y="83"/>
                    <a:pt x="112" y="83"/>
                  </a:cubicBezTo>
                  <a:cubicBezTo>
                    <a:pt x="112" y="133"/>
                    <a:pt x="112" y="133"/>
                    <a:pt x="112" y="133"/>
                  </a:cubicBezTo>
                  <a:cubicBezTo>
                    <a:pt x="112" y="152"/>
                    <a:pt x="112" y="152"/>
                    <a:pt x="112" y="152"/>
                  </a:cubicBezTo>
                  <a:cubicBezTo>
                    <a:pt x="116" y="152"/>
                    <a:pt x="119" y="156"/>
                    <a:pt x="119" y="160"/>
                  </a:cubicBezTo>
                  <a:cubicBezTo>
                    <a:pt x="119" y="165"/>
                    <a:pt x="115" y="169"/>
                    <a:pt x="110" y="169"/>
                  </a:cubicBezTo>
                  <a:cubicBezTo>
                    <a:pt x="105" y="169"/>
                    <a:pt x="101" y="165"/>
                    <a:pt x="101" y="160"/>
                  </a:cubicBezTo>
                  <a:cubicBezTo>
                    <a:pt x="101" y="156"/>
                    <a:pt x="104" y="152"/>
                    <a:pt x="109" y="152"/>
                  </a:cubicBezTo>
                  <a:cubicBezTo>
                    <a:pt x="108" y="133"/>
                    <a:pt x="108" y="133"/>
                    <a:pt x="108" y="133"/>
                  </a:cubicBezTo>
                  <a:cubicBezTo>
                    <a:pt x="108" y="83"/>
                    <a:pt x="108" y="83"/>
                    <a:pt x="108" y="83"/>
                  </a:cubicBezTo>
                  <a:cubicBezTo>
                    <a:pt x="108" y="83"/>
                    <a:pt x="108" y="83"/>
                    <a:pt x="108" y="83"/>
                  </a:cubicBezTo>
                  <a:cubicBezTo>
                    <a:pt x="108" y="83"/>
                    <a:pt x="108" y="83"/>
                    <a:pt x="108" y="83"/>
                  </a:cubicBezTo>
                  <a:cubicBezTo>
                    <a:pt x="107" y="83"/>
                    <a:pt x="107" y="83"/>
                    <a:pt x="107" y="83"/>
                  </a:cubicBezTo>
                  <a:cubicBezTo>
                    <a:pt x="64" y="165"/>
                    <a:pt x="64" y="165"/>
                    <a:pt x="64" y="165"/>
                  </a:cubicBezTo>
                  <a:cubicBezTo>
                    <a:pt x="64" y="165"/>
                    <a:pt x="86" y="171"/>
                    <a:pt x="89" y="197"/>
                  </a:cubicBezTo>
                  <a:cubicBezTo>
                    <a:pt x="89" y="199"/>
                    <a:pt x="89" y="201"/>
                    <a:pt x="90" y="203"/>
                  </a:cubicBezTo>
                  <a:cubicBezTo>
                    <a:pt x="58" y="203"/>
                    <a:pt x="58" y="203"/>
                    <a:pt x="58" y="203"/>
                  </a:cubicBezTo>
                  <a:cubicBezTo>
                    <a:pt x="46" y="190"/>
                    <a:pt x="38" y="172"/>
                    <a:pt x="38" y="152"/>
                  </a:cubicBezTo>
                  <a:cubicBezTo>
                    <a:pt x="38" y="113"/>
                    <a:pt x="70" y="80"/>
                    <a:pt x="110" y="80"/>
                  </a:cubicBezTo>
                  <a:cubicBezTo>
                    <a:pt x="150" y="80"/>
                    <a:pt x="182" y="113"/>
                    <a:pt x="182" y="152"/>
                  </a:cubicBezTo>
                  <a:cubicBezTo>
                    <a:pt x="182" y="172"/>
                    <a:pt x="174" y="190"/>
                    <a:pt x="162" y="203"/>
                  </a:cubicBezTo>
                  <a:lnTo>
                    <a:pt x="131" y="203"/>
                  </a:lnTo>
                  <a:close/>
                  <a:moveTo>
                    <a:pt x="214" y="200"/>
                  </a:moveTo>
                  <a:cubicBezTo>
                    <a:pt x="214" y="201"/>
                    <a:pt x="213" y="203"/>
                    <a:pt x="211" y="203"/>
                  </a:cubicBezTo>
                  <a:cubicBezTo>
                    <a:pt x="167" y="203"/>
                    <a:pt x="167" y="203"/>
                    <a:pt x="167" y="203"/>
                  </a:cubicBezTo>
                  <a:cubicBezTo>
                    <a:pt x="179" y="189"/>
                    <a:pt x="186" y="172"/>
                    <a:pt x="186" y="152"/>
                  </a:cubicBezTo>
                  <a:cubicBezTo>
                    <a:pt x="186" y="119"/>
                    <a:pt x="164" y="90"/>
                    <a:pt x="133" y="80"/>
                  </a:cubicBezTo>
                  <a:cubicBezTo>
                    <a:pt x="182" y="80"/>
                    <a:pt x="182" y="80"/>
                    <a:pt x="182" y="80"/>
                  </a:cubicBezTo>
                  <a:cubicBezTo>
                    <a:pt x="182" y="84"/>
                    <a:pt x="185" y="88"/>
                    <a:pt x="189" y="88"/>
                  </a:cubicBezTo>
                  <a:cubicBezTo>
                    <a:pt x="193" y="88"/>
                    <a:pt x="193" y="88"/>
                    <a:pt x="193" y="88"/>
                  </a:cubicBezTo>
                  <a:cubicBezTo>
                    <a:pt x="197" y="88"/>
                    <a:pt x="200" y="84"/>
                    <a:pt x="200" y="80"/>
                  </a:cubicBezTo>
                  <a:cubicBezTo>
                    <a:pt x="200" y="77"/>
                    <a:pt x="200" y="77"/>
                    <a:pt x="200" y="77"/>
                  </a:cubicBezTo>
                  <a:cubicBezTo>
                    <a:pt x="200" y="73"/>
                    <a:pt x="197" y="70"/>
                    <a:pt x="193" y="70"/>
                  </a:cubicBezTo>
                  <a:cubicBezTo>
                    <a:pt x="189" y="70"/>
                    <a:pt x="189" y="70"/>
                    <a:pt x="189" y="70"/>
                  </a:cubicBezTo>
                  <a:cubicBezTo>
                    <a:pt x="185" y="70"/>
                    <a:pt x="182" y="73"/>
                    <a:pt x="182" y="77"/>
                  </a:cubicBezTo>
                  <a:cubicBezTo>
                    <a:pt x="38" y="77"/>
                    <a:pt x="38" y="77"/>
                    <a:pt x="38" y="77"/>
                  </a:cubicBezTo>
                  <a:cubicBezTo>
                    <a:pt x="38" y="73"/>
                    <a:pt x="35" y="70"/>
                    <a:pt x="31" y="70"/>
                  </a:cubicBezTo>
                  <a:cubicBezTo>
                    <a:pt x="27" y="70"/>
                    <a:pt x="27" y="70"/>
                    <a:pt x="27" y="70"/>
                  </a:cubicBezTo>
                  <a:cubicBezTo>
                    <a:pt x="23" y="70"/>
                    <a:pt x="20" y="73"/>
                    <a:pt x="20" y="77"/>
                  </a:cubicBezTo>
                  <a:cubicBezTo>
                    <a:pt x="20" y="80"/>
                    <a:pt x="20" y="80"/>
                    <a:pt x="20" y="80"/>
                  </a:cubicBezTo>
                  <a:cubicBezTo>
                    <a:pt x="20" y="84"/>
                    <a:pt x="23" y="88"/>
                    <a:pt x="27" y="88"/>
                  </a:cubicBezTo>
                  <a:cubicBezTo>
                    <a:pt x="31" y="88"/>
                    <a:pt x="31" y="88"/>
                    <a:pt x="31" y="88"/>
                  </a:cubicBezTo>
                  <a:cubicBezTo>
                    <a:pt x="35" y="88"/>
                    <a:pt x="38" y="84"/>
                    <a:pt x="38" y="80"/>
                  </a:cubicBezTo>
                  <a:cubicBezTo>
                    <a:pt x="87" y="80"/>
                    <a:pt x="87" y="80"/>
                    <a:pt x="87" y="80"/>
                  </a:cubicBezTo>
                  <a:cubicBezTo>
                    <a:pt x="56" y="90"/>
                    <a:pt x="34" y="119"/>
                    <a:pt x="34" y="152"/>
                  </a:cubicBezTo>
                  <a:cubicBezTo>
                    <a:pt x="34" y="172"/>
                    <a:pt x="42" y="189"/>
                    <a:pt x="53" y="203"/>
                  </a:cubicBezTo>
                  <a:cubicBezTo>
                    <a:pt x="9" y="203"/>
                    <a:pt x="9" y="203"/>
                    <a:pt x="9" y="203"/>
                  </a:cubicBezTo>
                  <a:cubicBezTo>
                    <a:pt x="7" y="203"/>
                    <a:pt x="6" y="201"/>
                    <a:pt x="6" y="200"/>
                  </a:cubicBezTo>
                  <a:cubicBezTo>
                    <a:pt x="6" y="27"/>
                    <a:pt x="6" y="27"/>
                    <a:pt x="6" y="27"/>
                  </a:cubicBezTo>
                  <a:cubicBezTo>
                    <a:pt x="214" y="27"/>
                    <a:pt x="214" y="27"/>
                    <a:pt x="214" y="27"/>
                  </a:cubicBezTo>
                  <a:lnTo>
                    <a:pt x="214" y="200"/>
                  </a:lnTo>
                  <a:close/>
                  <a:moveTo>
                    <a:pt x="186" y="80"/>
                  </a:moveTo>
                  <a:cubicBezTo>
                    <a:pt x="186" y="77"/>
                    <a:pt x="186" y="77"/>
                    <a:pt x="186" y="77"/>
                  </a:cubicBezTo>
                  <a:cubicBezTo>
                    <a:pt x="186" y="75"/>
                    <a:pt x="187" y="73"/>
                    <a:pt x="189" y="73"/>
                  </a:cubicBezTo>
                  <a:cubicBezTo>
                    <a:pt x="193" y="73"/>
                    <a:pt x="193" y="73"/>
                    <a:pt x="193" y="73"/>
                  </a:cubicBezTo>
                  <a:cubicBezTo>
                    <a:pt x="195" y="73"/>
                    <a:pt x="197" y="75"/>
                    <a:pt x="197" y="77"/>
                  </a:cubicBezTo>
                  <a:cubicBezTo>
                    <a:pt x="197" y="80"/>
                    <a:pt x="197" y="80"/>
                    <a:pt x="197" y="80"/>
                  </a:cubicBezTo>
                  <a:cubicBezTo>
                    <a:pt x="197" y="82"/>
                    <a:pt x="195" y="84"/>
                    <a:pt x="193" y="84"/>
                  </a:cubicBezTo>
                  <a:cubicBezTo>
                    <a:pt x="189" y="84"/>
                    <a:pt x="189" y="84"/>
                    <a:pt x="189" y="84"/>
                  </a:cubicBezTo>
                  <a:cubicBezTo>
                    <a:pt x="187" y="84"/>
                    <a:pt x="186" y="82"/>
                    <a:pt x="186" y="80"/>
                  </a:cubicBezTo>
                  <a:close/>
                  <a:moveTo>
                    <a:pt x="34" y="77"/>
                  </a:moveTo>
                  <a:cubicBezTo>
                    <a:pt x="34" y="80"/>
                    <a:pt x="34" y="80"/>
                    <a:pt x="34" y="80"/>
                  </a:cubicBezTo>
                  <a:cubicBezTo>
                    <a:pt x="34" y="82"/>
                    <a:pt x="33" y="84"/>
                    <a:pt x="31" y="84"/>
                  </a:cubicBezTo>
                  <a:cubicBezTo>
                    <a:pt x="27" y="84"/>
                    <a:pt x="27" y="84"/>
                    <a:pt x="27" y="84"/>
                  </a:cubicBezTo>
                  <a:cubicBezTo>
                    <a:pt x="25" y="84"/>
                    <a:pt x="23" y="82"/>
                    <a:pt x="23" y="80"/>
                  </a:cubicBezTo>
                  <a:cubicBezTo>
                    <a:pt x="23" y="77"/>
                    <a:pt x="23" y="77"/>
                    <a:pt x="23" y="77"/>
                  </a:cubicBezTo>
                  <a:cubicBezTo>
                    <a:pt x="23" y="75"/>
                    <a:pt x="25" y="73"/>
                    <a:pt x="27" y="73"/>
                  </a:cubicBezTo>
                  <a:cubicBezTo>
                    <a:pt x="31" y="73"/>
                    <a:pt x="31" y="73"/>
                    <a:pt x="31" y="73"/>
                  </a:cubicBezTo>
                  <a:cubicBezTo>
                    <a:pt x="33" y="73"/>
                    <a:pt x="34" y="75"/>
                    <a:pt x="34" y="77"/>
                  </a:cubicBezTo>
                  <a:close/>
                </a:path>
              </a:pathLst>
            </a:custGeom>
            <a:solidFill>
              <a:srgbClr val="024959">
                <a:alpha val="100000"/>
              </a:srgbClr>
            </a:solidFill>
            <a:ln w="9525">
              <a:noFill/>
            </a:ln>
          </p:spPr>
          <p:txBody>
            <a:bodyPr/>
            <a:lstStyle/>
            <a:p>
              <a:endParaRPr lang="zh-CN" altLang="en-US"/>
            </a:p>
          </p:txBody>
        </p:sp>
      </p:grpSp>
      <p:sp>
        <p:nvSpPr>
          <p:cNvPr id="17411" name="文本框 100"/>
          <p:cNvSpPr txBox="1"/>
          <p:nvPr/>
        </p:nvSpPr>
        <p:spPr>
          <a:xfrm>
            <a:off x="3118803" y="386080"/>
            <a:ext cx="9078595" cy="5737860"/>
          </a:xfrm>
          <a:prstGeom prst="rect">
            <a:avLst/>
          </a:prstGeom>
          <a:noFill/>
          <a:ln w="9525">
            <a:noFill/>
          </a:ln>
        </p:spPr>
        <p:txBody>
          <a:bodyPr wrap="square">
            <a:spAutoFit/>
          </a:bodyPr>
          <a:lstStyle/>
          <a:p>
            <a:pPr>
              <a:lnSpc>
                <a:spcPct val="120000"/>
              </a:lnSpc>
              <a:spcBef>
                <a:spcPts val="0"/>
              </a:spcBef>
              <a:spcAft>
                <a:spcPts val="0"/>
              </a:spcAft>
            </a:pPr>
            <a:r>
              <a:rPr lang="en-US" altLang="zh-CN" sz="1800" dirty="0" smtClean="0">
                <a:latin typeface="+mj-ea"/>
                <a:ea typeface="+mj-ea"/>
                <a:cs typeface="+mj-ea"/>
                <a:sym typeface="+mn-ea"/>
              </a:rPr>
              <a:t>   </a:t>
            </a:r>
            <a:r>
              <a:rPr lang="en-US" altLang="zh-CN" sz="1800" b="1" dirty="0" smtClean="0">
                <a:latin typeface="+mj-ea"/>
                <a:ea typeface="+mj-ea"/>
                <a:cs typeface="+mj-ea"/>
                <a:sym typeface="+mn-ea"/>
              </a:rPr>
              <a:t>“荣誉毕业生”条件与标准。</a:t>
            </a:r>
            <a:endParaRPr lang="en-US" altLang="zh-CN" sz="1800" dirty="0" smtClean="0">
              <a:latin typeface="+mj-ea"/>
              <a:ea typeface="+mj-ea"/>
              <a:cs typeface="+mj-ea"/>
              <a:sym typeface="+mn-ea"/>
            </a:endParaRPr>
          </a:p>
          <a:p>
            <a:pPr>
              <a:lnSpc>
                <a:spcPct val="120000"/>
              </a:lnSpc>
              <a:spcBef>
                <a:spcPts val="0"/>
              </a:spcBef>
              <a:spcAft>
                <a:spcPts val="0"/>
              </a:spcAft>
            </a:pPr>
            <a:r>
              <a:rPr lang="en-US" altLang="zh-CN" sz="1800" dirty="0" smtClean="0">
                <a:latin typeface="+mj-ea"/>
                <a:ea typeface="+mj-ea"/>
                <a:cs typeface="+mj-ea"/>
                <a:sym typeface="+mn-ea"/>
              </a:rPr>
              <a:t>    符合下列条件之一有资格申请荣誉毕业生。</a:t>
            </a:r>
          </a:p>
          <a:p>
            <a:pPr>
              <a:lnSpc>
                <a:spcPct val="120000"/>
              </a:lnSpc>
              <a:spcBef>
                <a:spcPts val="0"/>
              </a:spcBef>
              <a:spcAft>
                <a:spcPts val="0"/>
              </a:spcAft>
            </a:pPr>
            <a:r>
              <a:rPr lang="en-US" altLang="zh-CN" sz="1800" dirty="0" smtClean="0">
                <a:latin typeface="+mj-ea"/>
                <a:ea typeface="+mj-ea"/>
                <a:cs typeface="+mj-ea"/>
                <a:sym typeface="+mn-ea"/>
              </a:rPr>
              <a:t>    1、三年中，获得荣誉学生二等二次，其余一次不低于三等。</a:t>
            </a:r>
          </a:p>
          <a:p>
            <a:pPr>
              <a:lnSpc>
                <a:spcPct val="120000"/>
              </a:lnSpc>
              <a:spcBef>
                <a:spcPts val="0"/>
              </a:spcBef>
              <a:spcAft>
                <a:spcPts val="0"/>
              </a:spcAft>
            </a:pPr>
            <a:r>
              <a:rPr lang="en-US" altLang="zh-CN" sz="1800" dirty="0" smtClean="0">
                <a:latin typeface="+mj-ea"/>
                <a:ea typeface="+mj-ea"/>
                <a:cs typeface="+mj-ea"/>
                <a:sym typeface="+mn-ea"/>
              </a:rPr>
              <a:t>    2、三年中，获得荣誉学生一等一次，其余二次不低于三等。</a:t>
            </a:r>
          </a:p>
          <a:p>
            <a:pPr>
              <a:lnSpc>
                <a:spcPct val="120000"/>
              </a:lnSpc>
              <a:spcBef>
                <a:spcPts val="0"/>
              </a:spcBef>
              <a:spcAft>
                <a:spcPts val="0"/>
              </a:spcAft>
            </a:pPr>
            <a:r>
              <a:rPr lang="en-US" altLang="zh-CN" sz="1800" dirty="0" smtClean="0">
                <a:latin typeface="+mj-ea"/>
                <a:ea typeface="+mj-ea"/>
                <a:cs typeface="+mj-ea"/>
                <a:sym typeface="+mn-ea"/>
              </a:rPr>
              <a:t>    3、三年中，获得荣誉学生一等二次，其余一次不低于三等，优先评定为荣誉毕业学生。</a:t>
            </a:r>
          </a:p>
          <a:p>
            <a:pPr>
              <a:lnSpc>
                <a:spcPct val="120000"/>
              </a:lnSpc>
              <a:spcBef>
                <a:spcPts val="0"/>
              </a:spcBef>
              <a:spcAft>
                <a:spcPts val="0"/>
              </a:spcAft>
            </a:pPr>
            <a:r>
              <a:rPr lang="en-US" altLang="zh-CN" sz="1800" dirty="0" smtClean="0">
                <a:latin typeface="+mj-ea"/>
                <a:ea typeface="+mj-ea"/>
                <a:cs typeface="+mj-ea"/>
                <a:sym typeface="+mn-ea"/>
              </a:rPr>
              <a:t>    4、三年中，获得荣誉学生一等三次，直接评定为“荣誉毕业学生”。</a:t>
            </a:r>
          </a:p>
          <a:p>
            <a:pPr>
              <a:lnSpc>
                <a:spcPct val="120000"/>
              </a:lnSpc>
              <a:spcBef>
                <a:spcPts val="0"/>
              </a:spcBef>
              <a:spcAft>
                <a:spcPts val="0"/>
              </a:spcAft>
            </a:pPr>
            <a:r>
              <a:rPr lang="en-US" altLang="zh-CN" sz="1800" dirty="0" smtClean="0">
                <a:latin typeface="+mj-ea"/>
                <a:ea typeface="+mj-ea"/>
                <a:cs typeface="+mj-ea"/>
                <a:sym typeface="+mn-ea"/>
              </a:rPr>
              <a:t>    在三年就读期间，出现下列情况之一的学生，取消“荣誉毕业生”的申请资格。</a:t>
            </a:r>
          </a:p>
          <a:p>
            <a:pPr>
              <a:lnSpc>
                <a:spcPct val="120000"/>
              </a:lnSpc>
              <a:spcBef>
                <a:spcPts val="0"/>
              </a:spcBef>
              <a:spcAft>
                <a:spcPts val="0"/>
              </a:spcAft>
            </a:pPr>
            <a:r>
              <a:rPr lang="en-US" altLang="zh-CN" sz="1800" dirty="0" smtClean="0">
                <a:latin typeface="+mj-ea"/>
                <a:ea typeface="+mj-ea"/>
                <a:cs typeface="+mj-ea"/>
                <a:sym typeface="+mn-ea"/>
              </a:rPr>
              <a:t>    （1）未取得毕业证书者。</a:t>
            </a:r>
          </a:p>
          <a:p>
            <a:pPr>
              <a:lnSpc>
                <a:spcPct val="120000"/>
              </a:lnSpc>
              <a:spcBef>
                <a:spcPts val="0"/>
              </a:spcBef>
              <a:spcAft>
                <a:spcPts val="0"/>
              </a:spcAft>
            </a:pPr>
            <a:r>
              <a:rPr lang="en-US" altLang="zh-CN" sz="1800" dirty="0" smtClean="0">
                <a:latin typeface="+mj-ea"/>
                <a:ea typeface="+mj-ea"/>
                <a:cs typeface="+mj-ea"/>
                <a:sym typeface="+mn-ea"/>
              </a:rPr>
              <a:t>    （2）受到学院纪律处分者。</a:t>
            </a:r>
          </a:p>
          <a:p>
            <a:pPr>
              <a:lnSpc>
                <a:spcPct val="120000"/>
              </a:lnSpc>
              <a:spcBef>
                <a:spcPts val="0"/>
              </a:spcBef>
              <a:spcAft>
                <a:spcPts val="0"/>
              </a:spcAft>
            </a:pPr>
            <a:r>
              <a:rPr lang="en-US" altLang="zh-CN" sz="1800" dirty="0" smtClean="0">
                <a:latin typeface="+mj-ea"/>
                <a:ea typeface="+mj-ea"/>
                <a:cs typeface="+mj-ea"/>
                <a:sym typeface="+mn-ea"/>
              </a:rPr>
              <a:t>    （3）有违反学术诚信或道德规范行为者。</a:t>
            </a:r>
          </a:p>
          <a:p>
            <a:pPr>
              <a:lnSpc>
                <a:spcPct val="120000"/>
              </a:lnSpc>
              <a:spcBef>
                <a:spcPts val="0"/>
              </a:spcBef>
              <a:spcAft>
                <a:spcPts val="0"/>
              </a:spcAft>
            </a:pPr>
            <a:r>
              <a:rPr lang="en-US" altLang="zh-CN" sz="1800" dirty="0" smtClean="0">
                <a:latin typeface="+mj-ea"/>
                <a:ea typeface="+mj-ea"/>
                <a:cs typeface="+mj-ea"/>
                <a:sym typeface="+mn-ea"/>
              </a:rPr>
              <a:t>    （4）其它。</a:t>
            </a:r>
          </a:p>
          <a:p>
            <a:pPr>
              <a:lnSpc>
                <a:spcPct val="120000"/>
              </a:lnSpc>
              <a:spcBef>
                <a:spcPts val="0"/>
              </a:spcBef>
              <a:spcAft>
                <a:spcPts val="0"/>
              </a:spcAft>
            </a:pPr>
            <a:r>
              <a:rPr lang="zh-CN" altLang="zh-CN" sz="1800" b="1" dirty="0">
                <a:latin typeface="+mj-ea"/>
                <a:ea typeface="+mj-ea"/>
                <a:cs typeface="+mj-ea"/>
                <a:sym typeface="+mn-ea"/>
              </a:rPr>
              <a:t>    奖励标准：</a:t>
            </a:r>
            <a:endParaRPr lang="zh-CN" altLang="zh-CN" sz="1800" dirty="0">
              <a:latin typeface="+mj-ea"/>
              <a:ea typeface="+mj-ea"/>
              <a:cs typeface="+mj-ea"/>
            </a:endParaRPr>
          </a:p>
          <a:p>
            <a:pPr>
              <a:lnSpc>
                <a:spcPct val="120000"/>
              </a:lnSpc>
              <a:spcBef>
                <a:spcPts val="0"/>
              </a:spcBef>
              <a:spcAft>
                <a:spcPts val="0"/>
              </a:spcAft>
            </a:pPr>
            <a:r>
              <a:rPr lang="en-US" altLang="zh-CN" sz="1800" dirty="0">
                <a:latin typeface="+mj-ea"/>
                <a:ea typeface="+mj-ea"/>
                <a:cs typeface="+mj-ea"/>
                <a:sym typeface="+mn-ea"/>
              </a:rPr>
              <a:t>    1</a:t>
            </a:r>
            <a:r>
              <a:rPr lang="zh-CN" altLang="zh-CN" sz="1800" dirty="0">
                <a:latin typeface="+mj-ea"/>
                <a:ea typeface="+mj-ea"/>
                <a:cs typeface="+mj-ea"/>
                <a:sym typeface="+mn-ea"/>
              </a:rPr>
              <a:t>、荣誉学生三等奖：硅湖之星三等奖章、证书和奖学金。</a:t>
            </a:r>
            <a:endParaRPr lang="zh-CN" altLang="zh-CN" sz="1800" dirty="0">
              <a:latin typeface="+mj-ea"/>
              <a:ea typeface="+mj-ea"/>
              <a:cs typeface="+mj-ea"/>
            </a:endParaRPr>
          </a:p>
          <a:p>
            <a:pPr>
              <a:lnSpc>
                <a:spcPct val="120000"/>
              </a:lnSpc>
              <a:spcBef>
                <a:spcPts val="0"/>
              </a:spcBef>
              <a:spcAft>
                <a:spcPts val="0"/>
              </a:spcAft>
            </a:pPr>
            <a:r>
              <a:rPr lang="en-US" altLang="zh-CN" sz="1800" dirty="0">
                <a:latin typeface="+mj-ea"/>
                <a:ea typeface="+mj-ea"/>
                <a:cs typeface="+mj-ea"/>
                <a:sym typeface="+mn-ea"/>
              </a:rPr>
              <a:t>    2</a:t>
            </a:r>
            <a:r>
              <a:rPr lang="zh-CN" altLang="zh-CN" sz="1800" dirty="0">
                <a:latin typeface="+mj-ea"/>
                <a:ea typeface="+mj-ea"/>
                <a:cs typeface="+mj-ea"/>
                <a:sym typeface="+mn-ea"/>
              </a:rPr>
              <a:t>、荣誉学生二等奖：硅湖之星二等奖章、证书和奖学金。</a:t>
            </a:r>
            <a:endParaRPr lang="zh-CN" altLang="zh-CN" sz="1800" dirty="0">
              <a:latin typeface="+mj-ea"/>
              <a:ea typeface="+mj-ea"/>
              <a:cs typeface="+mj-ea"/>
            </a:endParaRPr>
          </a:p>
          <a:p>
            <a:pPr>
              <a:lnSpc>
                <a:spcPct val="120000"/>
              </a:lnSpc>
              <a:spcBef>
                <a:spcPts val="0"/>
              </a:spcBef>
              <a:spcAft>
                <a:spcPts val="0"/>
              </a:spcAft>
            </a:pPr>
            <a:r>
              <a:rPr lang="en-US" altLang="zh-CN" sz="1800" dirty="0">
                <a:latin typeface="+mj-ea"/>
                <a:ea typeface="+mj-ea"/>
                <a:cs typeface="+mj-ea"/>
                <a:sym typeface="+mn-ea"/>
              </a:rPr>
              <a:t>    3</a:t>
            </a:r>
            <a:r>
              <a:rPr lang="zh-CN" altLang="zh-CN" sz="1800" dirty="0">
                <a:latin typeface="+mj-ea"/>
                <a:ea typeface="+mj-ea"/>
                <a:cs typeface="+mj-ea"/>
                <a:sym typeface="+mn-ea"/>
              </a:rPr>
              <a:t>、荣誉学生一等奖：硅湖之星一等奖章、证书和奖学金，邀请家长参加颁奖仪式。</a:t>
            </a:r>
            <a:endParaRPr lang="zh-CN" altLang="zh-CN" sz="1800" dirty="0">
              <a:latin typeface="+mj-ea"/>
              <a:ea typeface="+mj-ea"/>
              <a:cs typeface="+mj-ea"/>
            </a:endParaRPr>
          </a:p>
          <a:p>
            <a:pPr>
              <a:lnSpc>
                <a:spcPct val="120000"/>
              </a:lnSpc>
              <a:spcBef>
                <a:spcPts val="0"/>
              </a:spcBef>
              <a:spcAft>
                <a:spcPts val="0"/>
              </a:spcAft>
            </a:pPr>
            <a:r>
              <a:rPr lang="en-US" altLang="zh-CN" sz="1800" dirty="0">
                <a:latin typeface="+mj-ea"/>
                <a:ea typeface="+mj-ea"/>
                <a:cs typeface="+mj-ea"/>
                <a:sym typeface="+mn-ea"/>
              </a:rPr>
              <a:t>    4</a:t>
            </a:r>
            <a:r>
              <a:rPr lang="zh-CN" altLang="zh-CN" sz="1800" dirty="0">
                <a:latin typeface="+mj-ea"/>
                <a:ea typeface="+mj-ea"/>
                <a:cs typeface="+mj-ea"/>
                <a:sym typeface="+mn-ea"/>
              </a:rPr>
              <a:t>、荣誉毕业生：“硅湖之光”荣誉奖座一尊、荣誉证书和奖学金。邀请家长参加毕业典礼，上院史荣誉墙。</a:t>
            </a:r>
            <a:endParaRPr lang="zh-CN" altLang="en-US" sz="1800" dirty="0">
              <a:latin typeface="+mj-ea"/>
              <a:ea typeface="+mj-ea"/>
              <a:cs typeface="+mj-ea"/>
            </a:endParaRPr>
          </a:p>
        </p:txBody>
      </p:sp>
      <p:sp>
        <p:nvSpPr>
          <p:cNvPr id="17412" name="文本框 101"/>
          <p:cNvSpPr txBox="1"/>
          <p:nvPr/>
        </p:nvSpPr>
        <p:spPr>
          <a:xfrm>
            <a:off x="7480936" y="3422650"/>
            <a:ext cx="2878137" cy="306705"/>
          </a:xfrm>
          <a:prstGeom prst="rect">
            <a:avLst/>
          </a:prstGeom>
          <a:noFill/>
          <a:ln w="9525">
            <a:noFill/>
          </a:ln>
        </p:spPr>
        <p:txBody>
          <a:bodyPr>
            <a:spAutoFit/>
          </a:bodyPr>
          <a:lstStyle/>
          <a:p>
            <a:pPr algn="just" eaLnBrk="1" hangingPunct="1"/>
            <a:r>
              <a:rPr lang="zh-CN" altLang="en-US" sz="1400" dirty="0">
                <a:solidFill>
                  <a:srgbClr val="FFFFFF"/>
                </a:solidFill>
                <a:latin typeface="微软雅黑" panose="020B0503020204020204" pitchFamily="34" charset="-122"/>
                <a:ea typeface="微软雅黑" panose="020B0503020204020204" pitchFamily="34" charset="-122"/>
              </a:rPr>
              <a:t>四比三演示，普屏设计，贴合实际</a:t>
            </a:r>
          </a:p>
        </p:txBody>
      </p:sp>
      <p:sp>
        <p:nvSpPr>
          <p:cNvPr id="103" name="文本框 102"/>
          <p:cNvSpPr txBox="1"/>
          <p:nvPr/>
        </p:nvSpPr>
        <p:spPr>
          <a:xfrm>
            <a:off x="8238173" y="3695700"/>
            <a:ext cx="2074863" cy="252730"/>
          </a:xfrm>
          <a:prstGeom prst="rect">
            <a:avLst/>
          </a:prstGeom>
          <a:noFill/>
        </p:spPr>
        <p:txBody>
          <a:bodyPr>
            <a:spAutoFit/>
          </a:bodyPr>
          <a:lstStyle/>
          <a:p>
            <a:pPr marR="0" algn="dist" defTabSz="914400" eaLnBrk="1" fontAlgn="auto" hangingPunct="1">
              <a:spcBef>
                <a:spcPts val="0"/>
              </a:spcBef>
              <a:spcAft>
                <a:spcPts val="0"/>
              </a:spcAft>
              <a:buClrTx/>
              <a:buSzTx/>
              <a:buFontTx/>
              <a:buNone/>
              <a:defRPr/>
            </a:pPr>
            <a:r>
              <a:rPr kumimoji="0" lang="en-US" altLang="zh-CN" sz="1050" kern="1200" cap="none" spc="0" normalizeH="0" baseline="0" noProof="0" dirty="0">
                <a:solidFill>
                  <a:prstClr val="white"/>
                </a:solidFill>
                <a:latin typeface="Arial" panose="020B0604020202020204" pitchFamily="34" charset="0"/>
                <a:ea typeface="+mn-ea"/>
                <a:cs typeface="Arial" panose="020B0604020202020204" pitchFamily="34" charset="0"/>
              </a:rPr>
              <a:t>ADD YOUR NAME</a:t>
            </a:r>
            <a:endParaRPr kumimoji="0" lang="zh-CN" altLang="en-US" sz="1050" kern="1200" cap="none" spc="0" normalizeH="0" baseline="0" noProof="0" dirty="0">
              <a:solidFill>
                <a:prstClr val="white"/>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3543" y="93345"/>
            <a:ext cx="9753600" cy="5846445"/>
          </a:xfrm>
          <a:prstGeom prst="rect">
            <a:avLst/>
          </a:prstGeom>
        </p:spPr>
        <p:txBody>
          <a:bodyPr wrap="square">
            <a:spAutoFit/>
          </a:bodyPr>
          <a:lstStyle/>
          <a:p>
            <a:pPr>
              <a:lnSpc>
                <a:spcPct val="130000"/>
              </a:lnSpc>
              <a:spcBef>
                <a:spcPts val="0"/>
              </a:spcBef>
              <a:spcAft>
                <a:spcPts val="0"/>
              </a:spcAft>
            </a:pPr>
            <a:endParaRPr lang="zh-CN" altLang="zh-CN" sz="1800" dirty="0"/>
          </a:p>
          <a:p>
            <a:pPr>
              <a:lnSpc>
                <a:spcPct val="130000"/>
              </a:lnSpc>
              <a:spcBef>
                <a:spcPts val="0"/>
              </a:spcBef>
              <a:spcAft>
                <a:spcPts val="0"/>
              </a:spcAft>
            </a:pPr>
            <a:endParaRPr lang="zh-CN" altLang="zh-CN" sz="1800" dirty="0"/>
          </a:p>
          <a:p>
            <a:pPr>
              <a:lnSpc>
                <a:spcPct val="130000"/>
              </a:lnSpc>
              <a:spcBef>
                <a:spcPts val="0"/>
              </a:spcBef>
              <a:spcAft>
                <a:spcPts val="0"/>
              </a:spcAft>
            </a:pPr>
            <a:r>
              <a:rPr lang="zh-CN" altLang="zh-CN" sz="1800" b="1" dirty="0">
                <a:sym typeface="+mn-ea"/>
              </a:rPr>
              <a:t>      相关配套与附加荣誉</a:t>
            </a:r>
            <a:r>
              <a:rPr lang="zh-CN" altLang="zh-CN" sz="1800" dirty="0">
                <a:sym typeface="+mn-ea"/>
              </a:rPr>
              <a:t>。</a:t>
            </a:r>
            <a:endParaRPr lang="zh-CN" altLang="zh-CN" sz="1800" dirty="0"/>
          </a:p>
          <a:p>
            <a:pPr>
              <a:lnSpc>
                <a:spcPct val="130000"/>
              </a:lnSpc>
              <a:spcBef>
                <a:spcPts val="0"/>
              </a:spcBef>
              <a:spcAft>
                <a:spcPts val="0"/>
              </a:spcAft>
            </a:pPr>
            <a:r>
              <a:rPr lang="en-US" altLang="zh-CN" sz="1800" dirty="0">
                <a:sym typeface="+mn-ea"/>
              </a:rPr>
              <a:t>    </a:t>
            </a:r>
            <a:r>
              <a:rPr lang="zh-CN" altLang="zh-CN" sz="1800" dirty="0">
                <a:sym typeface="+mn-ea"/>
              </a:rPr>
              <a:t>（</a:t>
            </a:r>
            <a:r>
              <a:rPr lang="en-US" altLang="zh-CN" sz="1800" dirty="0">
                <a:sym typeface="+mn-ea"/>
              </a:rPr>
              <a:t>1</a:t>
            </a:r>
            <a:r>
              <a:rPr lang="zh-CN" altLang="zh-CN" sz="1800" dirty="0">
                <a:sym typeface="+mn-ea"/>
              </a:rPr>
              <a:t>）荣誉等级高的学生在学校的一切活动中享受优先。</a:t>
            </a:r>
            <a:endParaRPr lang="zh-CN" altLang="zh-CN" sz="1800" dirty="0"/>
          </a:p>
          <a:p>
            <a:pPr>
              <a:lnSpc>
                <a:spcPct val="130000"/>
              </a:lnSpc>
              <a:spcBef>
                <a:spcPts val="0"/>
              </a:spcBef>
              <a:spcAft>
                <a:spcPts val="0"/>
              </a:spcAft>
            </a:pPr>
            <a:r>
              <a:rPr lang="en-US" altLang="zh-CN" sz="1800" dirty="0">
                <a:sym typeface="+mn-ea"/>
              </a:rPr>
              <a:t>    </a:t>
            </a:r>
            <a:r>
              <a:rPr lang="zh-CN" altLang="zh-CN" sz="1800" dirty="0">
                <a:sym typeface="+mn-ea"/>
              </a:rPr>
              <a:t>（</a:t>
            </a:r>
            <a:r>
              <a:rPr lang="en-US" altLang="zh-CN" sz="1800" dirty="0">
                <a:sym typeface="+mn-ea"/>
              </a:rPr>
              <a:t>2</a:t>
            </a:r>
            <a:r>
              <a:rPr lang="zh-CN" altLang="zh-CN" sz="1800" dirty="0">
                <a:sym typeface="+mn-ea"/>
              </a:rPr>
              <a:t>）荣誉等级低的学生应当向荣誉等级高的学生行礼。</a:t>
            </a:r>
            <a:endParaRPr lang="zh-CN" altLang="zh-CN" sz="1800" dirty="0"/>
          </a:p>
          <a:p>
            <a:pPr>
              <a:lnSpc>
                <a:spcPct val="130000"/>
              </a:lnSpc>
              <a:spcBef>
                <a:spcPts val="0"/>
              </a:spcBef>
              <a:spcAft>
                <a:spcPts val="0"/>
              </a:spcAft>
            </a:pPr>
            <a:r>
              <a:rPr lang="en-US" altLang="zh-CN" sz="1800" dirty="0">
                <a:sym typeface="+mn-ea"/>
              </a:rPr>
              <a:t>    </a:t>
            </a:r>
            <a:r>
              <a:rPr lang="zh-CN" altLang="zh-CN" sz="1800" dirty="0">
                <a:sym typeface="+mn-ea"/>
              </a:rPr>
              <a:t>（</a:t>
            </a:r>
            <a:r>
              <a:rPr lang="en-US" altLang="zh-CN" sz="1800" dirty="0">
                <a:sym typeface="+mn-ea"/>
              </a:rPr>
              <a:t>3</a:t>
            </a:r>
            <a:r>
              <a:rPr lang="zh-CN" altLang="zh-CN" sz="1800" dirty="0">
                <a:sym typeface="+mn-ea"/>
              </a:rPr>
              <a:t>）学生校内参加活动时，在不明确学生干部的情况下，由荣誉等级高的学生负责，其他同学应当自觉听从荣誉等级高的同学的号令。</a:t>
            </a:r>
            <a:endParaRPr lang="zh-CN" altLang="zh-CN" sz="1800" dirty="0"/>
          </a:p>
          <a:p>
            <a:pPr>
              <a:lnSpc>
                <a:spcPct val="130000"/>
              </a:lnSpc>
              <a:spcBef>
                <a:spcPts val="0"/>
              </a:spcBef>
              <a:spcAft>
                <a:spcPts val="0"/>
              </a:spcAft>
            </a:pPr>
            <a:r>
              <a:rPr lang="en-US" altLang="zh-CN" sz="1800" dirty="0">
                <a:sym typeface="+mn-ea"/>
              </a:rPr>
              <a:t>    </a:t>
            </a:r>
            <a:r>
              <a:rPr lang="zh-CN" altLang="zh-CN" sz="1800" dirty="0">
                <a:sym typeface="+mn-ea"/>
              </a:rPr>
              <a:t>（</a:t>
            </a:r>
            <a:r>
              <a:rPr lang="en-US" altLang="zh-CN" sz="1800" dirty="0">
                <a:sym typeface="+mn-ea"/>
              </a:rPr>
              <a:t>4</a:t>
            </a:r>
            <a:r>
              <a:rPr lang="zh-CN" altLang="zh-CN" sz="1800" dirty="0">
                <a:sym typeface="+mn-ea"/>
              </a:rPr>
              <a:t>）荣誉学生一等奖获得者：</a:t>
            </a:r>
            <a:endParaRPr lang="zh-CN" altLang="zh-CN" sz="1800" dirty="0"/>
          </a:p>
          <a:p>
            <a:pPr>
              <a:lnSpc>
                <a:spcPct val="130000"/>
              </a:lnSpc>
              <a:spcBef>
                <a:spcPts val="0"/>
              </a:spcBef>
              <a:spcAft>
                <a:spcPts val="0"/>
              </a:spcAft>
            </a:pPr>
            <a:r>
              <a:rPr lang="en-US" altLang="zh-CN" sz="1800" dirty="0">
                <a:sym typeface="+mn-ea"/>
              </a:rPr>
              <a:t>        </a:t>
            </a:r>
            <a:r>
              <a:rPr lang="zh-CN" altLang="zh-CN" sz="1800" dirty="0">
                <a:sym typeface="+mn-ea"/>
              </a:rPr>
              <a:t>可入住荣誉宿舍（</a:t>
            </a:r>
            <a:r>
              <a:rPr lang="en-US" altLang="zh-CN" sz="1800" dirty="0">
                <a:sym typeface="+mn-ea"/>
              </a:rPr>
              <a:t>2</a:t>
            </a:r>
            <a:r>
              <a:rPr lang="zh-CN" altLang="zh-CN" sz="1800" dirty="0">
                <a:sym typeface="+mn-ea"/>
              </a:rPr>
              <a:t>人间）；</a:t>
            </a:r>
            <a:endParaRPr lang="zh-CN" altLang="zh-CN" sz="1800" dirty="0"/>
          </a:p>
          <a:p>
            <a:pPr>
              <a:lnSpc>
                <a:spcPct val="130000"/>
              </a:lnSpc>
              <a:spcBef>
                <a:spcPts val="0"/>
              </a:spcBef>
              <a:spcAft>
                <a:spcPts val="0"/>
              </a:spcAft>
            </a:pPr>
            <a:r>
              <a:rPr lang="en-US" altLang="zh-CN" sz="1800" dirty="0">
                <a:sym typeface="+mn-ea"/>
              </a:rPr>
              <a:t>        </a:t>
            </a:r>
            <a:r>
              <a:rPr lang="zh-CN" altLang="zh-CN" sz="1800" dirty="0">
                <a:sym typeface="+mn-ea"/>
              </a:rPr>
              <a:t>可择优任命担任连级学生教官（指导员）；</a:t>
            </a:r>
            <a:endParaRPr lang="zh-CN" altLang="zh-CN" sz="1800" dirty="0"/>
          </a:p>
          <a:p>
            <a:pPr>
              <a:lnSpc>
                <a:spcPct val="130000"/>
              </a:lnSpc>
              <a:spcBef>
                <a:spcPts val="0"/>
              </a:spcBef>
              <a:spcAft>
                <a:spcPts val="0"/>
              </a:spcAft>
            </a:pPr>
            <a:r>
              <a:rPr lang="en-US" altLang="zh-CN" sz="1800" dirty="0">
                <a:sym typeface="+mn-ea"/>
              </a:rPr>
              <a:t>        </a:t>
            </a:r>
            <a:r>
              <a:rPr lang="zh-CN" altLang="zh-CN" sz="1800" dirty="0">
                <a:sym typeface="+mn-ea"/>
              </a:rPr>
              <a:t>可随校领导参加对外交流活动；</a:t>
            </a:r>
            <a:endParaRPr lang="zh-CN" altLang="zh-CN" sz="1800" dirty="0"/>
          </a:p>
          <a:p>
            <a:pPr>
              <a:lnSpc>
                <a:spcPct val="130000"/>
              </a:lnSpc>
              <a:spcBef>
                <a:spcPts val="0"/>
              </a:spcBef>
              <a:spcAft>
                <a:spcPts val="0"/>
              </a:spcAft>
            </a:pPr>
            <a:r>
              <a:rPr lang="en-US" altLang="zh-CN" sz="1800" dirty="0">
                <a:sym typeface="+mn-ea"/>
              </a:rPr>
              <a:t>        </a:t>
            </a:r>
            <a:r>
              <a:rPr lang="zh-CN" altLang="zh-CN" sz="1800" dirty="0">
                <a:sym typeface="+mn-ea"/>
              </a:rPr>
              <a:t>可以参加学校组织的假期游学活动；</a:t>
            </a:r>
            <a:endParaRPr lang="zh-CN" altLang="zh-CN" sz="1800" dirty="0"/>
          </a:p>
          <a:p>
            <a:pPr>
              <a:lnSpc>
                <a:spcPct val="130000"/>
              </a:lnSpc>
              <a:spcBef>
                <a:spcPts val="0"/>
              </a:spcBef>
              <a:spcAft>
                <a:spcPts val="0"/>
              </a:spcAft>
            </a:pPr>
            <a:r>
              <a:rPr lang="en-US" altLang="zh-CN" sz="1800" dirty="0">
                <a:sym typeface="+mn-ea"/>
              </a:rPr>
              <a:t>        </a:t>
            </a:r>
            <a:r>
              <a:rPr lang="zh-CN" altLang="zh-CN" sz="1800" dirty="0">
                <a:sym typeface="+mn-ea"/>
              </a:rPr>
              <a:t>可得到更多外出的机会；</a:t>
            </a:r>
            <a:endParaRPr lang="zh-CN" altLang="zh-CN" sz="1800" dirty="0"/>
          </a:p>
          <a:p>
            <a:pPr>
              <a:lnSpc>
                <a:spcPct val="130000"/>
              </a:lnSpc>
              <a:spcBef>
                <a:spcPts val="0"/>
              </a:spcBef>
              <a:spcAft>
                <a:spcPts val="0"/>
              </a:spcAft>
            </a:pPr>
            <a:r>
              <a:rPr lang="en-US" altLang="zh-CN" sz="1800" dirty="0">
                <a:sym typeface="+mn-ea"/>
              </a:rPr>
              <a:t>        </a:t>
            </a:r>
            <a:r>
              <a:rPr lang="zh-CN" altLang="zh-CN" sz="1800" dirty="0">
                <a:sym typeface="+mn-ea"/>
              </a:rPr>
              <a:t>可申请选修本专业以外或更高层次的课程等。</a:t>
            </a:r>
            <a:endParaRPr lang="zh-CN" altLang="zh-CN" sz="1800" dirty="0"/>
          </a:p>
          <a:p>
            <a:pPr>
              <a:lnSpc>
                <a:spcPct val="130000"/>
              </a:lnSpc>
              <a:spcBef>
                <a:spcPts val="0"/>
              </a:spcBef>
              <a:spcAft>
                <a:spcPts val="0"/>
              </a:spcAft>
            </a:pPr>
            <a:r>
              <a:rPr lang="en-US" altLang="zh-CN" sz="1800" dirty="0">
                <a:sym typeface="+mn-ea"/>
              </a:rPr>
              <a:t>    </a:t>
            </a:r>
            <a:r>
              <a:rPr lang="zh-CN" altLang="zh-CN" sz="1800" dirty="0">
                <a:sym typeface="+mn-ea"/>
              </a:rPr>
              <a:t>（</a:t>
            </a:r>
            <a:r>
              <a:rPr lang="en-US" altLang="zh-CN" sz="1800" dirty="0">
                <a:sym typeface="+mn-ea"/>
              </a:rPr>
              <a:t>5</a:t>
            </a:r>
            <a:r>
              <a:rPr lang="zh-CN" altLang="zh-CN" sz="1800" dirty="0">
                <a:sym typeface="+mn-ea"/>
              </a:rPr>
              <a:t>）荣誉学生二等奖获得者：可择优任命担任排级学生教官。</a:t>
            </a:r>
            <a:endParaRPr lang="zh-CN" altLang="zh-CN" sz="1800" dirty="0"/>
          </a:p>
          <a:p>
            <a:pPr>
              <a:lnSpc>
                <a:spcPct val="130000"/>
              </a:lnSpc>
              <a:spcBef>
                <a:spcPts val="0"/>
              </a:spcBef>
              <a:spcAft>
                <a:spcPts val="0"/>
              </a:spcAft>
            </a:pPr>
            <a:r>
              <a:rPr lang="en-US" altLang="zh-CN" sz="1800" dirty="0">
                <a:sym typeface="+mn-ea"/>
              </a:rPr>
              <a:t>    </a:t>
            </a:r>
            <a:r>
              <a:rPr lang="zh-CN" altLang="zh-CN" sz="1800" dirty="0">
                <a:sym typeface="+mn-ea"/>
              </a:rPr>
              <a:t>（</a:t>
            </a:r>
            <a:r>
              <a:rPr lang="en-US" altLang="zh-CN" sz="1800" dirty="0">
                <a:sym typeface="+mn-ea"/>
              </a:rPr>
              <a:t>6</a:t>
            </a:r>
            <a:r>
              <a:rPr lang="zh-CN" altLang="zh-CN" sz="1800" dirty="0">
                <a:sym typeface="+mn-ea"/>
              </a:rPr>
              <a:t>）荣誉毕业学生：优先推荐到校企联合办学的企业就职或留校任职。</a:t>
            </a:r>
            <a:endParaRPr lang="zh-CN" altLang="zh-CN" sz="1800" dirty="0"/>
          </a:p>
        </p:txBody>
      </p:sp>
      <p:pic>
        <p:nvPicPr>
          <p:cNvPr id="6" name="图片 5"/>
          <p:cNvPicPr>
            <a:picLocks noChangeAspect="1"/>
          </p:cNvPicPr>
          <p:nvPr/>
        </p:nvPicPr>
        <p:blipFill>
          <a:blip r:embed="rId2"/>
          <a:srcRect t="2302" r="35644" b="12333"/>
          <a:stretch>
            <a:fillRect/>
          </a:stretch>
        </p:blipFill>
        <p:spPr>
          <a:xfrm>
            <a:off x="8322628" y="2428240"/>
            <a:ext cx="3677920" cy="3415030"/>
          </a:xfrm>
          <a:prstGeom prst="round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56"/>
          <p:cNvCxnSpPr/>
          <p:nvPr/>
        </p:nvCxnSpPr>
        <p:spPr>
          <a:xfrm>
            <a:off x="5763261" y="4527868"/>
            <a:ext cx="0" cy="644525"/>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7"/>
          <p:cNvCxnSpPr/>
          <p:nvPr/>
        </p:nvCxnSpPr>
        <p:spPr>
          <a:xfrm flipV="1">
            <a:off x="7853046" y="3024823"/>
            <a:ext cx="0" cy="644525"/>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0"/>
          <p:cNvCxnSpPr/>
          <p:nvPr/>
        </p:nvCxnSpPr>
        <p:spPr>
          <a:xfrm flipV="1">
            <a:off x="3497263" y="3480435"/>
            <a:ext cx="6350" cy="884555"/>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8" name="Freeform 21"/>
          <p:cNvSpPr/>
          <p:nvPr/>
        </p:nvSpPr>
        <p:spPr bwMode="auto">
          <a:xfrm>
            <a:off x="1837373" y="3011170"/>
            <a:ext cx="7378065" cy="2656205"/>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p:spPr>
        <p:style>
          <a:lnRef idx="2">
            <a:schemeClr val="dk1"/>
          </a:lnRef>
          <a:fillRef idx="0">
            <a:schemeClr val="dk1"/>
          </a:fillRef>
          <a:effectRef idx="1">
            <a:schemeClr val="dk1"/>
          </a:effectRef>
          <a:fontRef idx="minor">
            <a:schemeClr val="tx1"/>
          </a:fontRef>
        </p:style>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19"/>
          <p:cNvSpPr>
            <a:spLocks noChangeArrowheads="1"/>
          </p:cNvSpPr>
          <p:nvPr/>
        </p:nvSpPr>
        <p:spPr bwMode="auto">
          <a:xfrm>
            <a:off x="5389881" y="3950653"/>
            <a:ext cx="746125" cy="744538"/>
          </a:xfrm>
          <a:prstGeom prst="ellipse">
            <a:avLst/>
          </a:prstGeom>
          <a:solidFill>
            <a:srgbClr val="12A89D"/>
          </a:solidFill>
          <a:ln>
            <a:noFill/>
          </a:ln>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10" name="Oval 19"/>
          <p:cNvSpPr>
            <a:spLocks noChangeArrowheads="1"/>
          </p:cNvSpPr>
          <p:nvPr/>
        </p:nvSpPr>
        <p:spPr bwMode="auto">
          <a:xfrm>
            <a:off x="7480618" y="3669665"/>
            <a:ext cx="746125" cy="746125"/>
          </a:xfrm>
          <a:prstGeom prst="ellipse">
            <a:avLst/>
          </a:prstGeom>
          <a:solidFill>
            <a:srgbClr val="F2644C"/>
          </a:solidFill>
          <a:ln>
            <a:noFill/>
          </a:ln>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12" name="Oval 19"/>
          <p:cNvSpPr>
            <a:spLocks noChangeArrowheads="1"/>
          </p:cNvSpPr>
          <p:nvPr/>
        </p:nvSpPr>
        <p:spPr bwMode="auto">
          <a:xfrm>
            <a:off x="3123248" y="3950653"/>
            <a:ext cx="747713" cy="744538"/>
          </a:xfrm>
          <a:prstGeom prst="ellipse">
            <a:avLst/>
          </a:prstGeom>
          <a:solidFill>
            <a:srgbClr val="F2644C"/>
          </a:solidFill>
          <a:ln>
            <a:noFill/>
          </a:ln>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27" name="文本框 26"/>
          <p:cNvSpPr txBox="1"/>
          <p:nvPr/>
        </p:nvSpPr>
        <p:spPr>
          <a:xfrm>
            <a:off x="1245553" y="1450340"/>
            <a:ext cx="4503420" cy="2030095"/>
          </a:xfrm>
          <a:prstGeom prst="rect">
            <a:avLst/>
          </a:prstGeom>
          <a:noFill/>
        </p:spPr>
        <p:txBody>
          <a:bodyPr wrap="square" rtlCol="0" anchor="t">
            <a:spAutoFit/>
          </a:bodyPr>
          <a:lstStyle/>
          <a:p>
            <a:pPr algn="l"/>
            <a:r>
              <a:rPr lang="en-US" altLang="zh-CN" b="1" dirty="0" smtClean="0">
                <a:sym typeface="+mn-ea"/>
              </a:rPr>
              <a:t>1</a:t>
            </a:r>
            <a:r>
              <a:rPr lang="zh-CN" altLang="zh-CN" b="1" dirty="0">
                <a:sym typeface="+mn-ea"/>
              </a:rPr>
              <a:t>、校设立“荣誉学生评审委员会”</a:t>
            </a:r>
            <a:r>
              <a:rPr lang="zh-CN" altLang="zh-CN" dirty="0">
                <a:sym typeface="+mn-ea"/>
              </a:rPr>
              <a:t>。由一名主管副校长任主任，学工处、团委、政治处、保卫处、后勤处等部门、各学院、学员旅有关负责同志、学生代表等任委员。委员会下设评审办公室，办公室设在学工处，具体负责学生评审工作。级高的学生在学校的一切活动中享受优先。</a:t>
            </a:r>
            <a:endParaRPr lang="zh-CN" altLang="en-US"/>
          </a:p>
        </p:txBody>
      </p:sp>
      <p:sp>
        <p:nvSpPr>
          <p:cNvPr id="28" name="文本框 27"/>
          <p:cNvSpPr txBox="1"/>
          <p:nvPr/>
        </p:nvSpPr>
        <p:spPr>
          <a:xfrm>
            <a:off x="3123248" y="5271770"/>
            <a:ext cx="5870575" cy="922020"/>
          </a:xfrm>
          <a:prstGeom prst="rect">
            <a:avLst/>
          </a:prstGeom>
          <a:noFill/>
        </p:spPr>
        <p:txBody>
          <a:bodyPr wrap="square" rtlCol="0" anchor="t">
            <a:spAutoFit/>
          </a:bodyPr>
          <a:lstStyle/>
          <a:p>
            <a:r>
              <a:rPr lang="en-US" altLang="zh-CN" b="1" dirty="0">
                <a:sym typeface="+mn-ea"/>
              </a:rPr>
              <a:t>2</a:t>
            </a:r>
            <a:r>
              <a:rPr lang="zh-CN" altLang="zh-CN" b="1" dirty="0" smtClean="0">
                <a:sym typeface="+mn-ea"/>
              </a:rPr>
              <a:t>、营</a:t>
            </a:r>
            <a:r>
              <a:rPr lang="zh-CN" altLang="zh-CN" b="1" dirty="0">
                <a:sym typeface="+mn-ea"/>
              </a:rPr>
              <a:t>、团、旅分别成立“荣誉评定组。</a:t>
            </a:r>
            <a:r>
              <a:rPr lang="zh-CN" altLang="zh-CN" dirty="0">
                <a:sym typeface="+mn-ea"/>
              </a:rPr>
              <a:t>评定组成员由学生组成，经过民主选举产生，组长分别由所在营、团、旅军事教官担任。</a:t>
            </a:r>
            <a:endParaRPr lang="zh-CN" altLang="en-US"/>
          </a:p>
        </p:txBody>
      </p:sp>
      <p:sp>
        <p:nvSpPr>
          <p:cNvPr id="29" name="文本框 28"/>
          <p:cNvSpPr txBox="1"/>
          <p:nvPr/>
        </p:nvSpPr>
        <p:spPr>
          <a:xfrm>
            <a:off x="6357303" y="927100"/>
            <a:ext cx="4980940" cy="2084070"/>
          </a:xfrm>
          <a:prstGeom prst="rect">
            <a:avLst/>
          </a:prstGeom>
          <a:noFill/>
        </p:spPr>
        <p:txBody>
          <a:bodyPr wrap="square" rtlCol="0" anchor="t">
            <a:spAutoFit/>
          </a:bodyPr>
          <a:lstStyle/>
          <a:p>
            <a:pPr algn="just">
              <a:lnSpc>
                <a:spcPct val="120000"/>
              </a:lnSpc>
            </a:pPr>
            <a:r>
              <a:rPr lang="en-US" altLang="zh-CN" b="1" dirty="0">
                <a:sym typeface="+mn-ea"/>
              </a:rPr>
              <a:t>3</a:t>
            </a:r>
            <a:r>
              <a:rPr lang="zh-CN" altLang="zh-CN" b="1" dirty="0">
                <a:sym typeface="+mn-ea"/>
              </a:rPr>
              <a:t>、 评审程序：</a:t>
            </a:r>
            <a:endParaRPr lang="zh-CN" altLang="zh-CN" dirty="0"/>
          </a:p>
          <a:p>
            <a:pPr algn="just">
              <a:lnSpc>
                <a:spcPct val="120000"/>
              </a:lnSpc>
            </a:pPr>
            <a:r>
              <a:rPr lang="zh-CN" altLang="zh-CN" dirty="0">
                <a:sym typeface="+mn-ea"/>
              </a:rPr>
              <a:t>（</a:t>
            </a:r>
            <a:r>
              <a:rPr lang="en-US" altLang="zh-CN" dirty="0">
                <a:sym typeface="+mn-ea"/>
              </a:rPr>
              <a:t>1</a:t>
            </a:r>
            <a:r>
              <a:rPr lang="zh-CN" altLang="zh-CN" dirty="0">
                <a:sym typeface="+mn-ea"/>
              </a:rPr>
              <a:t>）本人申请；</a:t>
            </a:r>
            <a:endParaRPr lang="zh-CN" altLang="zh-CN" dirty="0"/>
          </a:p>
          <a:p>
            <a:pPr algn="just">
              <a:lnSpc>
                <a:spcPct val="120000"/>
              </a:lnSpc>
            </a:pPr>
            <a:r>
              <a:rPr lang="zh-CN" altLang="zh-CN" dirty="0">
                <a:sym typeface="+mn-ea"/>
              </a:rPr>
              <a:t>（</a:t>
            </a:r>
            <a:r>
              <a:rPr lang="en-US" altLang="zh-CN" dirty="0">
                <a:sym typeface="+mn-ea"/>
              </a:rPr>
              <a:t>2</a:t>
            </a:r>
            <a:r>
              <a:rPr lang="zh-CN" altLang="zh-CN" dirty="0">
                <a:sym typeface="+mn-ea"/>
              </a:rPr>
              <a:t>）营、团、旅“评定组”逐级评审、推荐；</a:t>
            </a:r>
            <a:endParaRPr lang="zh-CN" altLang="zh-CN" dirty="0"/>
          </a:p>
          <a:p>
            <a:pPr algn="just">
              <a:lnSpc>
                <a:spcPct val="120000"/>
              </a:lnSpc>
            </a:pPr>
            <a:r>
              <a:rPr lang="zh-CN" altLang="zh-CN" dirty="0">
                <a:sym typeface="+mn-ea"/>
              </a:rPr>
              <a:t>（</a:t>
            </a:r>
            <a:r>
              <a:rPr lang="en-US" altLang="zh-CN" dirty="0">
                <a:sym typeface="+mn-ea"/>
              </a:rPr>
              <a:t>3</a:t>
            </a:r>
            <a:r>
              <a:rPr lang="zh-CN" altLang="zh-CN" dirty="0">
                <a:sym typeface="+mn-ea"/>
              </a:rPr>
              <a:t>）校“评审委”评审、公示；</a:t>
            </a:r>
            <a:endParaRPr lang="zh-CN" altLang="zh-CN" dirty="0"/>
          </a:p>
          <a:p>
            <a:pPr algn="just">
              <a:lnSpc>
                <a:spcPct val="120000"/>
              </a:lnSpc>
            </a:pPr>
            <a:r>
              <a:rPr lang="zh-CN" altLang="zh-CN" dirty="0">
                <a:sym typeface="+mn-ea"/>
              </a:rPr>
              <a:t>（</a:t>
            </a:r>
            <a:r>
              <a:rPr lang="en-US" altLang="zh-CN" dirty="0">
                <a:sym typeface="+mn-ea"/>
              </a:rPr>
              <a:t>4</a:t>
            </a:r>
            <a:r>
              <a:rPr lang="zh-CN" altLang="zh-CN" dirty="0">
                <a:sym typeface="+mn-ea"/>
              </a:rPr>
              <a:t>）学校发文表彰，开表彰大会，颁发奖章（杯）、证书及奖学金等。</a:t>
            </a:r>
            <a:endParaRPr lang="zh-CN" altLang="en-US"/>
          </a:p>
        </p:txBody>
      </p:sp>
      <p:sp>
        <p:nvSpPr>
          <p:cNvPr id="30" name="文本框 29"/>
          <p:cNvSpPr txBox="1"/>
          <p:nvPr/>
        </p:nvSpPr>
        <p:spPr>
          <a:xfrm>
            <a:off x="1245553" y="642620"/>
            <a:ext cx="2480310" cy="398780"/>
          </a:xfrm>
          <a:prstGeom prst="rect">
            <a:avLst/>
          </a:prstGeom>
          <a:noFill/>
        </p:spPr>
        <p:txBody>
          <a:bodyPr wrap="none" rtlCol="0" anchor="t">
            <a:spAutoFit/>
          </a:bodyPr>
          <a:lstStyle/>
          <a:p>
            <a:r>
              <a:rPr lang="zh-CN" altLang="zh-CN" sz="2000" b="1" dirty="0">
                <a:latin typeface="黑体" panose="02010609060101010101" pitchFamily="49" charset="-122"/>
                <a:ea typeface="黑体" panose="02010609060101010101" pitchFamily="49" charset="-122"/>
                <a:sym typeface="+mn-ea"/>
              </a:rPr>
              <a:t>荣誉学生评审委员会</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483949"/>
            <a:ext cx="12196763" cy="1155143"/>
          </a:xfrm>
          <a:prstGeom prst="rect">
            <a:avLst/>
          </a:prstGeom>
        </p:spPr>
      </p:pic>
      <p:sp>
        <p:nvSpPr>
          <p:cNvPr id="22" name="矩形: 圆角 21"/>
          <p:cNvSpPr/>
          <p:nvPr/>
        </p:nvSpPr>
        <p:spPr bwMode="auto">
          <a:xfrm>
            <a:off x="2839827" y="2426796"/>
            <a:ext cx="7507025" cy="743903"/>
          </a:xfrm>
          <a:prstGeom prst="roundRect">
            <a:avLst>
              <a:gd name="adj" fmla="val 7457"/>
            </a:avLst>
          </a:prstGeom>
          <a:solidFill>
            <a:srgbClr val="FFFFFF"/>
          </a:solidFill>
          <a:ln w="12700" cap="flat">
            <a:solidFill>
              <a:schemeClr val="bg1">
                <a:lumMod val="40000"/>
                <a:lumOff val="60000"/>
              </a:schemeClr>
            </a:solidFill>
            <a:prstDash val="solid"/>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zh-CN" altLang="en-US"/>
          </a:p>
        </p:txBody>
      </p:sp>
      <p:sp>
        <p:nvSpPr>
          <p:cNvPr id="24" name="Oval 5"/>
          <p:cNvSpPr>
            <a:spLocks noChangeArrowheads="1"/>
          </p:cNvSpPr>
          <p:nvPr/>
        </p:nvSpPr>
        <p:spPr bwMode="auto">
          <a:xfrm>
            <a:off x="1490663" y="261972"/>
            <a:ext cx="1600886" cy="16100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
          <p:cNvSpPr/>
          <p:nvPr/>
        </p:nvSpPr>
        <p:spPr bwMode="auto">
          <a:xfrm>
            <a:off x="2159873" y="2007137"/>
            <a:ext cx="248651" cy="168837"/>
          </a:xfrm>
          <a:custGeom>
            <a:avLst/>
            <a:gdLst>
              <a:gd name="T0" fmla="*/ 168 w 336"/>
              <a:gd name="T1" fmla="*/ 225 h 225"/>
              <a:gd name="T2" fmla="*/ 252 w 336"/>
              <a:gd name="T3" fmla="*/ 112 h 225"/>
              <a:gd name="T4" fmla="*/ 336 w 336"/>
              <a:gd name="T5" fmla="*/ 0 h 225"/>
              <a:gd name="T6" fmla="*/ 168 w 336"/>
              <a:gd name="T7" fmla="*/ 0 h 225"/>
              <a:gd name="T8" fmla="*/ 0 w 336"/>
              <a:gd name="T9" fmla="*/ 0 h 225"/>
              <a:gd name="T10" fmla="*/ 84 w 336"/>
              <a:gd name="T11" fmla="*/ 112 h 225"/>
              <a:gd name="T12" fmla="*/ 168 w 336"/>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336" h="225">
                <a:moveTo>
                  <a:pt x="168" y="225"/>
                </a:moveTo>
                <a:lnTo>
                  <a:pt x="252" y="112"/>
                </a:lnTo>
                <a:lnTo>
                  <a:pt x="336" y="0"/>
                </a:lnTo>
                <a:lnTo>
                  <a:pt x="168" y="0"/>
                </a:lnTo>
                <a:lnTo>
                  <a:pt x="0" y="0"/>
                </a:lnTo>
                <a:lnTo>
                  <a:pt x="84" y="112"/>
                </a:lnTo>
                <a:lnTo>
                  <a:pt x="168" y="225"/>
                </a:lnTo>
                <a:close/>
              </a:path>
            </a:pathLst>
          </a:custGeom>
          <a:solidFill>
            <a:srgbClr val="3C3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6" name="组合 25"/>
          <p:cNvGrpSpPr/>
          <p:nvPr/>
        </p:nvGrpSpPr>
        <p:grpSpPr>
          <a:xfrm>
            <a:off x="1562803" y="334112"/>
            <a:ext cx="1456607" cy="1465816"/>
            <a:chOff x="1562803" y="334112"/>
            <a:chExt cx="1456607" cy="1465816"/>
          </a:xfrm>
        </p:grpSpPr>
        <p:sp>
          <p:nvSpPr>
            <p:cNvPr id="28" name="Oval 19"/>
            <p:cNvSpPr>
              <a:spLocks noChangeArrowheads="1"/>
            </p:cNvSpPr>
            <p:nvPr/>
          </p:nvSpPr>
          <p:spPr bwMode="auto">
            <a:xfrm>
              <a:off x="1562803" y="334112"/>
              <a:ext cx="1456607" cy="1465816"/>
            </a:xfrm>
            <a:prstGeom prst="ellipse">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30" name="Freeform 20"/>
            <p:cNvSpPr>
              <a:spLocks noEditPoints="1"/>
            </p:cNvSpPr>
            <p:nvPr/>
          </p:nvSpPr>
          <p:spPr bwMode="auto">
            <a:xfrm>
              <a:off x="1773082" y="774624"/>
              <a:ext cx="1066746" cy="630838"/>
            </a:xfrm>
            <a:custGeom>
              <a:avLst/>
              <a:gdLst>
                <a:gd name="T0" fmla="*/ 111 w 1434"/>
                <a:gd name="T1" fmla="*/ 676 h 844"/>
                <a:gd name="T2" fmla="*/ 56 w 1434"/>
                <a:gd name="T3" fmla="*/ 806 h 844"/>
                <a:gd name="T4" fmla="*/ 188 w 1434"/>
                <a:gd name="T5" fmla="*/ 809 h 844"/>
                <a:gd name="T6" fmla="*/ 42 w 1434"/>
                <a:gd name="T7" fmla="*/ 818 h 844"/>
                <a:gd name="T8" fmla="*/ 62 w 1434"/>
                <a:gd name="T9" fmla="*/ 671 h 844"/>
                <a:gd name="T10" fmla="*/ 188 w 1434"/>
                <a:gd name="T11" fmla="*/ 696 h 844"/>
                <a:gd name="T12" fmla="*/ 274 w 1434"/>
                <a:gd name="T13" fmla="*/ 671 h 844"/>
                <a:gd name="T14" fmla="*/ 401 w 1434"/>
                <a:gd name="T15" fmla="*/ 705 h 844"/>
                <a:gd name="T16" fmla="*/ 367 w 1434"/>
                <a:gd name="T17" fmla="*/ 832 h 844"/>
                <a:gd name="T18" fmla="*/ 240 w 1434"/>
                <a:gd name="T19" fmla="*/ 799 h 844"/>
                <a:gd name="T20" fmla="*/ 373 w 1434"/>
                <a:gd name="T21" fmla="*/ 698 h 844"/>
                <a:gd name="T22" fmla="*/ 246 w 1434"/>
                <a:gd name="T23" fmla="*/ 752 h 844"/>
                <a:gd name="T24" fmla="*/ 373 w 1434"/>
                <a:gd name="T25" fmla="*/ 806 h 844"/>
                <a:gd name="T26" fmla="*/ 461 w 1434"/>
                <a:gd name="T27" fmla="*/ 664 h 844"/>
                <a:gd name="T28" fmla="*/ 582 w 1434"/>
                <a:gd name="T29" fmla="*/ 664 h 844"/>
                <a:gd name="T30" fmla="*/ 595 w 1434"/>
                <a:gd name="T31" fmla="*/ 840 h 844"/>
                <a:gd name="T32" fmla="*/ 461 w 1434"/>
                <a:gd name="T33" fmla="*/ 840 h 844"/>
                <a:gd name="T34" fmla="*/ 734 w 1434"/>
                <a:gd name="T35" fmla="*/ 664 h 844"/>
                <a:gd name="T36" fmla="*/ 694 w 1434"/>
                <a:gd name="T37" fmla="*/ 840 h 844"/>
                <a:gd name="T38" fmla="*/ 637 w 1434"/>
                <a:gd name="T39" fmla="*/ 681 h 844"/>
                <a:gd name="T40" fmla="*/ 872 w 1434"/>
                <a:gd name="T41" fmla="*/ 681 h 844"/>
                <a:gd name="T42" fmla="*/ 872 w 1434"/>
                <a:gd name="T43" fmla="*/ 736 h 844"/>
                <a:gd name="T44" fmla="*/ 789 w 1434"/>
                <a:gd name="T45" fmla="*/ 822 h 844"/>
                <a:gd name="T46" fmla="*/ 771 w 1434"/>
                <a:gd name="T47" fmla="*/ 840 h 844"/>
                <a:gd name="T48" fmla="*/ 915 w 1434"/>
                <a:gd name="T49" fmla="*/ 664 h 844"/>
                <a:gd name="T50" fmla="*/ 1036 w 1434"/>
                <a:gd name="T51" fmla="*/ 664 h 844"/>
                <a:gd name="T52" fmla="*/ 1050 w 1434"/>
                <a:gd name="T53" fmla="*/ 840 h 844"/>
                <a:gd name="T54" fmla="*/ 915 w 1434"/>
                <a:gd name="T55" fmla="*/ 840 h 844"/>
                <a:gd name="T56" fmla="*/ 1188 w 1434"/>
                <a:gd name="T57" fmla="*/ 664 h 844"/>
                <a:gd name="T58" fmla="*/ 1149 w 1434"/>
                <a:gd name="T59" fmla="*/ 840 h 844"/>
                <a:gd name="T60" fmla="*/ 1091 w 1434"/>
                <a:gd name="T61" fmla="*/ 681 h 844"/>
                <a:gd name="T62" fmla="*/ 1259 w 1434"/>
                <a:gd name="T63" fmla="*/ 827 h 844"/>
                <a:gd name="T64" fmla="*/ 1283 w 1434"/>
                <a:gd name="T65" fmla="*/ 777 h 844"/>
                <a:gd name="T66" fmla="*/ 1222 w 1434"/>
                <a:gd name="T67" fmla="*/ 716 h 844"/>
                <a:gd name="T68" fmla="*/ 1261 w 1434"/>
                <a:gd name="T69" fmla="*/ 659 h 844"/>
                <a:gd name="T70" fmla="*/ 1293 w 1434"/>
                <a:gd name="T71" fmla="*/ 699 h 844"/>
                <a:gd name="T72" fmla="*/ 1243 w 1434"/>
                <a:gd name="T73" fmla="*/ 684 h 844"/>
                <a:gd name="T74" fmla="*/ 1271 w 1434"/>
                <a:gd name="T75" fmla="*/ 740 h 844"/>
                <a:gd name="T76" fmla="*/ 1296 w 1434"/>
                <a:gd name="T77" fmla="*/ 830 h 844"/>
                <a:gd name="T78" fmla="*/ 425 w 1434"/>
                <a:gd name="T79" fmla="*/ 551 h 844"/>
                <a:gd name="T80" fmla="*/ 0 w 1434"/>
                <a:gd name="T81" fmla="*/ 7 h 844"/>
                <a:gd name="T82" fmla="*/ 425 w 1434"/>
                <a:gd name="T83" fmla="*/ 477 h 844"/>
                <a:gd name="T84" fmla="*/ 425 w 1434"/>
                <a:gd name="T85" fmla="*/ 235 h 844"/>
                <a:gd name="T86" fmla="*/ 119 w 1434"/>
                <a:gd name="T87" fmla="*/ 235 h 844"/>
                <a:gd name="T88" fmla="*/ 425 w 1434"/>
                <a:gd name="T89" fmla="*/ 395 h 844"/>
                <a:gd name="T90" fmla="*/ 425 w 1434"/>
                <a:gd name="T91" fmla="*/ 162 h 844"/>
                <a:gd name="T92" fmla="*/ 425 w 1434"/>
                <a:gd name="T93" fmla="*/ 80 h 844"/>
                <a:gd name="T94" fmla="*/ 1408 w 1434"/>
                <a:gd name="T95" fmla="*/ 549 h 844"/>
                <a:gd name="T96" fmla="*/ 1318 w 1434"/>
                <a:gd name="T97" fmla="*/ 397 h 844"/>
                <a:gd name="T98" fmla="*/ 1308 w 1434"/>
                <a:gd name="T99" fmla="*/ 284 h 844"/>
                <a:gd name="T100" fmla="*/ 1197 w 1434"/>
                <a:gd name="T101" fmla="*/ 312 h 844"/>
                <a:gd name="T102" fmla="*/ 1434 w 1434"/>
                <a:gd name="T103" fmla="*/ 192 h 844"/>
                <a:gd name="T104" fmla="*/ 1380 w 1434"/>
                <a:gd name="T105" fmla="*/ 0 h 844"/>
                <a:gd name="T106" fmla="*/ 1265 w 1434"/>
                <a:gd name="T107" fmla="*/ 69 h 844"/>
                <a:gd name="T108" fmla="*/ 895 w 1434"/>
                <a:gd name="T109" fmla="*/ 167 h 844"/>
                <a:gd name="T110" fmla="*/ 841 w 1434"/>
                <a:gd name="T111" fmla="*/ 192 h 844"/>
                <a:gd name="T112" fmla="*/ 1077 w 1434"/>
                <a:gd name="T113" fmla="*/ 490 h 844"/>
                <a:gd name="T114" fmla="*/ 1197 w 1434"/>
                <a:gd name="T115" fmla="*/ 557 h 844"/>
                <a:gd name="T116" fmla="*/ 951 w 1434"/>
                <a:gd name="T117" fmla="*/ 549 h 844"/>
                <a:gd name="T118" fmla="*/ 869 w 1434"/>
                <a:gd name="T119" fmla="*/ 498 h 844"/>
                <a:gd name="T120" fmla="*/ 951 w 1434"/>
                <a:gd name="T121" fmla="*/ 549 h 844"/>
                <a:gd name="T122" fmla="*/ 1035 w 1434"/>
                <a:gd name="T123" fmla="*/ 341 h 844"/>
                <a:gd name="T124" fmla="*/ 872 w 1434"/>
                <a:gd name="T125" fmla="*/ 27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4" h="844">
                  <a:moveTo>
                    <a:pt x="188" y="696"/>
                  </a:moveTo>
                  <a:lnTo>
                    <a:pt x="174" y="707"/>
                  </a:lnTo>
                  <a:cubicBezTo>
                    <a:pt x="158" y="687"/>
                    <a:pt x="137" y="676"/>
                    <a:pt x="111" y="676"/>
                  </a:cubicBezTo>
                  <a:cubicBezTo>
                    <a:pt x="90" y="676"/>
                    <a:pt x="72" y="684"/>
                    <a:pt x="57" y="698"/>
                  </a:cubicBezTo>
                  <a:cubicBezTo>
                    <a:pt x="42" y="713"/>
                    <a:pt x="34" y="731"/>
                    <a:pt x="34" y="752"/>
                  </a:cubicBezTo>
                  <a:cubicBezTo>
                    <a:pt x="34" y="774"/>
                    <a:pt x="42" y="792"/>
                    <a:pt x="56" y="806"/>
                  </a:cubicBezTo>
                  <a:cubicBezTo>
                    <a:pt x="71" y="820"/>
                    <a:pt x="90" y="827"/>
                    <a:pt x="112" y="827"/>
                  </a:cubicBezTo>
                  <a:cubicBezTo>
                    <a:pt x="137" y="827"/>
                    <a:pt x="157" y="818"/>
                    <a:pt x="174" y="799"/>
                  </a:cubicBezTo>
                  <a:lnTo>
                    <a:pt x="188" y="809"/>
                  </a:lnTo>
                  <a:cubicBezTo>
                    <a:pt x="179" y="821"/>
                    <a:pt x="168" y="829"/>
                    <a:pt x="155" y="835"/>
                  </a:cubicBezTo>
                  <a:cubicBezTo>
                    <a:pt x="142" y="841"/>
                    <a:pt x="127" y="844"/>
                    <a:pt x="111" y="844"/>
                  </a:cubicBezTo>
                  <a:cubicBezTo>
                    <a:pt x="83" y="844"/>
                    <a:pt x="60" y="835"/>
                    <a:pt x="42" y="818"/>
                  </a:cubicBezTo>
                  <a:cubicBezTo>
                    <a:pt x="24" y="800"/>
                    <a:pt x="16" y="778"/>
                    <a:pt x="16" y="751"/>
                  </a:cubicBezTo>
                  <a:cubicBezTo>
                    <a:pt x="16" y="734"/>
                    <a:pt x="20" y="719"/>
                    <a:pt x="28" y="704"/>
                  </a:cubicBezTo>
                  <a:cubicBezTo>
                    <a:pt x="36" y="690"/>
                    <a:pt x="48" y="679"/>
                    <a:pt x="62" y="671"/>
                  </a:cubicBezTo>
                  <a:cubicBezTo>
                    <a:pt x="77" y="663"/>
                    <a:pt x="93" y="659"/>
                    <a:pt x="111" y="659"/>
                  </a:cubicBezTo>
                  <a:cubicBezTo>
                    <a:pt x="127" y="659"/>
                    <a:pt x="141" y="662"/>
                    <a:pt x="155" y="669"/>
                  </a:cubicBezTo>
                  <a:cubicBezTo>
                    <a:pt x="168" y="675"/>
                    <a:pt x="179" y="684"/>
                    <a:pt x="188" y="696"/>
                  </a:cubicBezTo>
                  <a:close/>
                  <a:moveTo>
                    <a:pt x="228" y="752"/>
                  </a:moveTo>
                  <a:cubicBezTo>
                    <a:pt x="228" y="735"/>
                    <a:pt x="232" y="720"/>
                    <a:pt x="240" y="705"/>
                  </a:cubicBezTo>
                  <a:cubicBezTo>
                    <a:pt x="248" y="691"/>
                    <a:pt x="259" y="680"/>
                    <a:pt x="274" y="671"/>
                  </a:cubicBezTo>
                  <a:cubicBezTo>
                    <a:pt x="288" y="663"/>
                    <a:pt x="303" y="659"/>
                    <a:pt x="319" y="659"/>
                  </a:cubicBezTo>
                  <a:cubicBezTo>
                    <a:pt x="337" y="659"/>
                    <a:pt x="352" y="663"/>
                    <a:pt x="367" y="671"/>
                  </a:cubicBezTo>
                  <a:cubicBezTo>
                    <a:pt x="381" y="679"/>
                    <a:pt x="393" y="691"/>
                    <a:pt x="401" y="705"/>
                  </a:cubicBezTo>
                  <a:cubicBezTo>
                    <a:pt x="409" y="719"/>
                    <a:pt x="413" y="735"/>
                    <a:pt x="413" y="752"/>
                  </a:cubicBezTo>
                  <a:cubicBezTo>
                    <a:pt x="413" y="768"/>
                    <a:pt x="409" y="784"/>
                    <a:pt x="401" y="798"/>
                  </a:cubicBezTo>
                  <a:cubicBezTo>
                    <a:pt x="393" y="812"/>
                    <a:pt x="382" y="824"/>
                    <a:pt x="367" y="832"/>
                  </a:cubicBezTo>
                  <a:cubicBezTo>
                    <a:pt x="353" y="840"/>
                    <a:pt x="338" y="844"/>
                    <a:pt x="321" y="844"/>
                  </a:cubicBezTo>
                  <a:cubicBezTo>
                    <a:pt x="304" y="844"/>
                    <a:pt x="288" y="840"/>
                    <a:pt x="274" y="832"/>
                  </a:cubicBezTo>
                  <a:cubicBezTo>
                    <a:pt x="260" y="824"/>
                    <a:pt x="248" y="813"/>
                    <a:pt x="240" y="799"/>
                  </a:cubicBezTo>
                  <a:cubicBezTo>
                    <a:pt x="232" y="784"/>
                    <a:pt x="228" y="769"/>
                    <a:pt x="228" y="752"/>
                  </a:cubicBezTo>
                  <a:close/>
                  <a:moveTo>
                    <a:pt x="395" y="752"/>
                  </a:moveTo>
                  <a:cubicBezTo>
                    <a:pt x="395" y="731"/>
                    <a:pt x="388" y="713"/>
                    <a:pt x="373" y="698"/>
                  </a:cubicBezTo>
                  <a:cubicBezTo>
                    <a:pt x="358" y="684"/>
                    <a:pt x="341" y="676"/>
                    <a:pt x="320" y="676"/>
                  </a:cubicBezTo>
                  <a:cubicBezTo>
                    <a:pt x="299" y="676"/>
                    <a:pt x="281" y="684"/>
                    <a:pt x="267" y="698"/>
                  </a:cubicBezTo>
                  <a:cubicBezTo>
                    <a:pt x="253" y="713"/>
                    <a:pt x="246" y="731"/>
                    <a:pt x="246" y="752"/>
                  </a:cubicBezTo>
                  <a:cubicBezTo>
                    <a:pt x="246" y="773"/>
                    <a:pt x="253" y="791"/>
                    <a:pt x="268" y="805"/>
                  </a:cubicBezTo>
                  <a:cubicBezTo>
                    <a:pt x="282" y="820"/>
                    <a:pt x="300" y="827"/>
                    <a:pt x="320" y="827"/>
                  </a:cubicBezTo>
                  <a:cubicBezTo>
                    <a:pt x="341" y="827"/>
                    <a:pt x="359" y="820"/>
                    <a:pt x="373" y="806"/>
                  </a:cubicBezTo>
                  <a:cubicBezTo>
                    <a:pt x="388" y="791"/>
                    <a:pt x="395" y="773"/>
                    <a:pt x="395" y="752"/>
                  </a:cubicBezTo>
                  <a:close/>
                  <a:moveTo>
                    <a:pt x="461" y="840"/>
                  </a:moveTo>
                  <a:lnTo>
                    <a:pt x="461" y="664"/>
                  </a:lnTo>
                  <a:lnTo>
                    <a:pt x="465" y="664"/>
                  </a:lnTo>
                  <a:lnTo>
                    <a:pt x="582" y="799"/>
                  </a:lnTo>
                  <a:lnTo>
                    <a:pt x="582" y="664"/>
                  </a:lnTo>
                  <a:lnTo>
                    <a:pt x="599" y="664"/>
                  </a:lnTo>
                  <a:lnTo>
                    <a:pt x="599" y="840"/>
                  </a:lnTo>
                  <a:lnTo>
                    <a:pt x="595" y="840"/>
                  </a:lnTo>
                  <a:lnTo>
                    <a:pt x="479" y="707"/>
                  </a:lnTo>
                  <a:lnTo>
                    <a:pt x="479" y="840"/>
                  </a:lnTo>
                  <a:lnTo>
                    <a:pt x="461" y="840"/>
                  </a:lnTo>
                  <a:close/>
                  <a:moveTo>
                    <a:pt x="637" y="681"/>
                  </a:moveTo>
                  <a:lnTo>
                    <a:pt x="637" y="664"/>
                  </a:lnTo>
                  <a:lnTo>
                    <a:pt x="734" y="664"/>
                  </a:lnTo>
                  <a:lnTo>
                    <a:pt x="734" y="681"/>
                  </a:lnTo>
                  <a:lnTo>
                    <a:pt x="694" y="681"/>
                  </a:lnTo>
                  <a:lnTo>
                    <a:pt x="694" y="840"/>
                  </a:lnTo>
                  <a:lnTo>
                    <a:pt x="677" y="840"/>
                  </a:lnTo>
                  <a:lnTo>
                    <a:pt x="677" y="681"/>
                  </a:lnTo>
                  <a:lnTo>
                    <a:pt x="637" y="681"/>
                  </a:lnTo>
                  <a:close/>
                  <a:moveTo>
                    <a:pt x="771" y="664"/>
                  </a:moveTo>
                  <a:lnTo>
                    <a:pt x="872" y="664"/>
                  </a:lnTo>
                  <a:lnTo>
                    <a:pt x="872" y="681"/>
                  </a:lnTo>
                  <a:lnTo>
                    <a:pt x="789" y="681"/>
                  </a:lnTo>
                  <a:lnTo>
                    <a:pt x="789" y="736"/>
                  </a:lnTo>
                  <a:lnTo>
                    <a:pt x="872" y="736"/>
                  </a:lnTo>
                  <a:lnTo>
                    <a:pt x="872" y="753"/>
                  </a:lnTo>
                  <a:lnTo>
                    <a:pt x="789" y="753"/>
                  </a:lnTo>
                  <a:lnTo>
                    <a:pt x="789" y="822"/>
                  </a:lnTo>
                  <a:lnTo>
                    <a:pt x="872" y="822"/>
                  </a:lnTo>
                  <a:lnTo>
                    <a:pt x="872" y="840"/>
                  </a:lnTo>
                  <a:lnTo>
                    <a:pt x="771" y="840"/>
                  </a:lnTo>
                  <a:lnTo>
                    <a:pt x="771" y="664"/>
                  </a:lnTo>
                  <a:close/>
                  <a:moveTo>
                    <a:pt x="915" y="840"/>
                  </a:moveTo>
                  <a:lnTo>
                    <a:pt x="915" y="664"/>
                  </a:lnTo>
                  <a:lnTo>
                    <a:pt x="919" y="664"/>
                  </a:lnTo>
                  <a:lnTo>
                    <a:pt x="1036" y="799"/>
                  </a:lnTo>
                  <a:lnTo>
                    <a:pt x="1036" y="664"/>
                  </a:lnTo>
                  <a:lnTo>
                    <a:pt x="1053" y="664"/>
                  </a:lnTo>
                  <a:lnTo>
                    <a:pt x="1053" y="840"/>
                  </a:lnTo>
                  <a:lnTo>
                    <a:pt x="1050" y="840"/>
                  </a:lnTo>
                  <a:lnTo>
                    <a:pt x="933" y="707"/>
                  </a:lnTo>
                  <a:lnTo>
                    <a:pt x="933" y="840"/>
                  </a:lnTo>
                  <a:lnTo>
                    <a:pt x="915" y="840"/>
                  </a:lnTo>
                  <a:close/>
                  <a:moveTo>
                    <a:pt x="1091" y="681"/>
                  </a:moveTo>
                  <a:lnTo>
                    <a:pt x="1091" y="664"/>
                  </a:lnTo>
                  <a:lnTo>
                    <a:pt x="1188" y="664"/>
                  </a:lnTo>
                  <a:lnTo>
                    <a:pt x="1188" y="681"/>
                  </a:lnTo>
                  <a:lnTo>
                    <a:pt x="1149" y="681"/>
                  </a:lnTo>
                  <a:lnTo>
                    <a:pt x="1149" y="840"/>
                  </a:lnTo>
                  <a:lnTo>
                    <a:pt x="1131" y="840"/>
                  </a:lnTo>
                  <a:lnTo>
                    <a:pt x="1131" y="681"/>
                  </a:lnTo>
                  <a:lnTo>
                    <a:pt x="1091" y="681"/>
                  </a:lnTo>
                  <a:close/>
                  <a:moveTo>
                    <a:pt x="1207" y="807"/>
                  </a:moveTo>
                  <a:lnTo>
                    <a:pt x="1222" y="798"/>
                  </a:lnTo>
                  <a:cubicBezTo>
                    <a:pt x="1233" y="817"/>
                    <a:pt x="1245" y="827"/>
                    <a:pt x="1259" y="827"/>
                  </a:cubicBezTo>
                  <a:cubicBezTo>
                    <a:pt x="1268" y="827"/>
                    <a:pt x="1275" y="824"/>
                    <a:pt x="1282" y="818"/>
                  </a:cubicBezTo>
                  <a:cubicBezTo>
                    <a:pt x="1288" y="813"/>
                    <a:pt x="1291" y="806"/>
                    <a:pt x="1291" y="797"/>
                  </a:cubicBezTo>
                  <a:cubicBezTo>
                    <a:pt x="1291" y="790"/>
                    <a:pt x="1289" y="784"/>
                    <a:pt x="1283" y="777"/>
                  </a:cubicBezTo>
                  <a:cubicBezTo>
                    <a:pt x="1278" y="770"/>
                    <a:pt x="1268" y="761"/>
                    <a:pt x="1255" y="751"/>
                  </a:cubicBezTo>
                  <a:cubicBezTo>
                    <a:pt x="1243" y="743"/>
                    <a:pt x="1235" y="736"/>
                    <a:pt x="1231" y="731"/>
                  </a:cubicBezTo>
                  <a:cubicBezTo>
                    <a:pt x="1227" y="727"/>
                    <a:pt x="1224" y="722"/>
                    <a:pt x="1222" y="716"/>
                  </a:cubicBezTo>
                  <a:cubicBezTo>
                    <a:pt x="1220" y="711"/>
                    <a:pt x="1219" y="706"/>
                    <a:pt x="1219" y="700"/>
                  </a:cubicBezTo>
                  <a:cubicBezTo>
                    <a:pt x="1219" y="689"/>
                    <a:pt x="1223" y="679"/>
                    <a:pt x="1231" y="671"/>
                  </a:cubicBezTo>
                  <a:cubicBezTo>
                    <a:pt x="1239" y="663"/>
                    <a:pt x="1249" y="659"/>
                    <a:pt x="1261" y="659"/>
                  </a:cubicBezTo>
                  <a:cubicBezTo>
                    <a:pt x="1271" y="659"/>
                    <a:pt x="1279" y="662"/>
                    <a:pt x="1286" y="666"/>
                  </a:cubicBezTo>
                  <a:cubicBezTo>
                    <a:pt x="1294" y="671"/>
                    <a:pt x="1301" y="678"/>
                    <a:pt x="1307" y="688"/>
                  </a:cubicBezTo>
                  <a:lnTo>
                    <a:pt x="1293" y="699"/>
                  </a:lnTo>
                  <a:cubicBezTo>
                    <a:pt x="1288" y="693"/>
                    <a:pt x="1284" y="688"/>
                    <a:pt x="1279" y="684"/>
                  </a:cubicBezTo>
                  <a:cubicBezTo>
                    <a:pt x="1274" y="679"/>
                    <a:pt x="1268" y="677"/>
                    <a:pt x="1261" y="677"/>
                  </a:cubicBezTo>
                  <a:cubicBezTo>
                    <a:pt x="1254" y="677"/>
                    <a:pt x="1248" y="680"/>
                    <a:pt x="1243" y="684"/>
                  </a:cubicBezTo>
                  <a:cubicBezTo>
                    <a:pt x="1239" y="688"/>
                    <a:pt x="1237" y="693"/>
                    <a:pt x="1237" y="700"/>
                  </a:cubicBezTo>
                  <a:cubicBezTo>
                    <a:pt x="1237" y="706"/>
                    <a:pt x="1239" y="712"/>
                    <a:pt x="1243" y="717"/>
                  </a:cubicBezTo>
                  <a:cubicBezTo>
                    <a:pt x="1247" y="722"/>
                    <a:pt x="1256" y="730"/>
                    <a:pt x="1271" y="740"/>
                  </a:cubicBezTo>
                  <a:cubicBezTo>
                    <a:pt x="1284" y="750"/>
                    <a:pt x="1294" y="760"/>
                    <a:pt x="1301" y="769"/>
                  </a:cubicBezTo>
                  <a:cubicBezTo>
                    <a:pt x="1307" y="778"/>
                    <a:pt x="1310" y="787"/>
                    <a:pt x="1310" y="797"/>
                  </a:cubicBezTo>
                  <a:cubicBezTo>
                    <a:pt x="1310" y="810"/>
                    <a:pt x="1306" y="821"/>
                    <a:pt x="1296" y="830"/>
                  </a:cubicBezTo>
                  <a:cubicBezTo>
                    <a:pt x="1286" y="839"/>
                    <a:pt x="1274" y="844"/>
                    <a:pt x="1261" y="844"/>
                  </a:cubicBezTo>
                  <a:cubicBezTo>
                    <a:pt x="1238" y="844"/>
                    <a:pt x="1220" y="832"/>
                    <a:pt x="1207" y="807"/>
                  </a:cubicBezTo>
                  <a:close/>
                  <a:moveTo>
                    <a:pt x="425" y="551"/>
                  </a:moveTo>
                  <a:lnTo>
                    <a:pt x="544" y="551"/>
                  </a:lnTo>
                  <a:lnTo>
                    <a:pt x="544" y="7"/>
                  </a:lnTo>
                  <a:lnTo>
                    <a:pt x="0" y="7"/>
                  </a:lnTo>
                  <a:lnTo>
                    <a:pt x="0" y="551"/>
                  </a:lnTo>
                  <a:lnTo>
                    <a:pt x="385" y="551"/>
                  </a:lnTo>
                  <a:lnTo>
                    <a:pt x="425" y="477"/>
                  </a:lnTo>
                  <a:lnTo>
                    <a:pt x="425" y="551"/>
                  </a:lnTo>
                  <a:close/>
                  <a:moveTo>
                    <a:pt x="119" y="235"/>
                  </a:moveTo>
                  <a:lnTo>
                    <a:pt x="425" y="235"/>
                  </a:lnTo>
                  <a:lnTo>
                    <a:pt x="425" y="323"/>
                  </a:lnTo>
                  <a:lnTo>
                    <a:pt x="119" y="323"/>
                  </a:lnTo>
                  <a:lnTo>
                    <a:pt x="119" y="235"/>
                  </a:lnTo>
                  <a:close/>
                  <a:moveTo>
                    <a:pt x="118" y="477"/>
                  </a:moveTo>
                  <a:lnTo>
                    <a:pt x="118" y="395"/>
                  </a:lnTo>
                  <a:lnTo>
                    <a:pt x="425" y="395"/>
                  </a:lnTo>
                  <a:lnTo>
                    <a:pt x="425" y="477"/>
                  </a:lnTo>
                  <a:lnTo>
                    <a:pt x="118" y="477"/>
                  </a:lnTo>
                  <a:close/>
                  <a:moveTo>
                    <a:pt x="425" y="162"/>
                  </a:moveTo>
                  <a:lnTo>
                    <a:pt x="119" y="162"/>
                  </a:lnTo>
                  <a:lnTo>
                    <a:pt x="119" y="80"/>
                  </a:lnTo>
                  <a:lnTo>
                    <a:pt x="425" y="80"/>
                  </a:lnTo>
                  <a:lnTo>
                    <a:pt x="425" y="162"/>
                  </a:lnTo>
                  <a:close/>
                  <a:moveTo>
                    <a:pt x="1320" y="549"/>
                  </a:moveTo>
                  <a:lnTo>
                    <a:pt x="1408" y="549"/>
                  </a:lnTo>
                  <a:lnTo>
                    <a:pt x="1425" y="498"/>
                  </a:lnTo>
                  <a:lnTo>
                    <a:pt x="1401" y="498"/>
                  </a:lnTo>
                  <a:lnTo>
                    <a:pt x="1318" y="397"/>
                  </a:lnTo>
                  <a:lnTo>
                    <a:pt x="1356" y="397"/>
                  </a:lnTo>
                  <a:lnTo>
                    <a:pt x="1420" y="284"/>
                  </a:lnTo>
                  <a:lnTo>
                    <a:pt x="1308" y="284"/>
                  </a:lnTo>
                  <a:lnTo>
                    <a:pt x="1272" y="342"/>
                  </a:lnTo>
                  <a:lnTo>
                    <a:pt x="1248" y="312"/>
                  </a:lnTo>
                  <a:lnTo>
                    <a:pt x="1197" y="312"/>
                  </a:lnTo>
                  <a:lnTo>
                    <a:pt x="1197" y="261"/>
                  </a:lnTo>
                  <a:lnTo>
                    <a:pt x="1434" y="261"/>
                  </a:lnTo>
                  <a:lnTo>
                    <a:pt x="1434" y="192"/>
                  </a:lnTo>
                  <a:lnTo>
                    <a:pt x="1380" y="192"/>
                  </a:lnTo>
                  <a:lnTo>
                    <a:pt x="1380" y="69"/>
                  </a:lnTo>
                  <a:lnTo>
                    <a:pt x="1380" y="0"/>
                  </a:lnTo>
                  <a:lnTo>
                    <a:pt x="880" y="0"/>
                  </a:lnTo>
                  <a:lnTo>
                    <a:pt x="880" y="69"/>
                  </a:lnTo>
                  <a:lnTo>
                    <a:pt x="1265" y="69"/>
                  </a:lnTo>
                  <a:lnTo>
                    <a:pt x="1265" y="98"/>
                  </a:lnTo>
                  <a:lnTo>
                    <a:pt x="895" y="98"/>
                  </a:lnTo>
                  <a:lnTo>
                    <a:pt x="895" y="167"/>
                  </a:lnTo>
                  <a:lnTo>
                    <a:pt x="1265" y="167"/>
                  </a:lnTo>
                  <a:lnTo>
                    <a:pt x="1265" y="192"/>
                  </a:lnTo>
                  <a:lnTo>
                    <a:pt x="841" y="192"/>
                  </a:lnTo>
                  <a:lnTo>
                    <a:pt x="841" y="261"/>
                  </a:lnTo>
                  <a:lnTo>
                    <a:pt x="1077" y="261"/>
                  </a:lnTo>
                  <a:lnTo>
                    <a:pt x="1077" y="490"/>
                  </a:lnTo>
                  <a:lnTo>
                    <a:pt x="1027" y="490"/>
                  </a:lnTo>
                  <a:lnTo>
                    <a:pt x="1048" y="557"/>
                  </a:lnTo>
                  <a:lnTo>
                    <a:pt x="1197" y="557"/>
                  </a:lnTo>
                  <a:lnTo>
                    <a:pt x="1197" y="390"/>
                  </a:lnTo>
                  <a:lnTo>
                    <a:pt x="1320" y="549"/>
                  </a:lnTo>
                  <a:close/>
                  <a:moveTo>
                    <a:pt x="951" y="549"/>
                  </a:moveTo>
                  <a:lnTo>
                    <a:pt x="863" y="549"/>
                  </a:lnTo>
                  <a:lnTo>
                    <a:pt x="846" y="498"/>
                  </a:lnTo>
                  <a:lnTo>
                    <a:pt x="869" y="498"/>
                  </a:lnTo>
                  <a:lnTo>
                    <a:pt x="921" y="417"/>
                  </a:lnTo>
                  <a:lnTo>
                    <a:pt x="1032" y="417"/>
                  </a:lnTo>
                  <a:lnTo>
                    <a:pt x="951" y="549"/>
                  </a:lnTo>
                  <a:close/>
                  <a:moveTo>
                    <a:pt x="936" y="392"/>
                  </a:moveTo>
                  <a:lnTo>
                    <a:pt x="1018" y="392"/>
                  </a:lnTo>
                  <a:lnTo>
                    <a:pt x="1035" y="341"/>
                  </a:lnTo>
                  <a:lnTo>
                    <a:pt x="1021" y="341"/>
                  </a:lnTo>
                  <a:lnTo>
                    <a:pt x="984" y="279"/>
                  </a:lnTo>
                  <a:lnTo>
                    <a:pt x="872" y="279"/>
                  </a:lnTo>
                  <a:lnTo>
                    <a:pt x="936" y="392"/>
                  </a:lnTo>
                  <a:close/>
                </a:path>
              </a:pathLst>
            </a:custGeom>
            <a:solidFill>
              <a:schemeClr val="bg2"/>
            </a:solidFill>
            <a:ln w="12700" cap="flat">
              <a:no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grpSp>
      <p:sp>
        <p:nvSpPr>
          <p:cNvPr id="34" name="Oval 7"/>
          <p:cNvSpPr>
            <a:spLocks noChangeArrowheads="1"/>
          </p:cNvSpPr>
          <p:nvPr/>
        </p:nvSpPr>
        <p:spPr bwMode="auto">
          <a:xfrm>
            <a:off x="1860003" y="2375987"/>
            <a:ext cx="842254" cy="850390"/>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40" name="文本框 39"/>
          <p:cNvSpPr txBox="1"/>
          <p:nvPr/>
        </p:nvSpPr>
        <p:spPr>
          <a:xfrm>
            <a:off x="2069300" y="2475583"/>
            <a:ext cx="418704" cy="646331"/>
          </a:xfrm>
          <a:prstGeom prst="rect">
            <a:avLst/>
          </a:prstGeom>
          <a:noFill/>
        </p:spPr>
        <p:txBody>
          <a:bodyPr wrap="none" rtlCol="0">
            <a:spAutoFit/>
          </a:bodyPr>
          <a:lstStyle/>
          <a:p>
            <a:pPr algn="ctr"/>
            <a:r>
              <a:rPr lang="en-US" altLang="zh-CN" sz="3600" b="1">
                <a:solidFill>
                  <a:schemeClr val="bg2"/>
                </a:solidFill>
                <a:latin typeface="Lifeline JL" panose="00000400000000000000" pitchFamily="2" charset="0"/>
              </a:rPr>
              <a:t>1</a:t>
            </a:r>
            <a:endParaRPr lang="zh-CN" altLang="en-US" sz="3600" b="1">
              <a:solidFill>
                <a:schemeClr val="bg2"/>
              </a:solidFill>
              <a:latin typeface="Lifeline JL" panose="00000400000000000000" pitchFamily="2" charset="0"/>
            </a:endParaRPr>
          </a:p>
        </p:txBody>
      </p:sp>
      <p:sp>
        <p:nvSpPr>
          <p:cNvPr id="45" name="文本框 44"/>
          <p:cNvSpPr txBox="1"/>
          <p:nvPr/>
        </p:nvSpPr>
        <p:spPr>
          <a:xfrm>
            <a:off x="3019410" y="2537139"/>
            <a:ext cx="2640089" cy="583565"/>
          </a:xfrm>
          <a:prstGeom prst="rect">
            <a:avLst/>
          </a:prstGeom>
          <a:noFill/>
        </p:spPr>
        <p:txBody>
          <a:bodyPr wrap="square" rtlCol="0">
            <a:spAutoFit/>
          </a:bodyPr>
          <a:lstStyle>
            <a:defPPr>
              <a:defRPr lang="zh-CN"/>
            </a:defPPr>
            <a:lvl1pPr>
              <a:defRPr sz="3200">
                <a:solidFill>
                  <a:schemeClr val="bg1"/>
                </a:solidFill>
                <a:latin typeface="+mj-ea"/>
                <a:ea typeface="+mj-ea"/>
              </a:defRPr>
            </a:lvl1pPr>
          </a:lstStyle>
          <a:p>
            <a:r>
              <a:rPr lang="zh-CN" altLang="en-US"/>
              <a:t>行动内容</a:t>
            </a:r>
          </a:p>
        </p:txBody>
      </p:sp>
      <p:sp>
        <p:nvSpPr>
          <p:cNvPr id="49" name="Oval 10"/>
          <p:cNvSpPr>
            <a:spLocks noChangeArrowheads="1"/>
          </p:cNvSpPr>
          <p:nvPr/>
        </p:nvSpPr>
        <p:spPr bwMode="auto">
          <a:xfrm>
            <a:off x="1860003" y="3412156"/>
            <a:ext cx="842254" cy="848356"/>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53" name="文本框 52"/>
          <p:cNvSpPr txBox="1"/>
          <p:nvPr/>
        </p:nvSpPr>
        <p:spPr>
          <a:xfrm>
            <a:off x="2069299" y="3484356"/>
            <a:ext cx="418704" cy="646331"/>
          </a:xfrm>
          <a:prstGeom prst="rect">
            <a:avLst/>
          </a:prstGeom>
          <a:noFill/>
        </p:spPr>
        <p:txBody>
          <a:bodyPr wrap="none" rtlCol="0">
            <a:spAutoFit/>
          </a:bodyPr>
          <a:lstStyle/>
          <a:p>
            <a:pPr algn="ctr"/>
            <a:r>
              <a:rPr lang="en-US" altLang="zh-CN" sz="3600" b="1">
                <a:solidFill>
                  <a:schemeClr val="bg2"/>
                </a:solidFill>
                <a:latin typeface="Lifeline JL" panose="00000400000000000000" pitchFamily="2" charset="0"/>
              </a:rPr>
              <a:t>2</a:t>
            </a:r>
            <a:endParaRPr lang="zh-CN" altLang="en-US" sz="3600" b="1">
              <a:solidFill>
                <a:schemeClr val="bg2"/>
              </a:solidFill>
              <a:latin typeface="Lifeline JL" panose="00000400000000000000" pitchFamily="2" charset="0"/>
            </a:endParaRPr>
          </a:p>
        </p:txBody>
      </p:sp>
      <p:sp>
        <p:nvSpPr>
          <p:cNvPr id="55" name="Oval 13"/>
          <p:cNvSpPr>
            <a:spLocks noChangeArrowheads="1"/>
          </p:cNvSpPr>
          <p:nvPr/>
        </p:nvSpPr>
        <p:spPr bwMode="auto">
          <a:xfrm>
            <a:off x="1860003" y="4451412"/>
            <a:ext cx="842254" cy="846320"/>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56" name="文本框 55"/>
          <p:cNvSpPr txBox="1"/>
          <p:nvPr/>
        </p:nvSpPr>
        <p:spPr>
          <a:xfrm>
            <a:off x="2069300" y="4511384"/>
            <a:ext cx="418704" cy="646331"/>
          </a:xfrm>
          <a:prstGeom prst="rect">
            <a:avLst/>
          </a:prstGeom>
          <a:noFill/>
        </p:spPr>
        <p:txBody>
          <a:bodyPr wrap="none" rtlCol="0">
            <a:spAutoFit/>
          </a:bodyPr>
          <a:lstStyle/>
          <a:p>
            <a:pPr algn="ctr"/>
            <a:r>
              <a:rPr lang="en-US" altLang="zh-CN" sz="3600" b="1">
                <a:solidFill>
                  <a:schemeClr val="bg2"/>
                </a:solidFill>
                <a:latin typeface="Lifeline JL" panose="00000400000000000000" pitchFamily="2" charset="0"/>
              </a:rPr>
              <a:t>3</a:t>
            </a:r>
            <a:endParaRPr lang="zh-CN" altLang="en-US" sz="3600" b="1">
              <a:solidFill>
                <a:schemeClr val="bg2"/>
              </a:solidFill>
              <a:latin typeface="Lifeline JL" panose="00000400000000000000" pitchFamily="2" charset="0"/>
            </a:endParaRPr>
          </a:p>
        </p:txBody>
      </p:sp>
      <p:sp>
        <p:nvSpPr>
          <p:cNvPr id="23" name="矩形: 圆角 22"/>
          <p:cNvSpPr/>
          <p:nvPr/>
        </p:nvSpPr>
        <p:spPr bwMode="auto">
          <a:xfrm>
            <a:off x="2839827" y="3464382"/>
            <a:ext cx="7507025" cy="743903"/>
          </a:xfrm>
          <a:prstGeom prst="roundRect">
            <a:avLst>
              <a:gd name="adj" fmla="val 7457"/>
            </a:avLst>
          </a:prstGeom>
          <a:solidFill>
            <a:srgbClr val="FFFFFF"/>
          </a:solidFill>
          <a:ln w="12700" cap="flat">
            <a:solidFill>
              <a:schemeClr val="bg1">
                <a:lumMod val="40000"/>
                <a:lumOff val="60000"/>
              </a:schemeClr>
            </a:solidFill>
            <a:prstDash val="solid"/>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zh-CN" altLang="en-US"/>
          </a:p>
        </p:txBody>
      </p:sp>
      <p:sp>
        <p:nvSpPr>
          <p:cNvPr id="27" name="文本框 26"/>
          <p:cNvSpPr txBox="1"/>
          <p:nvPr/>
        </p:nvSpPr>
        <p:spPr>
          <a:xfrm>
            <a:off x="3019410" y="3574529"/>
            <a:ext cx="2640089" cy="583565"/>
          </a:xfrm>
          <a:prstGeom prst="rect">
            <a:avLst/>
          </a:prstGeom>
          <a:noFill/>
        </p:spPr>
        <p:txBody>
          <a:bodyPr wrap="square" rtlCol="0">
            <a:spAutoFit/>
          </a:bodyPr>
          <a:lstStyle>
            <a:defPPr>
              <a:defRPr lang="zh-CN"/>
            </a:defPPr>
            <a:lvl1pPr>
              <a:defRPr sz="3200">
                <a:solidFill>
                  <a:schemeClr val="bg1"/>
                </a:solidFill>
                <a:latin typeface="+mj-ea"/>
                <a:ea typeface="+mj-ea"/>
              </a:defRPr>
            </a:lvl1pPr>
          </a:lstStyle>
          <a:p>
            <a:r>
              <a:rPr lang="zh-CN" altLang="en-US"/>
              <a:t>行动原则</a:t>
            </a:r>
          </a:p>
        </p:txBody>
      </p:sp>
      <p:sp>
        <p:nvSpPr>
          <p:cNvPr id="29" name="矩形: 圆角 28"/>
          <p:cNvSpPr/>
          <p:nvPr/>
        </p:nvSpPr>
        <p:spPr bwMode="auto">
          <a:xfrm>
            <a:off x="2839827" y="4519003"/>
            <a:ext cx="7507025" cy="743903"/>
          </a:xfrm>
          <a:prstGeom prst="roundRect">
            <a:avLst>
              <a:gd name="adj" fmla="val 7457"/>
            </a:avLst>
          </a:prstGeom>
          <a:solidFill>
            <a:srgbClr val="FFFFFF"/>
          </a:solidFill>
          <a:ln w="12700" cap="flat">
            <a:solidFill>
              <a:schemeClr val="bg1">
                <a:lumMod val="40000"/>
                <a:lumOff val="60000"/>
              </a:schemeClr>
            </a:solidFill>
            <a:prstDash val="solid"/>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zh-CN" altLang="en-US"/>
          </a:p>
        </p:txBody>
      </p:sp>
      <p:sp>
        <p:nvSpPr>
          <p:cNvPr id="33" name="文本框 32"/>
          <p:cNvSpPr txBox="1"/>
          <p:nvPr/>
        </p:nvSpPr>
        <p:spPr>
          <a:xfrm>
            <a:off x="3019425" y="4620260"/>
            <a:ext cx="3069590" cy="583565"/>
          </a:xfrm>
          <a:prstGeom prst="rect">
            <a:avLst/>
          </a:prstGeom>
          <a:noFill/>
        </p:spPr>
        <p:txBody>
          <a:bodyPr wrap="square" rtlCol="0">
            <a:spAutoFit/>
          </a:bodyPr>
          <a:lstStyle>
            <a:defPPr>
              <a:defRPr lang="zh-CN"/>
            </a:defPPr>
            <a:lvl1pPr>
              <a:defRPr sz="3200">
                <a:solidFill>
                  <a:schemeClr val="bg1"/>
                </a:solidFill>
                <a:latin typeface="+mj-ea"/>
                <a:ea typeface="+mj-ea"/>
              </a:defRPr>
            </a:lvl1pPr>
          </a:lstStyle>
          <a:p>
            <a:r>
              <a:rPr lang="zh-CN" altLang="en-US"/>
              <a:t>行动方法与标准</a:t>
            </a:r>
          </a:p>
        </p:txBody>
      </p:sp>
      <p:sp>
        <p:nvSpPr>
          <p:cNvPr id="59" name="Oval 13"/>
          <p:cNvSpPr>
            <a:spLocks noChangeArrowheads="1"/>
          </p:cNvSpPr>
          <p:nvPr/>
        </p:nvSpPr>
        <p:spPr bwMode="auto">
          <a:xfrm>
            <a:off x="1860003" y="5461062"/>
            <a:ext cx="842254" cy="846320"/>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60" name="文本框 59"/>
          <p:cNvSpPr txBox="1"/>
          <p:nvPr/>
        </p:nvSpPr>
        <p:spPr>
          <a:xfrm>
            <a:off x="2069300" y="5521034"/>
            <a:ext cx="418704" cy="646331"/>
          </a:xfrm>
          <a:prstGeom prst="rect">
            <a:avLst/>
          </a:prstGeom>
          <a:noFill/>
        </p:spPr>
        <p:txBody>
          <a:bodyPr wrap="none" rtlCol="0">
            <a:spAutoFit/>
          </a:bodyPr>
          <a:lstStyle/>
          <a:p>
            <a:pPr algn="ctr"/>
            <a:r>
              <a:rPr lang="en-US" altLang="zh-CN" sz="3600" b="1">
                <a:solidFill>
                  <a:schemeClr val="bg2"/>
                </a:solidFill>
                <a:latin typeface="Lifeline JL" panose="00000400000000000000" pitchFamily="2" charset="0"/>
              </a:rPr>
              <a:t>4</a:t>
            </a:r>
            <a:endParaRPr lang="zh-CN" altLang="en-US" sz="3600" b="1">
              <a:solidFill>
                <a:schemeClr val="bg2"/>
              </a:solidFill>
              <a:latin typeface="Lifeline JL" panose="00000400000000000000" pitchFamily="2" charset="0"/>
            </a:endParaRPr>
          </a:p>
        </p:txBody>
      </p:sp>
      <p:sp>
        <p:nvSpPr>
          <p:cNvPr id="61" name="矩形: 圆角 60"/>
          <p:cNvSpPr/>
          <p:nvPr/>
        </p:nvSpPr>
        <p:spPr bwMode="auto">
          <a:xfrm>
            <a:off x="2839827" y="5528653"/>
            <a:ext cx="7507025" cy="743903"/>
          </a:xfrm>
          <a:prstGeom prst="roundRect">
            <a:avLst>
              <a:gd name="adj" fmla="val 7457"/>
            </a:avLst>
          </a:prstGeom>
          <a:solidFill>
            <a:srgbClr val="FFFFFF"/>
          </a:solidFill>
          <a:ln w="12700" cap="flat">
            <a:solidFill>
              <a:schemeClr val="bg1">
                <a:lumMod val="40000"/>
                <a:lumOff val="60000"/>
              </a:schemeClr>
            </a:solidFill>
            <a:prstDash val="solid"/>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zh-CN" altLang="en-US"/>
          </a:p>
        </p:txBody>
      </p:sp>
      <p:sp>
        <p:nvSpPr>
          <p:cNvPr id="62" name="文本框 61"/>
          <p:cNvSpPr txBox="1"/>
          <p:nvPr/>
        </p:nvSpPr>
        <p:spPr>
          <a:xfrm>
            <a:off x="3019410" y="5630182"/>
            <a:ext cx="2640089" cy="583565"/>
          </a:xfrm>
          <a:prstGeom prst="rect">
            <a:avLst/>
          </a:prstGeom>
          <a:noFill/>
        </p:spPr>
        <p:txBody>
          <a:bodyPr wrap="square" rtlCol="0">
            <a:spAutoFit/>
          </a:bodyPr>
          <a:lstStyle>
            <a:defPPr>
              <a:defRPr lang="zh-CN"/>
            </a:defPPr>
            <a:lvl1pPr>
              <a:defRPr sz="3200">
                <a:solidFill>
                  <a:schemeClr val="bg1"/>
                </a:solidFill>
                <a:latin typeface="+mj-ea"/>
                <a:ea typeface="+mj-ea"/>
              </a:defRPr>
            </a:lvl1pPr>
          </a:lstStyle>
          <a:p>
            <a:r>
              <a:rPr lang="zh-CN" altLang="en-US"/>
              <a:t>行动结果效用</a:t>
            </a:r>
          </a:p>
        </p:txBody>
      </p:sp>
      <p:sp>
        <p:nvSpPr>
          <p:cNvPr id="52" name="TextBox 14"/>
          <p:cNvSpPr txBox="1"/>
          <p:nvPr/>
        </p:nvSpPr>
        <p:spPr>
          <a:xfrm>
            <a:off x="4866696" y="2639008"/>
            <a:ext cx="3136479" cy="368300"/>
          </a:xfrm>
          <a:prstGeom prst="rect">
            <a:avLst/>
          </a:prstGeom>
          <a:noFill/>
        </p:spPr>
        <p:txBody>
          <a:bodyPr wrap="square" rtlCol="0">
            <a:spAutoFit/>
          </a:bodyPr>
          <a:lstStyle>
            <a:defPPr>
              <a:defRPr lang="zh-CN"/>
            </a:defPPr>
            <a:lvl1pPr>
              <a:defRPr sz="1600">
                <a:solidFill>
                  <a:schemeClr val="accent1"/>
                </a:solidFill>
                <a:latin typeface="+mj-ea"/>
                <a:ea typeface="+mj-ea"/>
              </a:defRPr>
            </a:lvl1pPr>
          </a:lstStyle>
          <a:p>
            <a:r>
              <a:rPr lang="en-US" altLang="zh-CN" sz="1800"/>
              <a:t>——</a:t>
            </a:r>
            <a:r>
              <a:rPr lang="zh-CN" altLang="en-US" sz="1800"/>
              <a:t>突出军事素质养成</a:t>
            </a:r>
            <a:endParaRPr lang="zh-CN" altLang="en-US" sz="1800" dirty="0"/>
          </a:p>
        </p:txBody>
      </p:sp>
      <p:sp>
        <p:nvSpPr>
          <p:cNvPr id="54" name="TextBox 14"/>
          <p:cNvSpPr txBox="1"/>
          <p:nvPr/>
        </p:nvSpPr>
        <p:spPr>
          <a:xfrm>
            <a:off x="4866640" y="3642360"/>
            <a:ext cx="5332730" cy="368300"/>
          </a:xfrm>
          <a:prstGeom prst="rect">
            <a:avLst/>
          </a:prstGeom>
          <a:noFill/>
        </p:spPr>
        <p:txBody>
          <a:bodyPr wrap="square" rtlCol="0">
            <a:spAutoFit/>
          </a:bodyPr>
          <a:lstStyle>
            <a:defPPr>
              <a:defRPr lang="zh-CN"/>
            </a:defPPr>
            <a:lvl1pPr>
              <a:defRPr sz="1600">
                <a:solidFill>
                  <a:schemeClr val="accent1"/>
                </a:solidFill>
                <a:latin typeface="+mj-ea"/>
                <a:ea typeface="+mj-ea"/>
              </a:defRPr>
            </a:lvl1pPr>
          </a:lstStyle>
          <a:p>
            <a:r>
              <a:rPr lang="en-US" altLang="zh-CN" sz="1800"/>
              <a:t>——</a:t>
            </a:r>
            <a:r>
              <a:rPr lang="zh-CN" altLang="en-US" sz="1800"/>
              <a:t>荣誉原则  自塑原则  人人都是主考官、被考者</a:t>
            </a:r>
            <a:endParaRPr lang="zh-CN" altLang="en-US" sz="1800" dirty="0"/>
          </a:p>
        </p:txBody>
      </p:sp>
      <p:sp>
        <p:nvSpPr>
          <p:cNvPr id="57" name="TextBox 14"/>
          <p:cNvSpPr txBox="1"/>
          <p:nvPr/>
        </p:nvSpPr>
        <p:spPr>
          <a:xfrm>
            <a:off x="6089015" y="4620260"/>
            <a:ext cx="4034155" cy="645160"/>
          </a:xfrm>
          <a:prstGeom prst="rect">
            <a:avLst/>
          </a:prstGeom>
          <a:noFill/>
        </p:spPr>
        <p:txBody>
          <a:bodyPr wrap="square" rtlCol="0">
            <a:spAutoFit/>
          </a:bodyPr>
          <a:lstStyle>
            <a:defPPr>
              <a:defRPr lang="zh-CN"/>
            </a:defPPr>
            <a:lvl1pPr>
              <a:defRPr sz="1600">
                <a:solidFill>
                  <a:schemeClr val="accent1"/>
                </a:solidFill>
                <a:latin typeface="+mj-ea"/>
                <a:ea typeface="+mj-ea"/>
              </a:defRPr>
            </a:lvl1pPr>
          </a:lstStyle>
          <a:p>
            <a:r>
              <a:rPr lang="en-US" altLang="zh-CN" sz="1800"/>
              <a:t>——8</a:t>
            </a:r>
            <a:r>
              <a:rPr lang="zh-CN" altLang="en-US" sz="1800"/>
              <a:t>个专题课后实操训练内容  考核办法  评分标准</a:t>
            </a:r>
            <a:endParaRPr lang="zh-CN" altLang="en-US" sz="1800" dirty="0"/>
          </a:p>
        </p:txBody>
      </p:sp>
      <p:sp>
        <p:nvSpPr>
          <p:cNvPr id="58" name="TextBox 14"/>
          <p:cNvSpPr txBox="1"/>
          <p:nvPr/>
        </p:nvSpPr>
        <p:spPr>
          <a:xfrm>
            <a:off x="5659811" y="5699956"/>
            <a:ext cx="3108735" cy="368300"/>
          </a:xfrm>
          <a:prstGeom prst="rect">
            <a:avLst/>
          </a:prstGeom>
          <a:noFill/>
        </p:spPr>
        <p:txBody>
          <a:bodyPr wrap="square" rtlCol="0">
            <a:spAutoFit/>
          </a:bodyPr>
          <a:lstStyle>
            <a:defPPr>
              <a:defRPr lang="zh-CN"/>
            </a:defPPr>
            <a:lvl1pPr>
              <a:defRPr sz="1600">
                <a:solidFill>
                  <a:schemeClr val="accent1"/>
                </a:solidFill>
                <a:latin typeface="+mj-ea"/>
                <a:ea typeface="+mj-ea"/>
              </a:defRPr>
            </a:lvl1pPr>
          </a:lstStyle>
          <a:p>
            <a:r>
              <a:rPr lang="en-US" altLang="zh-CN" sz="1800"/>
              <a:t>——</a:t>
            </a:r>
            <a:r>
              <a:rPr lang="zh-CN" altLang="en-US" sz="1800"/>
              <a:t>荣誉学生评比</a:t>
            </a:r>
            <a:endParaRPr lang="zh-CN" altLang="en-US" sz="1800" dirty="0"/>
          </a:p>
        </p:txBody>
      </p:sp>
    </p:spTree>
  </p:cSld>
  <p:clrMapOvr>
    <a:masterClrMapping/>
  </p:clrMapOvr>
  <p:transition spd="slow" advTm="6872">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 y="2186355"/>
            <a:ext cx="12189446" cy="1747799"/>
          </a:xfrm>
          <a:prstGeom prst="rect">
            <a:avLst/>
          </a:prstGeom>
        </p:spPr>
      </p:pic>
      <p:sp>
        <p:nvSpPr>
          <p:cNvPr id="13" name="文本框 12"/>
          <p:cNvSpPr txBox="1"/>
          <p:nvPr/>
        </p:nvSpPr>
        <p:spPr>
          <a:xfrm>
            <a:off x="3875432" y="2506256"/>
            <a:ext cx="7200800" cy="1107996"/>
          </a:xfrm>
          <a:prstGeom prst="rect">
            <a:avLst/>
          </a:prstGeom>
          <a:noFill/>
        </p:spPr>
        <p:txBody>
          <a:bodyPr wrap="square" rtlCol="0">
            <a:spAutoFit/>
          </a:bodyPr>
          <a:lstStyle>
            <a:defPPr>
              <a:defRPr lang="zh-CN"/>
            </a:defPPr>
            <a:lvl1pPr>
              <a:defRPr sz="3200">
                <a:solidFill>
                  <a:schemeClr val="bg1"/>
                </a:solidFill>
                <a:latin typeface="+mj-ea"/>
                <a:ea typeface="+mj-ea"/>
              </a:defRPr>
            </a:lvl1pPr>
          </a:lstStyle>
          <a:p>
            <a:pPr lvl="0"/>
            <a:r>
              <a:rPr lang="zh-CN" altLang="en-US" sz="6600" b="1">
                <a:solidFill>
                  <a:srgbClr val="FFFFFF"/>
                </a:solidFill>
                <a:latin typeface="微软雅黑" panose="020B0503020204020204" pitchFamily="34" charset="-122"/>
                <a:ea typeface="微软雅黑" panose="020B0503020204020204" pitchFamily="34" charset="-122"/>
              </a:rPr>
              <a:t>组 织 保 障</a:t>
            </a:r>
          </a:p>
        </p:txBody>
      </p:sp>
      <p:sp>
        <p:nvSpPr>
          <p:cNvPr id="31" name="TextBox 14"/>
          <p:cNvSpPr txBox="1"/>
          <p:nvPr/>
        </p:nvSpPr>
        <p:spPr>
          <a:xfrm>
            <a:off x="3968049" y="4114991"/>
            <a:ext cx="7789754" cy="461665"/>
          </a:xfrm>
          <a:prstGeom prst="rect">
            <a:avLst/>
          </a:prstGeom>
          <a:noFill/>
        </p:spPr>
        <p:txBody>
          <a:bodyPr wrap="square" rtlCol="0">
            <a:spAutoFit/>
          </a:bodyPr>
          <a:lstStyle>
            <a:defPPr>
              <a:defRPr lang="zh-CN"/>
            </a:defPPr>
            <a:lvl1pPr>
              <a:defRPr sz="1600">
                <a:solidFill>
                  <a:schemeClr val="accent1"/>
                </a:solidFill>
                <a:latin typeface="+mj-ea"/>
                <a:ea typeface="+mj-ea"/>
              </a:defRPr>
            </a:lvl1pPr>
          </a:lstStyle>
          <a:p>
            <a:pPr lvl="0"/>
            <a:r>
              <a:rPr lang="zh-CN" altLang="en-US" sz="2400">
                <a:solidFill>
                  <a:srgbClr val="404040"/>
                </a:solidFill>
              </a:rPr>
              <a:t>必要措施和注意事项</a:t>
            </a:r>
          </a:p>
        </p:txBody>
      </p:sp>
      <p:sp>
        <p:nvSpPr>
          <p:cNvPr id="8" name="椭圆 7"/>
          <p:cNvSpPr/>
          <p:nvPr/>
        </p:nvSpPr>
        <p:spPr>
          <a:xfrm>
            <a:off x="790034" y="1664191"/>
            <a:ext cx="2911954" cy="2911954"/>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C0000"/>
              </a:solidFill>
              <a:effectLst/>
              <a:uLnTx/>
              <a:uFillTx/>
              <a:latin typeface="Arial" panose="020B0604020202020204" pitchFamily="34" charset="0"/>
              <a:ea typeface="宋体" panose="02010600030101010101" pitchFamily="2" charset="-122"/>
              <a:cs typeface="+mn-ea"/>
            </a:endParaRPr>
          </a:p>
        </p:txBody>
      </p:sp>
      <p:sp>
        <p:nvSpPr>
          <p:cNvPr id="9" name="椭圆 8"/>
          <p:cNvSpPr/>
          <p:nvPr/>
        </p:nvSpPr>
        <p:spPr>
          <a:xfrm>
            <a:off x="1057821" y="1931981"/>
            <a:ext cx="2376382" cy="2376378"/>
          </a:xfrm>
          <a:prstGeom prst="ellipse">
            <a:avLst/>
          </a:prstGeom>
          <a:solidFill>
            <a:schemeClr val="bg2"/>
          </a:solidFill>
          <a:ln w="25400">
            <a:gradFill flip="none" rotWithShape="1">
              <a:gsLst>
                <a:gs pos="0">
                  <a:srgbClr val="CFCFCF"/>
                </a:gs>
                <a:gs pos="100000">
                  <a:schemeClr val="accent2"/>
                </a:gs>
              </a:gsLst>
              <a:lin ang="2700000" scaled="0"/>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5A5A5A"/>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1575135" y="1736285"/>
            <a:ext cx="1341755" cy="27070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7000" b="0" i="0" u="none" strike="noStrike" kern="1200" cap="none" spc="0" normalizeH="0" baseline="0" noProof="0" dirty="0">
                <a:ln>
                  <a:noFill/>
                </a:ln>
                <a:gradFill>
                  <a:gsLst>
                    <a:gs pos="0">
                      <a:srgbClr val="A20000"/>
                    </a:gs>
                    <a:gs pos="48000">
                      <a:srgbClr val="BC0000">
                        <a:lumMod val="97000"/>
                        <a:lumOff val="3000"/>
                      </a:srgbClr>
                    </a:gs>
                    <a:gs pos="100000">
                      <a:srgbClr val="BC0000">
                        <a:lumMod val="60000"/>
                        <a:lumOff val="40000"/>
                      </a:srgbClr>
                    </a:gs>
                  </a:gsLst>
                  <a:lin ang="16200000" scaled="1"/>
                </a:gradFill>
                <a:effectLst>
                  <a:outerShdw blurRad="38100" dist="38100" dir="2700000" algn="tl">
                    <a:srgbClr val="000000">
                      <a:alpha val="43137"/>
                    </a:srgbClr>
                  </a:outerShdw>
                </a:effectLst>
                <a:uLnTx/>
                <a:uFillTx/>
                <a:latin typeface="Impact" panose="020B0806030902050204" pitchFamily="34" charset="0"/>
                <a:ea typeface="DFKai-SB" panose="03000509000000000000" pitchFamily="65" charset="-120"/>
                <a:cs typeface="+mn-cs"/>
              </a:rPr>
              <a:t>5</a:t>
            </a:r>
          </a:p>
        </p:txBody>
      </p:sp>
    </p:spTree>
  </p:cSld>
  <p:clrMapOvr>
    <a:masterClrMapping/>
  </p:clrMapOvr>
  <p:transition spd="slow" advTm="5121">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982" y="528955"/>
            <a:ext cx="4196080" cy="632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529138" y="780415"/>
            <a:ext cx="7115175" cy="3969385"/>
          </a:xfrm>
          <a:prstGeom prst="rect">
            <a:avLst/>
          </a:prstGeom>
        </p:spPr>
        <p:txBody>
          <a:bodyPr wrap="square">
            <a:spAutoFit/>
          </a:bodyPr>
          <a:lstStyle/>
          <a:p>
            <a:pPr algn="just" latinLnBrk="0">
              <a:lnSpc>
                <a:spcPct val="150000"/>
              </a:lnSpc>
            </a:pPr>
            <a:r>
              <a:rPr lang="en-US" altLang="zh-CN" sz="1800" b="1" dirty="0"/>
              <a:t>         </a:t>
            </a:r>
            <a:r>
              <a:rPr lang="en-US" altLang="zh-CN" sz="2800" b="1" dirty="0"/>
              <a:t>  1</a:t>
            </a:r>
            <a:r>
              <a:rPr lang="zh-CN" altLang="en-US" sz="2800" b="1" dirty="0"/>
              <a:t>、</a:t>
            </a:r>
            <a:r>
              <a:rPr lang="zh-CN" altLang="zh-CN" sz="2800" b="1" dirty="0"/>
              <a:t>全校教职员工要熟悉学校荣誉制度，特别是要深刻理解荣誉总纲的基本要求，自觉践行“十条成功之道”和“二十条校规”的内涵和要义，严格遵守《硅湖职业技术学院准军事化管理实施细则（试行）》，在教学过程中积极推行准军事化管理</a:t>
            </a:r>
            <a:r>
              <a:rPr lang="en-US" altLang="zh-CN" sz="1800" b="1" dirty="0">
                <a:sym typeface="+mn-ea"/>
              </a:rPr>
              <a:t>      </a:t>
            </a:r>
            <a:endParaRPr lang="zh-CN" altLang="en-US" sz="18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14475" y="810260"/>
            <a:ext cx="9493250" cy="1420495"/>
          </a:xfrm>
          <a:prstGeom prst="rect">
            <a:avLst/>
          </a:prstGeom>
        </p:spPr>
        <p:txBody>
          <a:bodyPr wrap="square">
            <a:spAutoFit/>
          </a:bodyPr>
          <a:lstStyle/>
          <a:p>
            <a:pPr algn="just">
              <a:lnSpc>
                <a:spcPct val="120000"/>
              </a:lnSpc>
            </a:pPr>
            <a:r>
              <a:rPr lang="en-US" altLang="zh-CN" sz="2400" b="1" dirty="0" smtClean="0"/>
              <a:t>        2</a:t>
            </a:r>
            <a:r>
              <a:rPr lang="zh-CN" altLang="zh-CN" sz="2400" b="1" dirty="0"/>
              <a:t>、</a:t>
            </a:r>
            <a:r>
              <a:rPr lang="zh-CN" altLang="zh-CN" sz="2400" dirty="0"/>
              <a:t>全校教职员工要积极转变观念，将思想统一到以荣誉制度为核心的人才培养体系中来，没有局外人，都是责任者，为人师表，率先垂范，主动担负起学校荣誉制度建设和准军事化管理的重要责任。</a:t>
            </a:r>
            <a:endParaRPr lang="zh-CN" altLang="en-US" sz="2400" dirty="0"/>
          </a:p>
        </p:txBody>
      </p:sp>
      <p:pic>
        <p:nvPicPr>
          <p:cNvPr id="4" name="图片 3"/>
          <p:cNvPicPr>
            <a:picLocks noChangeAspect="1"/>
          </p:cNvPicPr>
          <p:nvPr/>
        </p:nvPicPr>
        <p:blipFill>
          <a:blip r:embed="rId2"/>
          <a:stretch>
            <a:fillRect/>
          </a:stretch>
        </p:blipFill>
        <p:spPr>
          <a:xfrm>
            <a:off x="5758498" y="3011170"/>
            <a:ext cx="5674995" cy="3620135"/>
          </a:xfrm>
          <a:prstGeom prst="rect">
            <a:avLst/>
          </a:prstGeom>
        </p:spPr>
      </p:pic>
      <p:sp>
        <p:nvSpPr>
          <p:cNvPr id="61" name="文本框 60"/>
          <p:cNvSpPr txBox="1"/>
          <p:nvPr/>
        </p:nvSpPr>
        <p:spPr>
          <a:xfrm>
            <a:off x="1514501" y="2508250"/>
            <a:ext cx="3734728" cy="3636010"/>
          </a:xfrm>
          <a:prstGeom prst="rect">
            <a:avLst/>
          </a:prstGeom>
          <a:noFill/>
        </p:spPr>
        <p:txBody>
          <a:bodyPr wrap="square" rtlCol="0">
            <a:spAutoFit/>
          </a:bodyPr>
          <a:lstStyle/>
          <a:p>
            <a:pPr algn="just">
              <a:lnSpc>
                <a:spcPct val="120000"/>
              </a:lnSpc>
            </a:pPr>
            <a:r>
              <a:rPr lang="en-US" altLang="zh-CN" sz="2400" b="1" dirty="0" smtClean="0">
                <a:sym typeface="+mn-ea"/>
              </a:rPr>
              <a:t>        3</a:t>
            </a:r>
            <a:r>
              <a:rPr lang="zh-CN" altLang="zh-CN" sz="2400" b="1" dirty="0">
                <a:sym typeface="+mn-ea"/>
              </a:rPr>
              <a:t>、</a:t>
            </a:r>
            <a:r>
              <a:rPr lang="zh-CN" altLang="zh-CN" sz="2400" dirty="0">
                <a:sym typeface="+mn-ea"/>
              </a:rPr>
              <a:t>全校教职员工要重新梳理和谋划人才培养各方面的工作，将荣誉制度建设和准军事化管理要求落实到人才培养的制度中、过程中，制度上墙，步调一致，全校一盘棋，方向明确，旗帜鲜明。</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3"/>
          <p:cNvSpPr txBox="1">
            <a:spLocks noChangeArrowheads="1"/>
          </p:cNvSpPr>
          <p:nvPr/>
        </p:nvSpPr>
        <p:spPr bwMode="auto">
          <a:xfrm>
            <a:off x="1674134" y="1068869"/>
            <a:ext cx="9444268" cy="35998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r">
              <a:defRPr sz="4800">
                <a:latin typeface="方正特雅宋_GBK" panose="02000000000000000000" pitchFamily="2" charset="-122"/>
                <a:ea typeface="方正特雅宋_GBK" panose="02000000000000000000" pitchFamily="2" charset="-122"/>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lgn="l"/>
            <a:r>
              <a:rPr lang="zh-CN" altLang="en-US" sz="2800" b="1" kern="100">
                <a:gradFill>
                  <a:gsLst>
                    <a:gs pos="0">
                      <a:srgbClr val="A20000"/>
                    </a:gs>
                    <a:gs pos="48000">
                      <a:srgbClr val="BC0000">
                        <a:lumMod val="97000"/>
                        <a:lumOff val="3000"/>
                      </a:srgbClr>
                    </a:gs>
                    <a:gs pos="100000">
                      <a:srgbClr val="BC0000">
                        <a:lumMod val="60000"/>
                        <a:lumOff val="40000"/>
                      </a:srgbClr>
                    </a:gs>
                  </a:gsLst>
                  <a:lin ang="16200000" scaled="1"/>
                </a:gradFill>
                <a:latin typeface="楷体" panose="02010609060101010101" charset="-122"/>
                <a:ea typeface="楷体" panose="02010609060101010101" charset="-122"/>
                <a:cs typeface="楷体" panose="02010609060101010101" charset="-122"/>
              </a:rPr>
              <a:t>几点寄语：</a:t>
            </a:r>
          </a:p>
          <a:p>
            <a:pPr lvl="0" algn="l"/>
            <a:r>
              <a:rPr lang="zh-CN" altLang="en-US" sz="2000" b="1" kern="100">
                <a:gradFill>
                  <a:gsLst>
                    <a:gs pos="0">
                      <a:srgbClr val="A20000"/>
                    </a:gs>
                    <a:gs pos="48000">
                      <a:srgbClr val="BC0000">
                        <a:lumMod val="97000"/>
                        <a:lumOff val="3000"/>
                      </a:srgbClr>
                    </a:gs>
                    <a:gs pos="100000">
                      <a:srgbClr val="BC0000">
                        <a:lumMod val="60000"/>
                        <a:lumOff val="40000"/>
                      </a:srgbClr>
                    </a:gs>
                  </a:gsLst>
                  <a:lin ang="16200000" scaled="1"/>
                </a:gradFill>
                <a:latin typeface="楷体" panose="02010609060101010101" charset="-122"/>
                <a:ea typeface="楷体" panose="02010609060101010101" charset="-122"/>
                <a:cs typeface="楷体" panose="02010609060101010101" charset="-122"/>
              </a:rPr>
              <a:t>      1、所有的考核其真正的效用，是让自己成长成熟！</a:t>
            </a:r>
          </a:p>
          <a:p>
            <a:pPr lvl="0" algn="l"/>
            <a:r>
              <a:rPr lang="zh-CN" altLang="en-US" sz="2000" b="1" kern="100">
                <a:gradFill>
                  <a:gsLst>
                    <a:gs pos="0">
                      <a:srgbClr val="A20000"/>
                    </a:gs>
                    <a:gs pos="48000">
                      <a:srgbClr val="BC0000">
                        <a:lumMod val="97000"/>
                        <a:lumOff val="3000"/>
                      </a:srgbClr>
                    </a:gs>
                    <a:gs pos="100000">
                      <a:srgbClr val="BC0000">
                        <a:lumMod val="60000"/>
                        <a:lumOff val="40000"/>
                      </a:srgbClr>
                    </a:gs>
                  </a:gsLst>
                  <a:lin ang="16200000" scaled="1"/>
                </a:gradFill>
                <a:latin typeface="楷体" panose="02010609060101010101" charset="-122"/>
                <a:ea typeface="楷体" panose="02010609060101010101" charset="-122"/>
                <a:cs typeface="楷体" panose="02010609060101010101" charset="-122"/>
              </a:rPr>
              <a:t>      2、1%的错误造成100%的失败，避免无谓和低级错误！</a:t>
            </a:r>
          </a:p>
          <a:p>
            <a:pPr lvl="0" algn="l"/>
            <a:r>
              <a:rPr lang="zh-CN" altLang="en-US" sz="2000" b="1" kern="100">
                <a:gradFill>
                  <a:gsLst>
                    <a:gs pos="0">
                      <a:srgbClr val="A20000"/>
                    </a:gs>
                    <a:gs pos="48000">
                      <a:srgbClr val="BC0000">
                        <a:lumMod val="97000"/>
                        <a:lumOff val="3000"/>
                      </a:srgbClr>
                    </a:gs>
                    <a:gs pos="100000">
                      <a:srgbClr val="BC0000">
                        <a:lumMod val="60000"/>
                        <a:lumOff val="40000"/>
                      </a:srgbClr>
                    </a:gs>
                  </a:gsLst>
                  <a:lin ang="16200000" scaled="1"/>
                </a:gradFill>
                <a:latin typeface="楷体" panose="02010609060101010101" charset="-122"/>
                <a:ea typeface="楷体" panose="02010609060101010101" charset="-122"/>
                <a:cs typeface="楷体" panose="02010609060101010101" charset="-122"/>
              </a:rPr>
              <a:t>      3、注重细节，让平庸到杰出的天堑变通途！</a:t>
            </a:r>
          </a:p>
          <a:p>
            <a:pPr lvl="0" algn="l"/>
            <a:r>
              <a:rPr lang="zh-CN" altLang="en-US" sz="2000" b="1" kern="100">
                <a:gradFill>
                  <a:gsLst>
                    <a:gs pos="0">
                      <a:srgbClr val="A20000"/>
                    </a:gs>
                    <a:gs pos="48000">
                      <a:srgbClr val="BC0000">
                        <a:lumMod val="97000"/>
                        <a:lumOff val="3000"/>
                      </a:srgbClr>
                    </a:gs>
                    <a:gs pos="100000">
                      <a:srgbClr val="BC0000">
                        <a:lumMod val="60000"/>
                        <a:lumOff val="40000"/>
                      </a:srgbClr>
                    </a:gs>
                  </a:gsLst>
                  <a:lin ang="16200000" scaled="1"/>
                </a:gradFill>
                <a:latin typeface="楷体" panose="02010609060101010101" charset="-122"/>
                <a:ea typeface="楷体" panose="02010609060101010101" charset="-122"/>
                <a:cs typeface="楷体" panose="02010609060101010101" charset="-122"/>
              </a:rPr>
              <a:t>      4、态度决定一切，自己决定自己的态度！</a:t>
            </a:r>
          </a:p>
          <a:p>
            <a:pPr lvl="0" algn="l"/>
            <a:r>
              <a:rPr lang="zh-CN" altLang="en-US" sz="2000" b="1" kern="100">
                <a:gradFill>
                  <a:gsLst>
                    <a:gs pos="0">
                      <a:srgbClr val="A20000"/>
                    </a:gs>
                    <a:gs pos="48000">
                      <a:srgbClr val="BC0000">
                        <a:lumMod val="97000"/>
                        <a:lumOff val="3000"/>
                      </a:srgbClr>
                    </a:gs>
                    <a:gs pos="100000">
                      <a:srgbClr val="BC0000">
                        <a:lumMod val="60000"/>
                        <a:lumOff val="40000"/>
                      </a:srgbClr>
                    </a:gs>
                  </a:gsLst>
                  <a:lin ang="16200000" scaled="1"/>
                </a:gradFill>
                <a:latin typeface="楷体" panose="02010609060101010101" charset="-122"/>
                <a:ea typeface="楷体" panose="02010609060101010101" charset="-122"/>
                <a:cs typeface="楷体" panose="02010609060101010101" charset="-122"/>
              </a:rPr>
              <a:t>      5、失败只是暂时停止成功，成功青睐“屡战屡败”的人！</a:t>
            </a:r>
          </a:p>
          <a:p>
            <a:pPr lvl="0" algn="l"/>
            <a:r>
              <a:rPr lang="zh-CN" altLang="en-US" sz="2000" b="1" kern="100">
                <a:gradFill>
                  <a:gsLst>
                    <a:gs pos="0">
                      <a:srgbClr val="A20000"/>
                    </a:gs>
                    <a:gs pos="48000">
                      <a:srgbClr val="BC0000">
                        <a:lumMod val="97000"/>
                        <a:lumOff val="3000"/>
                      </a:srgbClr>
                    </a:gs>
                    <a:gs pos="100000">
                      <a:srgbClr val="BC0000">
                        <a:lumMod val="60000"/>
                        <a:lumOff val="40000"/>
                      </a:srgbClr>
                    </a:gs>
                  </a:gsLst>
                  <a:lin ang="16200000" scaled="1"/>
                </a:gradFill>
                <a:latin typeface="楷体" panose="02010609060101010101" charset="-122"/>
                <a:ea typeface="楷体" panose="02010609060101010101" charset="-122"/>
                <a:cs typeface="楷体" panose="02010609060101010101" charset="-122"/>
              </a:rPr>
              <a:t>      6、说谎是最大的罪恶！</a:t>
            </a:r>
          </a:p>
          <a:p>
            <a:pPr lvl="0" algn="l"/>
            <a:r>
              <a:rPr lang="zh-CN" altLang="en-US" sz="2000" b="1" kern="100">
                <a:gradFill>
                  <a:gsLst>
                    <a:gs pos="0">
                      <a:srgbClr val="A20000"/>
                    </a:gs>
                    <a:gs pos="48000">
                      <a:srgbClr val="BC0000">
                        <a:lumMod val="97000"/>
                        <a:lumOff val="3000"/>
                      </a:srgbClr>
                    </a:gs>
                    <a:gs pos="100000">
                      <a:srgbClr val="BC0000">
                        <a:lumMod val="60000"/>
                        <a:lumOff val="40000"/>
                      </a:srgbClr>
                    </a:gs>
                  </a:gsLst>
                  <a:lin ang="16200000" scaled="1"/>
                </a:gradFill>
                <a:latin typeface="楷体" panose="02010609060101010101" charset="-122"/>
                <a:ea typeface="楷体" panose="02010609060101010101" charset="-122"/>
                <a:cs typeface="楷体" panose="02010609060101010101" charset="-122"/>
              </a:rPr>
              <a:t>      7、谦虚是一种力量！</a:t>
            </a:r>
          </a:p>
          <a:p>
            <a:pPr lvl="0" algn="l"/>
            <a:r>
              <a:rPr lang="zh-CN" altLang="en-US" sz="2000" b="1" kern="100">
                <a:gradFill>
                  <a:gsLst>
                    <a:gs pos="0">
                      <a:srgbClr val="A20000"/>
                    </a:gs>
                    <a:gs pos="48000">
                      <a:srgbClr val="BC0000">
                        <a:lumMod val="97000"/>
                        <a:lumOff val="3000"/>
                      </a:srgbClr>
                    </a:gs>
                    <a:gs pos="100000">
                      <a:srgbClr val="BC0000">
                        <a:lumMod val="60000"/>
                        <a:lumOff val="40000"/>
                      </a:srgbClr>
                    </a:gs>
                  </a:gsLst>
                  <a:lin ang="16200000" scaled="1"/>
                </a:gradFill>
                <a:latin typeface="楷体" panose="02010609060101010101" charset="-122"/>
                <a:ea typeface="楷体" panose="02010609060101010101" charset="-122"/>
                <a:cs typeface="楷体" panose="02010609060101010101" charset="-122"/>
              </a:rPr>
              <a:t>      8、方法也是一种能力！</a:t>
            </a:r>
          </a:p>
          <a:p>
            <a:pPr lvl="0" algn="l"/>
            <a:r>
              <a:rPr lang="zh-CN" altLang="en-US" sz="2000" b="1" kern="100">
                <a:gradFill>
                  <a:gsLst>
                    <a:gs pos="0">
                      <a:srgbClr val="A20000"/>
                    </a:gs>
                    <a:gs pos="48000">
                      <a:srgbClr val="BC0000">
                        <a:lumMod val="97000"/>
                        <a:lumOff val="3000"/>
                      </a:srgbClr>
                    </a:gs>
                    <a:gs pos="100000">
                      <a:srgbClr val="BC0000">
                        <a:lumMod val="60000"/>
                        <a:lumOff val="40000"/>
                      </a:srgbClr>
                    </a:gs>
                  </a:gsLst>
                  <a:lin ang="16200000" scaled="1"/>
                </a:gradFill>
                <a:latin typeface="楷体" panose="02010609060101010101" charset="-122"/>
                <a:ea typeface="楷体" panose="02010609060101010101" charset="-122"/>
                <a:cs typeface="楷体" panose="02010609060101010101" charset="-122"/>
              </a:rPr>
              <a:t>      9、巧借外力获胜！</a:t>
            </a:r>
          </a:p>
          <a:p>
            <a:pPr lvl="0" algn="l"/>
            <a:r>
              <a:rPr lang="zh-CN" altLang="en-US" sz="2000" b="1" kern="100">
                <a:gradFill>
                  <a:gsLst>
                    <a:gs pos="0">
                      <a:srgbClr val="A20000"/>
                    </a:gs>
                    <a:gs pos="48000">
                      <a:srgbClr val="BC0000">
                        <a:lumMod val="97000"/>
                        <a:lumOff val="3000"/>
                      </a:srgbClr>
                    </a:gs>
                    <a:gs pos="100000">
                      <a:srgbClr val="BC0000">
                        <a:lumMod val="60000"/>
                        <a:lumOff val="40000"/>
                      </a:srgbClr>
                    </a:gs>
                  </a:gsLst>
                  <a:lin ang="16200000" scaled="1"/>
                </a:gradFill>
                <a:latin typeface="楷体" panose="02010609060101010101" charset="-122"/>
                <a:ea typeface="楷体" panose="02010609060101010101" charset="-122"/>
                <a:cs typeface="楷体" panose="02010609060101010101" charset="-122"/>
              </a:rPr>
              <a:t>      10、向竞争对手学习！</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594" y="476671"/>
            <a:ext cx="1116883" cy="1143581"/>
          </a:xfrm>
          <a:prstGeom prst="rect">
            <a:avLst/>
          </a:prstGeom>
        </p:spPr>
      </p:pic>
      <p:sp>
        <p:nvSpPr>
          <p:cNvPr id="2" name="Rectangle 3"/>
          <p:cNvSpPr txBox="1">
            <a:spLocks noChangeArrowheads="1"/>
          </p:cNvSpPr>
          <p:nvPr/>
        </p:nvSpPr>
        <p:spPr bwMode="auto">
          <a:xfrm>
            <a:off x="1674769" y="4657889"/>
            <a:ext cx="9444268" cy="11068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r">
              <a:defRPr sz="4800">
                <a:latin typeface="方正特雅宋_GBK" panose="02000000000000000000" pitchFamily="2" charset="-122"/>
                <a:ea typeface="方正特雅宋_GBK" panose="02000000000000000000" pitchFamily="2" charset="-122"/>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lgn="ctr"/>
            <a:r>
              <a:rPr lang="zh-CN" altLang="en-US" sz="6600" b="1" kern="100">
                <a:gradFill>
                  <a:gsLst>
                    <a:gs pos="0">
                      <a:srgbClr val="A20000"/>
                    </a:gs>
                    <a:gs pos="48000">
                      <a:srgbClr val="BC0000">
                        <a:lumMod val="97000"/>
                        <a:lumOff val="3000"/>
                      </a:srgbClr>
                    </a:gs>
                    <a:gs pos="100000">
                      <a:srgbClr val="BC0000">
                        <a:lumMod val="60000"/>
                        <a:lumOff val="40000"/>
                      </a:srgbClr>
                    </a:gs>
                  </a:gsLst>
                  <a:lin ang="16200000" scaled="1"/>
                </a:gradFill>
                <a:latin typeface="楷体" panose="02010609060101010101" charset="-122"/>
                <a:ea typeface="楷体" panose="02010609060101010101" charset="-122"/>
                <a:cs typeface="楷体" panose="02010609060101010101" charset="-122"/>
              </a:rPr>
              <a:t>讲述完毕 感谢！</a:t>
            </a:r>
          </a:p>
        </p:txBody>
      </p:sp>
    </p:spTree>
  </p:cSld>
  <p:clrMapOvr>
    <a:masterClrMapping/>
  </p:clrMapOvr>
  <mc:AlternateContent xmlns:mc="http://schemas.openxmlformats.org/markup-compatibility/2006" xmlns:p14="http://schemas.microsoft.com/office/powerpoint/2010/main">
    <mc:Choice Requires="p14">
      <p:transition spd="slow" p14:dur="2000" advTm="7183">
        <p:blinds dir="vert"/>
      </p:transition>
    </mc:Choice>
    <mc:Fallback xmlns="">
      <p:transition spd="slow" advTm="7183">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7" y="2186355"/>
            <a:ext cx="12189446" cy="1747799"/>
          </a:xfrm>
          <a:prstGeom prst="rect">
            <a:avLst/>
          </a:prstGeom>
        </p:spPr>
      </p:pic>
      <p:sp>
        <p:nvSpPr>
          <p:cNvPr id="13" name="文本框 12"/>
          <p:cNvSpPr txBox="1"/>
          <p:nvPr/>
        </p:nvSpPr>
        <p:spPr>
          <a:xfrm>
            <a:off x="3875432" y="2506256"/>
            <a:ext cx="7200800" cy="1106805"/>
          </a:xfrm>
          <a:prstGeom prst="rect">
            <a:avLst/>
          </a:prstGeom>
          <a:noFill/>
        </p:spPr>
        <p:txBody>
          <a:bodyPr wrap="square" rtlCol="0">
            <a:spAutoFit/>
          </a:bodyPr>
          <a:lstStyle>
            <a:defPPr>
              <a:defRPr lang="zh-CN"/>
            </a:defPPr>
            <a:lvl1pPr>
              <a:defRPr sz="3200">
                <a:solidFill>
                  <a:schemeClr val="bg1"/>
                </a:solidFill>
                <a:latin typeface="+mj-ea"/>
                <a:ea typeface="+mj-ea"/>
              </a:defRPr>
            </a:lvl1pPr>
          </a:lstStyle>
          <a:p>
            <a:r>
              <a:rPr lang="zh-CN" altLang="en-US" sz="6600" b="1">
                <a:solidFill>
                  <a:schemeClr val="bg2"/>
                </a:solidFill>
                <a:latin typeface="微软雅黑" panose="020B0503020204020204" pitchFamily="34" charset="-122"/>
                <a:ea typeface="微软雅黑" panose="020B0503020204020204" pitchFamily="34" charset="-122"/>
              </a:rPr>
              <a:t>行动内容</a:t>
            </a:r>
          </a:p>
        </p:txBody>
      </p:sp>
      <p:sp>
        <p:nvSpPr>
          <p:cNvPr id="31" name="TextBox 14"/>
          <p:cNvSpPr txBox="1"/>
          <p:nvPr/>
        </p:nvSpPr>
        <p:spPr>
          <a:xfrm>
            <a:off x="3997259" y="4161721"/>
            <a:ext cx="4202243" cy="460375"/>
          </a:xfrm>
          <a:prstGeom prst="rect">
            <a:avLst/>
          </a:prstGeom>
          <a:noFill/>
        </p:spPr>
        <p:txBody>
          <a:bodyPr wrap="square" rtlCol="0">
            <a:spAutoFit/>
          </a:bodyPr>
          <a:lstStyle>
            <a:defPPr>
              <a:defRPr lang="zh-CN"/>
            </a:defPPr>
            <a:lvl1pPr>
              <a:defRPr sz="1600">
                <a:solidFill>
                  <a:schemeClr val="accent1"/>
                </a:solidFill>
                <a:latin typeface="+mj-ea"/>
                <a:ea typeface="+mj-ea"/>
              </a:defRPr>
            </a:lvl1pPr>
          </a:lstStyle>
          <a:p>
            <a:r>
              <a:rPr lang="zh-CN" altLang="en-US" sz="2400"/>
              <a:t>整体行动内容的指导解读！</a:t>
            </a:r>
            <a:endParaRPr lang="zh-CN" altLang="zh-CN" sz="2400" dirty="0"/>
          </a:p>
        </p:txBody>
      </p:sp>
      <p:sp>
        <p:nvSpPr>
          <p:cNvPr id="8" name="椭圆 7"/>
          <p:cNvSpPr/>
          <p:nvPr/>
        </p:nvSpPr>
        <p:spPr>
          <a:xfrm>
            <a:off x="790034" y="1664191"/>
            <a:ext cx="2911954" cy="2911954"/>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solidFill>
                <a:schemeClr val="tx1"/>
              </a:solidFill>
              <a:cs typeface="+mn-ea"/>
            </a:endParaRPr>
          </a:p>
        </p:txBody>
      </p:sp>
      <p:sp>
        <p:nvSpPr>
          <p:cNvPr id="9" name="椭圆 8"/>
          <p:cNvSpPr/>
          <p:nvPr/>
        </p:nvSpPr>
        <p:spPr>
          <a:xfrm>
            <a:off x="1057821" y="1931981"/>
            <a:ext cx="2376382" cy="2376378"/>
          </a:xfrm>
          <a:prstGeom prst="ellipse">
            <a:avLst/>
          </a:prstGeom>
          <a:solidFill>
            <a:schemeClr val="bg2"/>
          </a:solidFill>
          <a:ln w="25400">
            <a:gradFill flip="none" rotWithShape="1">
              <a:gsLst>
                <a:gs pos="0">
                  <a:srgbClr val="CFCFCF"/>
                </a:gs>
                <a:gs pos="100000">
                  <a:schemeClr val="accent2"/>
                </a:gs>
              </a:gsLst>
              <a:lin ang="2700000" scaled="0"/>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610906" y="1707889"/>
            <a:ext cx="1063112" cy="286232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0" i="0" u="none" strike="noStrike" kern="1200" cap="none" spc="0" normalizeH="0" baseline="0" noProof="0">
                <a:ln>
                  <a:noFill/>
                </a:ln>
                <a:gradFill>
                  <a:gsLst>
                    <a:gs pos="0">
                      <a:srgbClr val="A20000"/>
                    </a:gs>
                    <a:gs pos="48000">
                      <a:schemeClr val="accent2">
                        <a:lumMod val="97000"/>
                        <a:lumOff val="3000"/>
                      </a:schemeClr>
                    </a:gs>
                    <a:gs pos="100000">
                      <a:schemeClr val="accent2">
                        <a:lumMod val="60000"/>
                        <a:lumOff val="40000"/>
                      </a:schemeClr>
                    </a:gs>
                  </a:gsLst>
                  <a:lin ang="16200000" scaled="1"/>
                </a:gradFill>
                <a:effectLst>
                  <a:outerShdw blurRad="38100" dist="38100" dir="2700000" algn="tl">
                    <a:srgbClr val="000000">
                      <a:alpha val="43137"/>
                    </a:srgbClr>
                  </a:outerShdw>
                </a:effectLst>
                <a:uLnTx/>
                <a:uFillTx/>
                <a:latin typeface="Impact" panose="020B0806030902050204" pitchFamily="34" charset="0"/>
                <a:ea typeface="DFKai-SB" panose="03000509000000000000" pitchFamily="65" charset="-120"/>
                <a:cs typeface="+mn-cs"/>
              </a:rPr>
              <a:t>1</a:t>
            </a:r>
            <a:endParaRPr kumimoji="0" lang="zh-CN" altLang="en-US" sz="18000" i="0" u="none" strike="noStrike" kern="1200" cap="none" spc="0" normalizeH="0" baseline="0" noProof="0" dirty="0">
              <a:ln>
                <a:noFill/>
              </a:ln>
              <a:gradFill>
                <a:gsLst>
                  <a:gs pos="0">
                    <a:srgbClr val="A20000"/>
                  </a:gs>
                  <a:gs pos="48000">
                    <a:schemeClr val="accent2">
                      <a:lumMod val="97000"/>
                      <a:lumOff val="3000"/>
                    </a:schemeClr>
                  </a:gs>
                  <a:gs pos="100000">
                    <a:schemeClr val="accent2">
                      <a:lumMod val="60000"/>
                      <a:lumOff val="40000"/>
                    </a:schemeClr>
                  </a:gs>
                </a:gsLst>
                <a:lin ang="16200000" scaled="1"/>
              </a:gradFill>
              <a:effectLst>
                <a:outerShdw blurRad="38100" dist="38100" dir="2700000" algn="tl">
                  <a:srgbClr val="000000">
                    <a:alpha val="43137"/>
                  </a:srgbClr>
                </a:outerShdw>
              </a:effectLst>
              <a:uLnTx/>
              <a:uFillTx/>
              <a:latin typeface="Impact" panose="020B0806030902050204" pitchFamily="34" charset="0"/>
              <a:ea typeface="DFKai-SB" panose="03000509000000000000" pitchFamily="65" charset="-120"/>
              <a:cs typeface="+mn-cs"/>
            </a:endParaRPr>
          </a:p>
        </p:txBody>
      </p:sp>
    </p:spTree>
  </p:cSld>
  <p:clrMapOvr>
    <a:masterClrMapping/>
  </p:clrMapOvr>
  <p:transition spd="slow" advTm="5121">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nvSpPr>
        <p:spPr>
          <a:xfrm>
            <a:off x="1121934" y="132604"/>
            <a:ext cx="3649369" cy="583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r">
              <a:defRPr sz="54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宋体" panose="02010600030101010101" pitchFamily="2" charset="-122"/>
                <a:ea typeface="方正特雅宋_GBK" panose="02000000000000000000" pitchFamily="2" charset="-122"/>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algn="l"/>
            <a:r>
              <a:rPr lang="zh-CN" altLang="en-US" sz="3200">
                <a:latin typeface="+mj-ea"/>
                <a:ea typeface="+mj-ea"/>
              </a:rPr>
              <a:t>行动内容</a:t>
            </a:r>
          </a:p>
        </p:txBody>
      </p:sp>
      <p:grpSp>
        <p:nvGrpSpPr>
          <p:cNvPr id="45" name="组合 44"/>
          <p:cNvGrpSpPr/>
          <p:nvPr/>
        </p:nvGrpSpPr>
        <p:grpSpPr>
          <a:xfrm>
            <a:off x="274283" y="0"/>
            <a:ext cx="890943" cy="871870"/>
            <a:chOff x="274283" y="0"/>
            <a:chExt cx="890943" cy="871870"/>
          </a:xfrm>
        </p:grpSpPr>
        <p:sp>
          <p:nvSpPr>
            <p:cNvPr id="6"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7"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cxnSp>
        <p:nvCxnSpPr>
          <p:cNvPr id="10" name="直接连接符 9"/>
          <p:cNvCxnSpPr/>
          <p:nvPr/>
        </p:nvCxnSpPr>
        <p:spPr bwMode="auto">
          <a:xfrm>
            <a:off x="1208583" y="708608"/>
            <a:ext cx="97429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矩形 32"/>
          <p:cNvSpPr/>
          <p:nvPr/>
        </p:nvSpPr>
        <p:spPr>
          <a:xfrm>
            <a:off x="958849" y="2764969"/>
            <a:ext cx="6658686" cy="1753235"/>
          </a:xfrm>
          <a:prstGeom prst="rect">
            <a:avLst/>
          </a:prstGeom>
        </p:spPr>
        <p:txBody>
          <a:bodyPr wrap="square">
            <a:spAutoFit/>
          </a:bodyPr>
          <a:lstStyle/>
          <a:p>
            <a:pPr indent="457200" algn="just" eaLnBrk="1" hangingPunct="1">
              <a:lnSpc>
                <a:spcPct val="150000"/>
              </a:lnSpc>
              <a:spcAft>
                <a:spcPts val="0"/>
              </a:spcAft>
            </a:pPr>
            <a:r>
              <a:rPr lang="zh-CN" altLang="en-US" kern="100">
                <a:solidFill>
                  <a:schemeClr val="accent1"/>
                </a:solidFill>
                <a:latin typeface="+mj-ea"/>
                <a:ea typeface="+mj-ea"/>
                <a:cs typeface="Times New Roman" panose="02020603050405020304" pitchFamily="18" charset="0"/>
              </a:rPr>
              <a:t>为了贯彻落实学校荣誉制度和实行准军事化管理的需要，面向全体学生开设《军人素养》课程，该课程以中国人民解放军的光辉形象为标杆，主要培养学生的综合素质能力和养成良好的行为作风，为未来创业型人才的培养奠定坚实的基础。</a:t>
            </a:r>
          </a:p>
        </p:txBody>
      </p:sp>
      <p:sp>
        <p:nvSpPr>
          <p:cNvPr id="34" name="矩形 33"/>
          <p:cNvSpPr/>
          <p:nvPr/>
        </p:nvSpPr>
        <p:spPr>
          <a:xfrm>
            <a:off x="1529456" y="1635654"/>
            <a:ext cx="5266544" cy="460375"/>
          </a:xfrm>
          <a:prstGeom prst="rect">
            <a:avLst/>
          </a:prstGeom>
        </p:spPr>
        <p:txBody>
          <a:bodyPr wrap="square">
            <a:spAutoFit/>
          </a:bodyPr>
          <a:lstStyle/>
          <a:p>
            <a:pPr algn="ctr" eaLnBrk="1" hangingPunct="1"/>
            <a:r>
              <a:rPr lang="zh-CN" altLang="en-US" sz="2400" b="1" kern="0">
                <a:latin typeface="等线" panose="02010600030101010101" pitchFamily="2" charset="-122"/>
                <a:ea typeface="微软雅黑" panose="020B0503020204020204" pitchFamily="34" charset="-122"/>
              </a:rPr>
              <a:t>总体要求</a:t>
            </a:r>
          </a:p>
        </p:txBody>
      </p:sp>
      <p:sp>
        <p:nvSpPr>
          <p:cNvPr id="35" name="Freeform 5"/>
          <p:cNvSpPr/>
          <p:nvPr/>
        </p:nvSpPr>
        <p:spPr bwMode="auto">
          <a:xfrm>
            <a:off x="3967184" y="2241537"/>
            <a:ext cx="391088" cy="396596"/>
          </a:xfrm>
          <a:custGeom>
            <a:avLst/>
            <a:gdLst>
              <a:gd name="T0" fmla="*/ 260 w 519"/>
              <a:gd name="T1" fmla="*/ 0 h 493"/>
              <a:gd name="T2" fmla="*/ 321 w 519"/>
              <a:gd name="T3" fmla="*/ 189 h 493"/>
              <a:gd name="T4" fmla="*/ 519 w 519"/>
              <a:gd name="T5" fmla="*/ 188 h 493"/>
              <a:gd name="T6" fmla="*/ 358 w 519"/>
              <a:gd name="T7" fmla="*/ 305 h 493"/>
              <a:gd name="T8" fmla="*/ 420 w 519"/>
              <a:gd name="T9" fmla="*/ 493 h 493"/>
              <a:gd name="T10" fmla="*/ 260 w 519"/>
              <a:gd name="T11" fmla="*/ 376 h 493"/>
              <a:gd name="T12" fmla="*/ 100 w 519"/>
              <a:gd name="T13" fmla="*/ 493 h 493"/>
              <a:gd name="T14" fmla="*/ 161 w 519"/>
              <a:gd name="T15" fmla="*/ 305 h 493"/>
              <a:gd name="T16" fmla="*/ 0 w 519"/>
              <a:gd name="T17" fmla="*/ 188 h 493"/>
              <a:gd name="T18" fmla="*/ 199 w 519"/>
              <a:gd name="T19" fmla="*/ 189 h 493"/>
              <a:gd name="T20" fmla="*/ 260 w 519"/>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9" h="493">
                <a:moveTo>
                  <a:pt x="260" y="0"/>
                </a:moveTo>
                <a:lnTo>
                  <a:pt x="321" y="189"/>
                </a:lnTo>
                <a:lnTo>
                  <a:pt x="519" y="188"/>
                </a:lnTo>
                <a:lnTo>
                  <a:pt x="358" y="305"/>
                </a:lnTo>
                <a:lnTo>
                  <a:pt x="420" y="493"/>
                </a:lnTo>
                <a:lnTo>
                  <a:pt x="260" y="376"/>
                </a:lnTo>
                <a:lnTo>
                  <a:pt x="100" y="493"/>
                </a:lnTo>
                <a:lnTo>
                  <a:pt x="161" y="305"/>
                </a:lnTo>
                <a:lnTo>
                  <a:pt x="0" y="188"/>
                </a:lnTo>
                <a:lnTo>
                  <a:pt x="199" y="189"/>
                </a:lnTo>
                <a:lnTo>
                  <a:pt x="260" y="0"/>
                </a:ln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noFill/>
            <a:prstDash val="solid"/>
            <a:miter lim="800000"/>
          </a:ln>
          <a:effectLst/>
          <a:extLst>
            <a:ext uri="{91240B29-F687-4F45-9708-019B960494DF}">
              <a14:hiddenLine xmlns:a14="http://schemas.microsoft.com/office/drawing/2010/main" w="9525">
                <a:solidFill>
                  <a:srgbClr val="000000"/>
                </a:solidFill>
                <a:rou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BC0000"/>
              </a:solidFill>
              <a:effectLst/>
              <a:uLnTx/>
              <a:uFillTx/>
              <a:latin typeface="Arial" panose="020B0604020202020204"/>
              <a:ea typeface="微软雅黑" panose="020B0503020204020204" pitchFamily="34" charset="-122"/>
              <a:cs typeface="+mn-ea"/>
            </a:endParaRPr>
          </a:p>
        </p:txBody>
      </p:sp>
      <p:sp>
        <p:nvSpPr>
          <p:cNvPr id="38" name="Freeform 6"/>
          <p:cNvSpPr/>
          <p:nvPr/>
        </p:nvSpPr>
        <p:spPr bwMode="auto">
          <a:xfrm>
            <a:off x="3576679" y="2306261"/>
            <a:ext cx="264396" cy="267150"/>
          </a:xfrm>
          <a:custGeom>
            <a:avLst/>
            <a:gdLst>
              <a:gd name="T0" fmla="*/ 175 w 351"/>
              <a:gd name="T1" fmla="*/ 0 h 333"/>
              <a:gd name="T2" fmla="*/ 216 w 351"/>
              <a:gd name="T3" fmla="*/ 128 h 333"/>
              <a:gd name="T4" fmla="*/ 351 w 351"/>
              <a:gd name="T5" fmla="*/ 127 h 333"/>
              <a:gd name="T6" fmla="*/ 242 w 351"/>
              <a:gd name="T7" fmla="*/ 206 h 333"/>
              <a:gd name="T8" fmla="*/ 284 w 351"/>
              <a:gd name="T9" fmla="*/ 333 h 333"/>
              <a:gd name="T10" fmla="*/ 175 w 351"/>
              <a:gd name="T11" fmla="*/ 254 h 333"/>
              <a:gd name="T12" fmla="*/ 67 w 351"/>
              <a:gd name="T13" fmla="*/ 333 h 333"/>
              <a:gd name="T14" fmla="*/ 109 w 351"/>
              <a:gd name="T15" fmla="*/ 206 h 333"/>
              <a:gd name="T16" fmla="*/ 0 w 351"/>
              <a:gd name="T17" fmla="*/ 127 h 333"/>
              <a:gd name="T18" fmla="*/ 134 w 351"/>
              <a:gd name="T19" fmla="*/ 128 h 333"/>
              <a:gd name="T20" fmla="*/ 175 w 351"/>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333">
                <a:moveTo>
                  <a:pt x="175" y="0"/>
                </a:moveTo>
                <a:lnTo>
                  <a:pt x="216" y="128"/>
                </a:lnTo>
                <a:lnTo>
                  <a:pt x="351" y="127"/>
                </a:lnTo>
                <a:lnTo>
                  <a:pt x="242" y="206"/>
                </a:lnTo>
                <a:lnTo>
                  <a:pt x="284" y="333"/>
                </a:lnTo>
                <a:lnTo>
                  <a:pt x="175" y="254"/>
                </a:lnTo>
                <a:lnTo>
                  <a:pt x="67" y="333"/>
                </a:lnTo>
                <a:lnTo>
                  <a:pt x="109" y="206"/>
                </a:lnTo>
                <a:lnTo>
                  <a:pt x="0" y="127"/>
                </a:lnTo>
                <a:lnTo>
                  <a:pt x="134" y="128"/>
                </a:lnTo>
                <a:lnTo>
                  <a:pt x="175" y="0"/>
                </a:ln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noFill/>
            <a:prstDash val="solid"/>
            <a:miter lim="800000"/>
          </a:ln>
          <a:effectLst/>
          <a:extLst>
            <a:ext uri="{91240B29-F687-4F45-9708-019B960494DF}">
              <a14:hiddenLine xmlns:a14="http://schemas.microsoft.com/office/drawing/2010/main" w="9525">
                <a:solidFill>
                  <a:srgbClr val="000000"/>
                </a:solidFill>
                <a:rou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BC0000"/>
              </a:solidFill>
              <a:effectLst/>
              <a:uLnTx/>
              <a:uFillTx/>
              <a:latin typeface="Arial" panose="020B0604020202020204"/>
              <a:ea typeface="微软雅黑" panose="020B0503020204020204" pitchFamily="34" charset="-122"/>
              <a:cs typeface="+mn-ea"/>
            </a:endParaRPr>
          </a:p>
        </p:txBody>
      </p:sp>
      <p:sp>
        <p:nvSpPr>
          <p:cNvPr id="42" name="Freeform 7"/>
          <p:cNvSpPr/>
          <p:nvPr/>
        </p:nvSpPr>
        <p:spPr bwMode="auto">
          <a:xfrm>
            <a:off x="4539943" y="2306261"/>
            <a:ext cx="264396" cy="267150"/>
          </a:xfrm>
          <a:custGeom>
            <a:avLst/>
            <a:gdLst>
              <a:gd name="T0" fmla="*/ 175 w 351"/>
              <a:gd name="T1" fmla="*/ 0 h 333"/>
              <a:gd name="T2" fmla="*/ 217 w 351"/>
              <a:gd name="T3" fmla="*/ 128 h 333"/>
              <a:gd name="T4" fmla="*/ 351 w 351"/>
              <a:gd name="T5" fmla="*/ 127 h 333"/>
              <a:gd name="T6" fmla="*/ 242 w 351"/>
              <a:gd name="T7" fmla="*/ 206 h 333"/>
              <a:gd name="T8" fmla="*/ 284 w 351"/>
              <a:gd name="T9" fmla="*/ 333 h 333"/>
              <a:gd name="T10" fmla="*/ 175 w 351"/>
              <a:gd name="T11" fmla="*/ 254 h 333"/>
              <a:gd name="T12" fmla="*/ 67 w 351"/>
              <a:gd name="T13" fmla="*/ 333 h 333"/>
              <a:gd name="T14" fmla="*/ 109 w 351"/>
              <a:gd name="T15" fmla="*/ 206 h 333"/>
              <a:gd name="T16" fmla="*/ 0 w 351"/>
              <a:gd name="T17" fmla="*/ 127 h 333"/>
              <a:gd name="T18" fmla="*/ 134 w 351"/>
              <a:gd name="T19" fmla="*/ 128 h 333"/>
              <a:gd name="T20" fmla="*/ 175 w 351"/>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333">
                <a:moveTo>
                  <a:pt x="175" y="0"/>
                </a:moveTo>
                <a:lnTo>
                  <a:pt x="217" y="128"/>
                </a:lnTo>
                <a:lnTo>
                  <a:pt x="351" y="127"/>
                </a:lnTo>
                <a:lnTo>
                  <a:pt x="242" y="206"/>
                </a:lnTo>
                <a:lnTo>
                  <a:pt x="284" y="333"/>
                </a:lnTo>
                <a:lnTo>
                  <a:pt x="175" y="254"/>
                </a:lnTo>
                <a:lnTo>
                  <a:pt x="67" y="333"/>
                </a:lnTo>
                <a:lnTo>
                  <a:pt x="109" y="206"/>
                </a:lnTo>
                <a:lnTo>
                  <a:pt x="0" y="127"/>
                </a:lnTo>
                <a:lnTo>
                  <a:pt x="134" y="128"/>
                </a:lnTo>
                <a:lnTo>
                  <a:pt x="175" y="0"/>
                </a:ln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noFill/>
            <a:prstDash val="solid"/>
            <a:miter lim="800000"/>
          </a:ln>
          <a:effectLst/>
          <a:extLst>
            <a:ext uri="{91240B29-F687-4F45-9708-019B960494DF}">
              <a14:hiddenLine xmlns:a14="http://schemas.microsoft.com/office/drawing/2010/main" w="9525">
                <a:solidFill>
                  <a:srgbClr val="000000"/>
                </a:solidFill>
                <a:rou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BC0000"/>
              </a:solidFill>
              <a:effectLst/>
              <a:uLnTx/>
              <a:uFillTx/>
              <a:latin typeface="Arial" panose="020B0604020202020204"/>
              <a:ea typeface="微软雅黑" panose="020B0503020204020204" pitchFamily="34" charset="-122"/>
              <a:cs typeface="+mn-ea"/>
            </a:endParaRPr>
          </a:p>
        </p:txBody>
      </p:sp>
      <p:sp>
        <p:nvSpPr>
          <p:cNvPr id="43" name="Line 8"/>
          <p:cNvSpPr>
            <a:spLocks noChangeShapeType="1"/>
          </p:cNvSpPr>
          <p:nvPr/>
        </p:nvSpPr>
        <p:spPr bwMode="auto">
          <a:xfrm>
            <a:off x="4989188" y="2409673"/>
            <a:ext cx="2562189" cy="0"/>
          </a:xfrm>
          <a:prstGeom prst="line">
            <a:avLst/>
          </a:prstGeom>
          <a:noFill/>
          <a:ln w="17463" cap="flat">
            <a:solidFill>
              <a:srgbClr val="C7000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BC0000"/>
              </a:solidFill>
              <a:effectLst/>
              <a:uLnTx/>
              <a:uFillTx/>
              <a:latin typeface="Arial" panose="020B0604020202020204" pitchFamily="34" charset="0"/>
              <a:ea typeface="宋体" panose="02010600030101010101" pitchFamily="2" charset="-122"/>
              <a:cs typeface="+mn-cs"/>
            </a:endParaRPr>
          </a:p>
        </p:txBody>
      </p:sp>
      <p:sp>
        <p:nvSpPr>
          <p:cNvPr id="44" name="Line 9"/>
          <p:cNvSpPr>
            <a:spLocks noChangeShapeType="1"/>
          </p:cNvSpPr>
          <p:nvPr/>
        </p:nvSpPr>
        <p:spPr bwMode="auto">
          <a:xfrm>
            <a:off x="958849" y="2409673"/>
            <a:ext cx="2422409" cy="0"/>
          </a:xfrm>
          <a:prstGeom prst="line">
            <a:avLst/>
          </a:prstGeom>
          <a:noFill/>
          <a:ln w="17463" cap="flat">
            <a:solidFill>
              <a:srgbClr val="C7000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BC0000"/>
              </a:solidFill>
              <a:effectLst/>
              <a:uLnTx/>
              <a:uFillTx/>
              <a:latin typeface="Arial" panose="020B0604020202020204" pitchFamily="34" charset="0"/>
              <a:ea typeface="宋体" panose="02010600030101010101" pitchFamily="2" charset="-122"/>
              <a:cs typeface="+mn-cs"/>
            </a:endParaRPr>
          </a:p>
        </p:txBody>
      </p:sp>
      <p:pic>
        <p:nvPicPr>
          <p:cNvPr id="46" name="图片 45"/>
          <p:cNvPicPr>
            <a:picLocks noChangeAspect="1"/>
          </p:cNvPicPr>
          <p:nvPr/>
        </p:nvPicPr>
        <p:blipFill rotWithShape="1">
          <a:blip r:embed="rId3"/>
          <a:srcRect l="3464"/>
          <a:stretch>
            <a:fillRect/>
          </a:stretch>
        </p:blipFill>
        <p:spPr>
          <a:xfrm>
            <a:off x="7844590" y="1561997"/>
            <a:ext cx="3459796" cy="4607894"/>
          </a:xfrm>
          <a:prstGeom prst="rect">
            <a:avLst/>
          </a:prstGeom>
        </p:spPr>
      </p:pic>
    </p:spTree>
  </p:cSld>
  <p:clrMapOvr>
    <a:masterClrMapping/>
  </p:clrMapOvr>
  <p:transition spd="slow" advTm="8493">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 y="2186355"/>
            <a:ext cx="12189446" cy="1747799"/>
          </a:xfrm>
          <a:prstGeom prst="rect">
            <a:avLst/>
          </a:prstGeom>
        </p:spPr>
      </p:pic>
      <p:sp>
        <p:nvSpPr>
          <p:cNvPr id="13" name="文本框 12"/>
          <p:cNvSpPr txBox="1"/>
          <p:nvPr/>
        </p:nvSpPr>
        <p:spPr>
          <a:xfrm>
            <a:off x="3875432" y="2506256"/>
            <a:ext cx="7200800" cy="1106805"/>
          </a:xfrm>
          <a:prstGeom prst="rect">
            <a:avLst/>
          </a:prstGeom>
          <a:noFill/>
        </p:spPr>
        <p:txBody>
          <a:bodyPr wrap="square" rtlCol="0">
            <a:spAutoFit/>
          </a:bodyPr>
          <a:lstStyle>
            <a:defPPr>
              <a:defRPr lang="zh-CN"/>
            </a:defPPr>
            <a:lvl1pPr>
              <a:defRPr sz="3200">
                <a:solidFill>
                  <a:schemeClr val="bg1"/>
                </a:solidFill>
                <a:latin typeface="+mj-ea"/>
                <a:ea typeface="+mj-ea"/>
              </a:defRPr>
            </a:lvl1pPr>
          </a:lstStyle>
          <a:p>
            <a:r>
              <a:rPr lang="zh-CN" altLang="en-US" sz="6600" b="1">
                <a:solidFill>
                  <a:schemeClr val="bg2"/>
                </a:solidFill>
                <a:latin typeface="微软雅黑" panose="020B0503020204020204" pitchFamily="34" charset="-122"/>
                <a:ea typeface="微软雅黑" panose="020B0503020204020204" pitchFamily="34" charset="-122"/>
              </a:rPr>
              <a:t>行动原则</a:t>
            </a:r>
          </a:p>
        </p:txBody>
      </p:sp>
      <p:sp>
        <p:nvSpPr>
          <p:cNvPr id="8" name="椭圆 7"/>
          <p:cNvSpPr/>
          <p:nvPr/>
        </p:nvSpPr>
        <p:spPr>
          <a:xfrm>
            <a:off x="790034" y="1664191"/>
            <a:ext cx="2911954" cy="2911954"/>
          </a:xfrm>
          <a:prstGeom prst="ellipse">
            <a:avLst/>
          </a:pr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solidFill>
                <a:schemeClr val="tx1"/>
              </a:solidFill>
              <a:cs typeface="+mn-ea"/>
            </a:endParaRPr>
          </a:p>
        </p:txBody>
      </p:sp>
      <p:sp>
        <p:nvSpPr>
          <p:cNvPr id="9" name="椭圆 8"/>
          <p:cNvSpPr/>
          <p:nvPr/>
        </p:nvSpPr>
        <p:spPr>
          <a:xfrm>
            <a:off x="1057821" y="1931981"/>
            <a:ext cx="2376382" cy="2376378"/>
          </a:xfrm>
          <a:prstGeom prst="ellipse">
            <a:avLst/>
          </a:prstGeom>
          <a:solidFill>
            <a:schemeClr val="bg2"/>
          </a:solidFill>
          <a:ln w="25400">
            <a:gradFill flip="none" rotWithShape="1">
              <a:gsLst>
                <a:gs pos="0">
                  <a:srgbClr val="CFCFCF"/>
                </a:gs>
                <a:gs pos="100000">
                  <a:schemeClr val="accent2"/>
                </a:gs>
              </a:gsLst>
              <a:lin ang="2700000" scaled="0"/>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606253" y="1736285"/>
            <a:ext cx="1279517" cy="270843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7000" i="0" u="none" strike="noStrike" kern="1200" cap="none" spc="0" normalizeH="0" baseline="0" noProof="0">
                <a:ln>
                  <a:noFill/>
                </a:ln>
                <a:gradFill>
                  <a:gsLst>
                    <a:gs pos="0">
                      <a:srgbClr val="A20000"/>
                    </a:gs>
                    <a:gs pos="48000">
                      <a:schemeClr val="accent2">
                        <a:lumMod val="97000"/>
                        <a:lumOff val="3000"/>
                      </a:schemeClr>
                    </a:gs>
                    <a:gs pos="100000">
                      <a:schemeClr val="accent2">
                        <a:lumMod val="60000"/>
                        <a:lumOff val="40000"/>
                      </a:schemeClr>
                    </a:gs>
                  </a:gsLst>
                  <a:lin ang="16200000" scaled="1"/>
                </a:gradFill>
                <a:effectLst>
                  <a:outerShdw blurRad="38100" dist="38100" dir="2700000" algn="tl">
                    <a:srgbClr val="000000">
                      <a:alpha val="43137"/>
                    </a:srgbClr>
                  </a:outerShdw>
                </a:effectLst>
                <a:uLnTx/>
                <a:uFillTx/>
                <a:latin typeface="Impact" panose="020B0806030902050204" pitchFamily="34" charset="0"/>
                <a:ea typeface="DFKai-SB" panose="03000509000000000000" pitchFamily="65" charset="-120"/>
                <a:cs typeface="+mn-cs"/>
              </a:rPr>
              <a:t>2</a:t>
            </a:r>
            <a:endParaRPr kumimoji="0" lang="zh-CN" altLang="en-US" sz="17000" i="0" u="none" strike="noStrike" kern="1200" cap="none" spc="0" normalizeH="0" baseline="0" noProof="0" dirty="0">
              <a:ln>
                <a:noFill/>
              </a:ln>
              <a:gradFill>
                <a:gsLst>
                  <a:gs pos="0">
                    <a:srgbClr val="A20000"/>
                  </a:gs>
                  <a:gs pos="48000">
                    <a:schemeClr val="accent2">
                      <a:lumMod val="97000"/>
                      <a:lumOff val="3000"/>
                    </a:schemeClr>
                  </a:gs>
                  <a:gs pos="100000">
                    <a:schemeClr val="accent2">
                      <a:lumMod val="60000"/>
                      <a:lumOff val="40000"/>
                    </a:schemeClr>
                  </a:gs>
                </a:gsLst>
                <a:lin ang="16200000" scaled="1"/>
              </a:gradFill>
              <a:effectLst>
                <a:outerShdw blurRad="38100" dist="38100" dir="2700000" algn="tl">
                  <a:srgbClr val="000000">
                    <a:alpha val="43137"/>
                  </a:srgbClr>
                </a:outerShdw>
              </a:effectLst>
              <a:uLnTx/>
              <a:uFillTx/>
              <a:latin typeface="Impact" panose="020B0806030902050204" pitchFamily="34" charset="0"/>
              <a:ea typeface="DFKai-SB" panose="03000509000000000000" pitchFamily="65" charset="-120"/>
              <a:cs typeface="+mn-cs"/>
            </a:endParaRPr>
          </a:p>
        </p:txBody>
      </p:sp>
      <p:sp>
        <p:nvSpPr>
          <p:cNvPr id="2" name="文本框 1"/>
          <p:cNvSpPr txBox="1"/>
          <p:nvPr/>
        </p:nvSpPr>
        <p:spPr>
          <a:xfrm>
            <a:off x="531522" y="198031"/>
            <a:ext cx="7200800" cy="1106805"/>
          </a:xfrm>
          <a:prstGeom prst="rect">
            <a:avLst/>
          </a:prstGeom>
          <a:noFill/>
        </p:spPr>
        <p:txBody>
          <a:bodyPr wrap="square" rtlCol="0">
            <a:spAutoFit/>
          </a:bodyPr>
          <a:lstStyle>
            <a:defPPr>
              <a:defRPr lang="zh-CN"/>
            </a:defPPr>
            <a:lvl1pPr>
              <a:defRPr sz="3200">
                <a:solidFill>
                  <a:schemeClr val="bg1"/>
                </a:solidFill>
                <a:latin typeface="+mj-ea"/>
                <a:ea typeface="+mj-ea"/>
              </a:defRPr>
            </a:lvl1pPr>
          </a:lstStyle>
          <a:p>
            <a:r>
              <a:rPr lang="zh-CN" altLang="en-US" sz="6600" b="1">
                <a:solidFill>
                  <a:schemeClr val="bg2"/>
                </a:solidFill>
                <a:latin typeface="微软雅黑" panose="020B0503020204020204" pitchFamily="34" charset="-122"/>
                <a:ea typeface="微软雅黑" panose="020B0503020204020204" pitchFamily="34" charset="-122"/>
              </a:rPr>
              <a:t>行动原则</a:t>
            </a:r>
          </a:p>
        </p:txBody>
      </p:sp>
    </p:spTree>
  </p:cSld>
  <p:clrMapOvr>
    <a:masterClrMapping/>
  </p:clrMapOvr>
  <p:transition spd="slow" advTm="5121">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nvSpPr>
        <p:spPr>
          <a:xfrm>
            <a:off x="1121933" y="196772"/>
            <a:ext cx="3649369" cy="52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mj-ea"/>
                <a:ea typeface="+mj-ea"/>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a:t>荣誉原则</a:t>
            </a:r>
          </a:p>
        </p:txBody>
      </p:sp>
      <p:grpSp>
        <p:nvGrpSpPr>
          <p:cNvPr id="45" name="组合 44"/>
          <p:cNvGrpSpPr/>
          <p:nvPr/>
        </p:nvGrpSpPr>
        <p:grpSpPr>
          <a:xfrm>
            <a:off x="274283" y="0"/>
            <a:ext cx="890943" cy="871870"/>
            <a:chOff x="274283" y="0"/>
            <a:chExt cx="890943" cy="871870"/>
          </a:xfrm>
        </p:grpSpPr>
        <p:sp>
          <p:nvSpPr>
            <p:cNvPr id="6"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7"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sp>
        <p:nvSpPr>
          <p:cNvPr id="8" name="矩形 7"/>
          <p:cNvSpPr/>
          <p:nvPr/>
        </p:nvSpPr>
        <p:spPr>
          <a:xfrm>
            <a:off x="382270" y="184785"/>
            <a:ext cx="709295" cy="521970"/>
          </a:xfrm>
          <a:prstGeom prst="rect">
            <a:avLst/>
          </a:prstGeom>
        </p:spPr>
        <p:txBody>
          <a:bodyPr wrap="square">
            <a:spAutoFit/>
          </a:bodyPr>
          <a:lstStyle/>
          <a:p>
            <a:r>
              <a:rPr lang="en-US" altLang="zh-CN" sz="2800">
                <a:solidFill>
                  <a:schemeClr val="bg2"/>
                </a:solidFill>
                <a:latin typeface="+mj-ea"/>
                <a:ea typeface="+mj-ea"/>
              </a:rPr>
              <a:t> 1</a:t>
            </a:r>
            <a:endParaRPr lang="zh-CN" altLang="en-US" sz="2800">
              <a:solidFill>
                <a:schemeClr val="bg2"/>
              </a:solidFill>
              <a:latin typeface="+mj-ea"/>
              <a:ea typeface="+mj-ea"/>
            </a:endParaRPr>
          </a:p>
        </p:txBody>
      </p:sp>
      <p:cxnSp>
        <p:nvCxnSpPr>
          <p:cNvPr id="10" name="直接连接符 9"/>
          <p:cNvCxnSpPr/>
          <p:nvPr/>
        </p:nvCxnSpPr>
        <p:spPr bwMode="auto">
          <a:xfrm>
            <a:off x="1208583" y="708608"/>
            <a:ext cx="97429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a:xfrm>
            <a:off x="1091565" y="1670685"/>
            <a:ext cx="9829800" cy="3969385"/>
          </a:xfrm>
          <a:prstGeom prst="rect">
            <a:avLst/>
          </a:prstGeom>
        </p:spPr>
        <p:txBody>
          <a:bodyPr wrap="square">
            <a:spAutoFit/>
          </a:bodyPr>
          <a:lstStyle/>
          <a:p>
            <a:pPr algn="l">
              <a:lnSpc>
                <a:spcPct val="150000"/>
              </a:lnSpc>
            </a:pPr>
            <a:r>
              <a:rPr lang="en-US" altLang="zh-CN" sz="2800" b="1" kern="100">
                <a:solidFill>
                  <a:schemeClr val="accent1"/>
                </a:solidFill>
                <a:uFillTx/>
                <a:latin typeface="+中文标题" charset="0"/>
                <a:ea typeface="+mj-ea"/>
                <a:cs typeface="Times New Roman" panose="02020603050405020304" pitchFamily="18" charset="0"/>
              </a:rPr>
              <a:t>     </a:t>
            </a:r>
            <a:r>
              <a:rPr lang="zh-CN" altLang="en-US" sz="2800" b="1" kern="100">
                <a:solidFill>
                  <a:schemeClr val="accent1"/>
                </a:solidFill>
                <a:uFillTx/>
                <a:latin typeface="+中文标题" charset="0"/>
                <a:ea typeface="+mj-ea"/>
                <a:cs typeface="Times New Roman" panose="02020603050405020304" pitchFamily="18" charset="0"/>
              </a:rPr>
              <a:t>荣誉总纲由校训、硅湖“十条成功之道”、硅湖“二十条校规”、一条准则和一句誓言构成。其中，校训是灵魂，“十条成功之道”是核心，“二十条校规”是内容，一条准则是目标，一句誓言是承诺和决心表达。荣誉总纲赋予了新的时代精神，具有硅湖的时代特质，相互融合又各有侧重，共同构筑起硅湖的荣誉殿堂。</a:t>
            </a:r>
          </a:p>
        </p:txBody>
      </p:sp>
    </p:spTree>
  </p:cSld>
  <p:clrMapOvr>
    <a:masterClrMapping/>
  </p:clrMapOvr>
  <p:transition spd="slow" advTm="8493">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nvSpPr>
        <p:spPr>
          <a:xfrm>
            <a:off x="1121933" y="196772"/>
            <a:ext cx="3649369" cy="52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defRPr sz="2800" kern="100">
                <a:gradFill>
                  <a:gsLst>
                    <a:gs pos="0">
                      <a:srgbClr val="A20000"/>
                    </a:gs>
                    <a:gs pos="48000">
                      <a:schemeClr val="accent2">
                        <a:lumMod val="97000"/>
                        <a:lumOff val="3000"/>
                      </a:schemeClr>
                    </a:gs>
                    <a:gs pos="100000">
                      <a:schemeClr val="accent2">
                        <a:lumMod val="60000"/>
                        <a:lumOff val="40000"/>
                      </a:schemeClr>
                    </a:gs>
                  </a:gsLst>
                  <a:lin ang="16200000" scaled="1"/>
                </a:gradFill>
                <a:latin typeface="+mj-ea"/>
                <a:ea typeface="+mj-ea"/>
                <a:cs typeface="Times New Roman" panose="02020603050405020304" pitchFamily="18" charset="0"/>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a:t>荣誉原则</a:t>
            </a:r>
          </a:p>
        </p:txBody>
      </p:sp>
      <p:grpSp>
        <p:nvGrpSpPr>
          <p:cNvPr id="45" name="组合 44"/>
          <p:cNvGrpSpPr/>
          <p:nvPr/>
        </p:nvGrpSpPr>
        <p:grpSpPr>
          <a:xfrm>
            <a:off x="274283" y="0"/>
            <a:ext cx="890943" cy="871870"/>
            <a:chOff x="274283" y="0"/>
            <a:chExt cx="890943" cy="871870"/>
          </a:xfrm>
        </p:grpSpPr>
        <p:sp>
          <p:nvSpPr>
            <p:cNvPr id="6" name="Rectangle 7"/>
            <p:cNvSpPr>
              <a:spLocks noChangeArrowheads="1"/>
            </p:cNvSpPr>
            <p:nvPr/>
          </p:nvSpPr>
          <p:spPr bwMode="auto">
            <a:xfrm>
              <a:off x="274283" y="0"/>
              <a:ext cx="890943" cy="143602"/>
            </a:xfrm>
            <a:prstGeom prst="rect">
              <a:avLst/>
            </a:prstGeom>
            <a:gradFill>
              <a:gsLst>
                <a:gs pos="53000">
                  <a:schemeClr val="bg1"/>
                </a:gs>
                <a:gs pos="0">
                  <a:schemeClr val="bg1">
                    <a:lumMod val="75000"/>
                  </a:schemeClr>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7" name="Freeform 8"/>
            <p:cNvSpPr/>
            <p:nvPr/>
          </p:nvSpPr>
          <p:spPr bwMode="auto">
            <a:xfrm>
              <a:off x="344161" y="180500"/>
              <a:ext cx="747305" cy="691370"/>
            </a:xfrm>
            <a:custGeom>
              <a:avLst/>
              <a:gdLst>
                <a:gd name="T0" fmla="*/ 20 w 801"/>
                <a:gd name="T1" fmla="*/ 535 h 681"/>
                <a:gd name="T2" fmla="*/ 352 w 801"/>
                <a:gd name="T3" fmla="*/ 669 h 681"/>
                <a:gd name="T4" fmla="*/ 423 w 801"/>
                <a:gd name="T5" fmla="*/ 670 h 681"/>
                <a:gd name="T6" fmla="*/ 775 w 801"/>
                <a:gd name="T7" fmla="*/ 538 h 681"/>
                <a:gd name="T8" fmla="*/ 801 w 801"/>
                <a:gd name="T9" fmla="*/ 496 h 681"/>
                <a:gd name="T10" fmla="*/ 801 w 801"/>
                <a:gd name="T11" fmla="*/ 0 h 681"/>
                <a:gd name="T12" fmla="*/ 2 w 801"/>
                <a:gd name="T13" fmla="*/ 0 h 681"/>
                <a:gd name="T14" fmla="*/ 2 w 801"/>
                <a:gd name="T15" fmla="*/ 500 h 681"/>
                <a:gd name="T16" fmla="*/ 20 w 801"/>
                <a:gd name="T17" fmla="*/ 53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681">
                  <a:moveTo>
                    <a:pt x="20" y="535"/>
                  </a:moveTo>
                  <a:cubicBezTo>
                    <a:pt x="130" y="580"/>
                    <a:pt x="241" y="624"/>
                    <a:pt x="352" y="669"/>
                  </a:cubicBezTo>
                  <a:cubicBezTo>
                    <a:pt x="376" y="678"/>
                    <a:pt x="399" y="681"/>
                    <a:pt x="423" y="670"/>
                  </a:cubicBezTo>
                  <a:cubicBezTo>
                    <a:pt x="540" y="626"/>
                    <a:pt x="658" y="582"/>
                    <a:pt x="775" y="538"/>
                  </a:cubicBezTo>
                  <a:cubicBezTo>
                    <a:pt x="790" y="531"/>
                    <a:pt x="801" y="519"/>
                    <a:pt x="801" y="496"/>
                  </a:cubicBezTo>
                  <a:lnTo>
                    <a:pt x="801" y="0"/>
                  </a:lnTo>
                  <a:lnTo>
                    <a:pt x="2" y="0"/>
                  </a:lnTo>
                  <a:cubicBezTo>
                    <a:pt x="2" y="168"/>
                    <a:pt x="2" y="332"/>
                    <a:pt x="2" y="500"/>
                  </a:cubicBezTo>
                  <a:cubicBezTo>
                    <a:pt x="2" y="523"/>
                    <a:pt x="0" y="527"/>
                    <a:pt x="20" y="535"/>
                  </a:cubicBez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grpSp>
      <p:sp>
        <p:nvSpPr>
          <p:cNvPr id="8" name="矩形 7"/>
          <p:cNvSpPr/>
          <p:nvPr/>
        </p:nvSpPr>
        <p:spPr>
          <a:xfrm>
            <a:off x="382270" y="184785"/>
            <a:ext cx="709295" cy="521970"/>
          </a:xfrm>
          <a:prstGeom prst="rect">
            <a:avLst/>
          </a:prstGeom>
        </p:spPr>
        <p:txBody>
          <a:bodyPr wrap="square">
            <a:spAutoFit/>
          </a:bodyPr>
          <a:lstStyle/>
          <a:p>
            <a:r>
              <a:rPr lang="en-US" altLang="zh-CN" sz="2800">
                <a:solidFill>
                  <a:schemeClr val="bg2"/>
                </a:solidFill>
                <a:latin typeface="+mj-ea"/>
                <a:ea typeface="+mj-ea"/>
              </a:rPr>
              <a:t> 1</a:t>
            </a:r>
            <a:endParaRPr lang="zh-CN" altLang="en-US" sz="2800">
              <a:solidFill>
                <a:schemeClr val="bg2"/>
              </a:solidFill>
              <a:latin typeface="+mj-ea"/>
              <a:ea typeface="+mj-ea"/>
            </a:endParaRPr>
          </a:p>
        </p:txBody>
      </p:sp>
      <p:cxnSp>
        <p:nvCxnSpPr>
          <p:cNvPr id="10" name="直接连接符 9"/>
          <p:cNvCxnSpPr/>
          <p:nvPr/>
        </p:nvCxnSpPr>
        <p:spPr bwMode="auto">
          <a:xfrm>
            <a:off x="1208583" y="708608"/>
            <a:ext cx="97429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a:xfrm>
            <a:off x="5046311" y="1059400"/>
            <a:ext cx="1198880" cy="553085"/>
          </a:xfrm>
          <a:prstGeom prst="rect">
            <a:avLst/>
          </a:prstGeom>
        </p:spPr>
        <p:txBody>
          <a:bodyPr wrap="none">
            <a:spAutoFit/>
          </a:bodyPr>
          <a:lstStyle/>
          <a:p>
            <a:pPr>
              <a:lnSpc>
                <a:spcPct val="150000"/>
              </a:lnSpc>
            </a:pPr>
            <a:r>
              <a:rPr lang="zh-CN" altLang="en-US" sz="2000" b="1">
                <a:latin typeface="+mj-ea"/>
                <a:ea typeface="+mj-ea"/>
              </a:rPr>
              <a:t>荣誉殿堂</a:t>
            </a:r>
          </a:p>
        </p:txBody>
      </p:sp>
      <p:sp>
        <p:nvSpPr>
          <p:cNvPr id="15" name="Freeform 4"/>
          <p:cNvSpPr/>
          <p:nvPr/>
        </p:nvSpPr>
        <p:spPr bwMode="auto">
          <a:xfrm>
            <a:off x="2633305" y="2240116"/>
            <a:ext cx="1362078" cy="1577067"/>
          </a:xfrm>
          <a:custGeom>
            <a:avLst/>
            <a:gdLst>
              <a:gd name="T0" fmla="*/ 1042 w 2085"/>
              <a:gd name="T1" fmla="*/ 0 h 2407"/>
              <a:gd name="T2" fmla="*/ 1563 w 2085"/>
              <a:gd name="T3" fmla="*/ 301 h 2407"/>
              <a:gd name="T4" fmla="*/ 2085 w 2085"/>
              <a:gd name="T5" fmla="*/ 602 h 2407"/>
              <a:gd name="T6" fmla="*/ 2085 w 2085"/>
              <a:gd name="T7" fmla="*/ 1203 h 2407"/>
              <a:gd name="T8" fmla="*/ 2085 w 2085"/>
              <a:gd name="T9" fmla="*/ 1805 h 2407"/>
              <a:gd name="T10" fmla="*/ 1563 w 2085"/>
              <a:gd name="T11" fmla="*/ 2106 h 2407"/>
              <a:gd name="T12" fmla="*/ 1042 w 2085"/>
              <a:gd name="T13" fmla="*/ 2407 h 2407"/>
              <a:gd name="T14" fmla="*/ 521 w 2085"/>
              <a:gd name="T15" fmla="*/ 2106 h 2407"/>
              <a:gd name="T16" fmla="*/ 0 w 2085"/>
              <a:gd name="T17" fmla="*/ 1805 h 2407"/>
              <a:gd name="T18" fmla="*/ 0 w 2085"/>
              <a:gd name="T19" fmla="*/ 1203 h 2407"/>
              <a:gd name="T20" fmla="*/ 0 w 2085"/>
              <a:gd name="T21" fmla="*/ 602 h 2407"/>
              <a:gd name="T22" fmla="*/ 521 w 2085"/>
              <a:gd name="T23" fmla="*/ 301 h 2407"/>
              <a:gd name="T24" fmla="*/ 1042 w 2085"/>
              <a:gd name="T25"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5" h="2407">
                <a:moveTo>
                  <a:pt x="1042" y="0"/>
                </a:moveTo>
                <a:lnTo>
                  <a:pt x="1563" y="301"/>
                </a:lnTo>
                <a:lnTo>
                  <a:pt x="2085" y="602"/>
                </a:lnTo>
                <a:lnTo>
                  <a:pt x="2085" y="1203"/>
                </a:lnTo>
                <a:lnTo>
                  <a:pt x="2085" y="1805"/>
                </a:lnTo>
                <a:lnTo>
                  <a:pt x="1563" y="2106"/>
                </a:lnTo>
                <a:lnTo>
                  <a:pt x="1042" y="2407"/>
                </a:lnTo>
                <a:lnTo>
                  <a:pt x="521" y="2106"/>
                </a:lnTo>
                <a:lnTo>
                  <a:pt x="0" y="1805"/>
                </a:lnTo>
                <a:lnTo>
                  <a:pt x="0" y="1203"/>
                </a:lnTo>
                <a:lnTo>
                  <a:pt x="0" y="602"/>
                </a:lnTo>
                <a:lnTo>
                  <a:pt x="521" y="301"/>
                </a:lnTo>
                <a:lnTo>
                  <a:pt x="1042" y="0"/>
                </a:ln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905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00">
              <a:latin typeface="+mn-lt"/>
              <a:ea typeface="+mn-ea"/>
              <a:cs typeface="+mn-ea"/>
            </a:endParaRPr>
          </a:p>
        </p:txBody>
      </p:sp>
      <p:sp>
        <p:nvSpPr>
          <p:cNvPr id="16" name="Freeform 5"/>
          <p:cNvSpPr/>
          <p:nvPr/>
        </p:nvSpPr>
        <p:spPr bwMode="auto">
          <a:xfrm>
            <a:off x="4174429" y="2240116"/>
            <a:ext cx="1362078" cy="1577067"/>
          </a:xfrm>
          <a:custGeom>
            <a:avLst/>
            <a:gdLst>
              <a:gd name="T0" fmla="*/ 1042 w 2085"/>
              <a:gd name="T1" fmla="*/ 0 h 2407"/>
              <a:gd name="T2" fmla="*/ 1563 w 2085"/>
              <a:gd name="T3" fmla="*/ 301 h 2407"/>
              <a:gd name="T4" fmla="*/ 2085 w 2085"/>
              <a:gd name="T5" fmla="*/ 602 h 2407"/>
              <a:gd name="T6" fmla="*/ 2085 w 2085"/>
              <a:gd name="T7" fmla="*/ 1203 h 2407"/>
              <a:gd name="T8" fmla="*/ 2085 w 2085"/>
              <a:gd name="T9" fmla="*/ 1805 h 2407"/>
              <a:gd name="T10" fmla="*/ 1563 w 2085"/>
              <a:gd name="T11" fmla="*/ 2106 h 2407"/>
              <a:gd name="T12" fmla="*/ 1042 w 2085"/>
              <a:gd name="T13" fmla="*/ 2407 h 2407"/>
              <a:gd name="T14" fmla="*/ 521 w 2085"/>
              <a:gd name="T15" fmla="*/ 2106 h 2407"/>
              <a:gd name="T16" fmla="*/ 0 w 2085"/>
              <a:gd name="T17" fmla="*/ 1805 h 2407"/>
              <a:gd name="T18" fmla="*/ 0 w 2085"/>
              <a:gd name="T19" fmla="*/ 1203 h 2407"/>
              <a:gd name="T20" fmla="*/ 0 w 2085"/>
              <a:gd name="T21" fmla="*/ 602 h 2407"/>
              <a:gd name="T22" fmla="*/ 521 w 2085"/>
              <a:gd name="T23" fmla="*/ 301 h 2407"/>
              <a:gd name="T24" fmla="*/ 1042 w 2085"/>
              <a:gd name="T25"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5" h="2407">
                <a:moveTo>
                  <a:pt x="1042" y="0"/>
                </a:moveTo>
                <a:lnTo>
                  <a:pt x="1563" y="301"/>
                </a:lnTo>
                <a:lnTo>
                  <a:pt x="2085" y="602"/>
                </a:lnTo>
                <a:lnTo>
                  <a:pt x="2085" y="1203"/>
                </a:lnTo>
                <a:lnTo>
                  <a:pt x="2085" y="1805"/>
                </a:lnTo>
                <a:lnTo>
                  <a:pt x="1563" y="2106"/>
                </a:lnTo>
                <a:lnTo>
                  <a:pt x="1042" y="2407"/>
                </a:lnTo>
                <a:lnTo>
                  <a:pt x="521" y="2106"/>
                </a:lnTo>
                <a:lnTo>
                  <a:pt x="0" y="1805"/>
                </a:lnTo>
                <a:lnTo>
                  <a:pt x="0" y="1203"/>
                </a:lnTo>
                <a:lnTo>
                  <a:pt x="0" y="602"/>
                </a:lnTo>
                <a:lnTo>
                  <a:pt x="521" y="301"/>
                </a:lnTo>
                <a:lnTo>
                  <a:pt x="1042" y="0"/>
                </a:ln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905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00">
              <a:latin typeface="+mn-lt"/>
              <a:ea typeface="+mn-ea"/>
              <a:cs typeface="+mn-ea"/>
            </a:endParaRPr>
          </a:p>
        </p:txBody>
      </p:sp>
      <p:sp>
        <p:nvSpPr>
          <p:cNvPr id="17" name="Freeform 6"/>
          <p:cNvSpPr/>
          <p:nvPr/>
        </p:nvSpPr>
        <p:spPr bwMode="auto">
          <a:xfrm>
            <a:off x="5727619" y="2271231"/>
            <a:ext cx="1362078" cy="1577067"/>
          </a:xfrm>
          <a:custGeom>
            <a:avLst/>
            <a:gdLst>
              <a:gd name="T0" fmla="*/ 1042 w 2085"/>
              <a:gd name="T1" fmla="*/ 0 h 2407"/>
              <a:gd name="T2" fmla="*/ 1563 w 2085"/>
              <a:gd name="T3" fmla="*/ 301 h 2407"/>
              <a:gd name="T4" fmla="*/ 2085 w 2085"/>
              <a:gd name="T5" fmla="*/ 602 h 2407"/>
              <a:gd name="T6" fmla="*/ 2085 w 2085"/>
              <a:gd name="T7" fmla="*/ 1203 h 2407"/>
              <a:gd name="T8" fmla="*/ 2085 w 2085"/>
              <a:gd name="T9" fmla="*/ 1805 h 2407"/>
              <a:gd name="T10" fmla="*/ 1563 w 2085"/>
              <a:gd name="T11" fmla="*/ 2106 h 2407"/>
              <a:gd name="T12" fmla="*/ 1042 w 2085"/>
              <a:gd name="T13" fmla="*/ 2407 h 2407"/>
              <a:gd name="T14" fmla="*/ 521 w 2085"/>
              <a:gd name="T15" fmla="*/ 2106 h 2407"/>
              <a:gd name="T16" fmla="*/ 0 w 2085"/>
              <a:gd name="T17" fmla="*/ 1805 h 2407"/>
              <a:gd name="T18" fmla="*/ 0 w 2085"/>
              <a:gd name="T19" fmla="*/ 1203 h 2407"/>
              <a:gd name="T20" fmla="*/ 0 w 2085"/>
              <a:gd name="T21" fmla="*/ 602 h 2407"/>
              <a:gd name="T22" fmla="*/ 521 w 2085"/>
              <a:gd name="T23" fmla="*/ 301 h 2407"/>
              <a:gd name="T24" fmla="*/ 1042 w 2085"/>
              <a:gd name="T25"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5" h="2407">
                <a:moveTo>
                  <a:pt x="1042" y="0"/>
                </a:moveTo>
                <a:lnTo>
                  <a:pt x="1563" y="301"/>
                </a:lnTo>
                <a:lnTo>
                  <a:pt x="2085" y="602"/>
                </a:lnTo>
                <a:lnTo>
                  <a:pt x="2085" y="1203"/>
                </a:lnTo>
                <a:lnTo>
                  <a:pt x="2085" y="1805"/>
                </a:lnTo>
                <a:lnTo>
                  <a:pt x="1563" y="2106"/>
                </a:lnTo>
                <a:lnTo>
                  <a:pt x="1042" y="2407"/>
                </a:lnTo>
                <a:lnTo>
                  <a:pt x="521" y="2106"/>
                </a:lnTo>
                <a:lnTo>
                  <a:pt x="0" y="1805"/>
                </a:lnTo>
                <a:lnTo>
                  <a:pt x="0" y="1203"/>
                </a:lnTo>
                <a:lnTo>
                  <a:pt x="0" y="602"/>
                </a:lnTo>
                <a:lnTo>
                  <a:pt x="521" y="301"/>
                </a:lnTo>
                <a:lnTo>
                  <a:pt x="1042" y="0"/>
                </a:ln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905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00">
              <a:latin typeface="+mn-lt"/>
              <a:ea typeface="+mn-ea"/>
              <a:cs typeface="+mn-ea"/>
            </a:endParaRPr>
          </a:p>
        </p:txBody>
      </p:sp>
      <p:sp>
        <p:nvSpPr>
          <p:cNvPr id="18" name="Freeform 7"/>
          <p:cNvSpPr/>
          <p:nvPr/>
        </p:nvSpPr>
        <p:spPr bwMode="auto">
          <a:xfrm>
            <a:off x="7256043" y="2271231"/>
            <a:ext cx="1362078" cy="1577067"/>
          </a:xfrm>
          <a:custGeom>
            <a:avLst/>
            <a:gdLst>
              <a:gd name="T0" fmla="*/ 1042 w 2085"/>
              <a:gd name="T1" fmla="*/ 0 h 2407"/>
              <a:gd name="T2" fmla="*/ 1563 w 2085"/>
              <a:gd name="T3" fmla="*/ 301 h 2407"/>
              <a:gd name="T4" fmla="*/ 2085 w 2085"/>
              <a:gd name="T5" fmla="*/ 602 h 2407"/>
              <a:gd name="T6" fmla="*/ 2085 w 2085"/>
              <a:gd name="T7" fmla="*/ 1203 h 2407"/>
              <a:gd name="T8" fmla="*/ 2085 w 2085"/>
              <a:gd name="T9" fmla="*/ 1805 h 2407"/>
              <a:gd name="T10" fmla="*/ 1563 w 2085"/>
              <a:gd name="T11" fmla="*/ 2106 h 2407"/>
              <a:gd name="T12" fmla="*/ 1042 w 2085"/>
              <a:gd name="T13" fmla="*/ 2407 h 2407"/>
              <a:gd name="T14" fmla="*/ 521 w 2085"/>
              <a:gd name="T15" fmla="*/ 2106 h 2407"/>
              <a:gd name="T16" fmla="*/ 0 w 2085"/>
              <a:gd name="T17" fmla="*/ 1805 h 2407"/>
              <a:gd name="T18" fmla="*/ 0 w 2085"/>
              <a:gd name="T19" fmla="*/ 1203 h 2407"/>
              <a:gd name="T20" fmla="*/ 0 w 2085"/>
              <a:gd name="T21" fmla="*/ 602 h 2407"/>
              <a:gd name="T22" fmla="*/ 521 w 2085"/>
              <a:gd name="T23" fmla="*/ 301 h 2407"/>
              <a:gd name="T24" fmla="*/ 1042 w 2085"/>
              <a:gd name="T25"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5" h="2407">
                <a:moveTo>
                  <a:pt x="1042" y="0"/>
                </a:moveTo>
                <a:lnTo>
                  <a:pt x="1563" y="301"/>
                </a:lnTo>
                <a:lnTo>
                  <a:pt x="2085" y="602"/>
                </a:lnTo>
                <a:lnTo>
                  <a:pt x="2085" y="1203"/>
                </a:lnTo>
                <a:lnTo>
                  <a:pt x="2085" y="1805"/>
                </a:lnTo>
                <a:lnTo>
                  <a:pt x="1563" y="2106"/>
                </a:lnTo>
                <a:lnTo>
                  <a:pt x="1042" y="2407"/>
                </a:lnTo>
                <a:lnTo>
                  <a:pt x="521" y="2106"/>
                </a:lnTo>
                <a:lnTo>
                  <a:pt x="0" y="1805"/>
                </a:lnTo>
                <a:lnTo>
                  <a:pt x="0" y="1203"/>
                </a:lnTo>
                <a:lnTo>
                  <a:pt x="0" y="602"/>
                </a:lnTo>
                <a:lnTo>
                  <a:pt x="521" y="301"/>
                </a:lnTo>
                <a:lnTo>
                  <a:pt x="1042" y="0"/>
                </a:ln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905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00">
              <a:latin typeface="+mn-lt"/>
              <a:ea typeface="+mn-ea"/>
              <a:cs typeface="+mn-ea"/>
            </a:endParaRPr>
          </a:p>
        </p:txBody>
      </p:sp>
      <p:sp>
        <p:nvSpPr>
          <p:cNvPr id="19" name="Freeform 8"/>
          <p:cNvSpPr/>
          <p:nvPr/>
        </p:nvSpPr>
        <p:spPr bwMode="auto">
          <a:xfrm>
            <a:off x="8724205" y="2240082"/>
            <a:ext cx="1362078" cy="1577067"/>
          </a:xfrm>
          <a:custGeom>
            <a:avLst/>
            <a:gdLst>
              <a:gd name="T0" fmla="*/ 1042 w 2085"/>
              <a:gd name="T1" fmla="*/ 0 h 2407"/>
              <a:gd name="T2" fmla="*/ 1563 w 2085"/>
              <a:gd name="T3" fmla="*/ 301 h 2407"/>
              <a:gd name="T4" fmla="*/ 2085 w 2085"/>
              <a:gd name="T5" fmla="*/ 602 h 2407"/>
              <a:gd name="T6" fmla="*/ 2085 w 2085"/>
              <a:gd name="T7" fmla="*/ 1204 h 2407"/>
              <a:gd name="T8" fmla="*/ 2085 w 2085"/>
              <a:gd name="T9" fmla="*/ 1806 h 2407"/>
              <a:gd name="T10" fmla="*/ 1563 w 2085"/>
              <a:gd name="T11" fmla="*/ 2107 h 2407"/>
              <a:gd name="T12" fmla="*/ 1042 w 2085"/>
              <a:gd name="T13" fmla="*/ 2407 h 2407"/>
              <a:gd name="T14" fmla="*/ 521 w 2085"/>
              <a:gd name="T15" fmla="*/ 2107 h 2407"/>
              <a:gd name="T16" fmla="*/ 0 w 2085"/>
              <a:gd name="T17" fmla="*/ 1806 h 2407"/>
              <a:gd name="T18" fmla="*/ 0 w 2085"/>
              <a:gd name="T19" fmla="*/ 1204 h 2407"/>
              <a:gd name="T20" fmla="*/ 0 w 2085"/>
              <a:gd name="T21" fmla="*/ 602 h 2407"/>
              <a:gd name="T22" fmla="*/ 521 w 2085"/>
              <a:gd name="T23" fmla="*/ 301 h 2407"/>
              <a:gd name="T24" fmla="*/ 1042 w 2085"/>
              <a:gd name="T25" fmla="*/ 0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5" h="2407">
                <a:moveTo>
                  <a:pt x="1042" y="0"/>
                </a:moveTo>
                <a:lnTo>
                  <a:pt x="1563" y="301"/>
                </a:lnTo>
                <a:lnTo>
                  <a:pt x="2085" y="602"/>
                </a:lnTo>
                <a:lnTo>
                  <a:pt x="2085" y="1204"/>
                </a:lnTo>
                <a:lnTo>
                  <a:pt x="2085" y="1806"/>
                </a:lnTo>
                <a:lnTo>
                  <a:pt x="1563" y="2107"/>
                </a:lnTo>
                <a:lnTo>
                  <a:pt x="1042" y="2407"/>
                </a:lnTo>
                <a:lnTo>
                  <a:pt x="521" y="2107"/>
                </a:lnTo>
                <a:lnTo>
                  <a:pt x="0" y="1806"/>
                </a:lnTo>
                <a:lnTo>
                  <a:pt x="0" y="1204"/>
                </a:lnTo>
                <a:lnTo>
                  <a:pt x="0" y="602"/>
                </a:lnTo>
                <a:lnTo>
                  <a:pt x="521" y="301"/>
                </a:lnTo>
                <a:lnTo>
                  <a:pt x="1042" y="0"/>
                </a:lnTo>
                <a:close/>
              </a:path>
            </a:pathLst>
          </a:custGeom>
          <a:gradFill>
            <a:gsLst>
              <a:gs pos="0">
                <a:schemeClr val="tx1"/>
              </a:gs>
              <a:gs pos="48000">
                <a:schemeClr val="accent2">
                  <a:lumMod val="97000"/>
                  <a:lumOff val="3000"/>
                </a:schemeClr>
              </a:gs>
              <a:gs pos="100000">
                <a:schemeClr val="accent2">
                  <a:lumMod val="60000"/>
                  <a:lumOff val="40000"/>
                </a:schemeClr>
              </a:gs>
            </a:gsLst>
            <a:lin ang="16200000" scaled="1"/>
          </a:gradFill>
          <a:ln w="1905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00">
              <a:latin typeface="+mn-lt"/>
              <a:ea typeface="+mn-ea"/>
              <a:cs typeface="+mn-ea"/>
            </a:endParaRPr>
          </a:p>
        </p:txBody>
      </p:sp>
      <p:sp>
        <p:nvSpPr>
          <p:cNvPr id="23" name="矩形 22"/>
          <p:cNvSpPr/>
          <p:nvPr/>
        </p:nvSpPr>
        <p:spPr>
          <a:xfrm>
            <a:off x="4234027" y="2706108"/>
            <a:ext cx="1222042" cy="645160"/>
          </a:xfrm>
          <a:prstGeom prst="rect">
            <a:avLst/>
          </a:prstGeom>
        </p:spPr>
        <p:txBody>
          <a:bodyPr wrap="square">
            <a:spAutoFit/>
          </a:bodyPr>
          <a:lstStyle/>
          <a:p>
            <a:pPr algn="ctr" eaLnBrk="1" hangingPunct="1"/>
            <a:r>
              <a:rPr lang="zh-CN" altLang="en-US" dirty="0">
                <a:solidFill>
                  <a:schemeClr val="bg2"/>
                </a:solidFill>
                <a:latin typeface="+mj-ea"/>
                <a:ea typeface="+mj-ea"/>
              </a:rPr>
              <a:t>十条成功之道</a:t>
            </a:r>
          </a:p>
        </p:txBody>
      </p:sp>
      <p:sp>
        <p:nvSpPr>
          <p:cNvPr id="24" name="矩形 23"/>
          <p:cNvSpPr/>
          <p:nvPr/>
        </p:nvSpPr>
        <p:spPr>
          <a:xfrm>
            <a:off x="5798231" y="2706108"/>
            <a:ext cx="1222042" cy="645160"/>
          </a:xfrm>
          <a:prstGeom prst="rect">
            <a:avLst/>
          </a:prstGeom>
        </p:spPr>
        <p:txBody>
          <a:bodyPr wrap="square">
            <a:spAutoFit/>
          </a:bodyPr>
          <a:lstStyle/>
          <a:p>
            <a:pPr algn="ctr" eaLnBrk="1" hangingPunct="1"/>
            <a:r>
              <a:rPr lang="zh-CN" altLang="en-US" dirty="0">
                <a:solidFill>
                  <a:schemeClr val="bg2"/>
                </a:solidFill>
                <a:latin typeface="+mj-ea"/>
                <a:ea typeface="+mj-ea"/>
              </a:rPr>
              <a:t>二十条校规</a:t>
            </a:r>
          </a:p>
        </p:txBody>
      </p:sp>
      <p:sp>
        <p:nvSpPr>
          <p:cNvPr id="25" name="矩形 24"/>
          <p:cNvSpPr/>
          <p:nvPr/>
        </p:nvSpPr>
        <p:spPr>
          <a:xfrm>
            <a:off x="7331710" y="2655570"/>
            <a:ext cx="1346835" cy="645160"/>
          </a:xfrm>
          <a:prstGeom prst="rect">
            <a:avLst/>
          </a:prstGeom>
        </p:spPr>
        <p:txBody>
          <a:bodyPr wrap="square">
            <a:spAutoFit/>
          </a:bodyPr>
          <a:lstStyle/>
          <a:p>
            <a:pPr algn="ctr" eaLnBrk="1" hangingPunct="1"/>
            <a:r>
              <a:rPr lang="zh-CN" altLang="en-US" dirty="0">
                <a:solidFill>
                  <a:schemeClr val="bg2"/>
                </a:solidFill>
                <a:latin typeface="+mj-ea"/>
                <a:ea typeface="+mj-ea"/>
              </a:rPr>
              <a:t>一条行动</a:t>
            </a:r>
          </a:p>
          <a:p>
            <a:pPr algn="ctr" eaLnBrk="1" hangingPunct="1"/>
            <a:r>
              <a:rPr lang="zh-CN" altLang="en-US" dirty="0">
                <a:solidFill>
                  <a:schemeClr val="bg2"/>
                </a:solidFill>
                <a:latin typeface="+mj-ea"/>
                <a:ea typeface="+mj-ea"/>
              </a:rPr>
              <a:t>准则</a:t>
            </a:r>
          </a:p>
        </p:txBody>
      </p:sp>
      <p:sp>
        <p:nvSpPr>
          <p:cNvPr id="26" name="矩形 25"/>
          <p:cNvSpPr/>
          <p:nvPr/>
        </p:nvSpPr>
        <p:spPr>
          <a:xfrm>
            <a:off x="2279890" y="3848688"/>
            <a:ext cx="1222042" cy="368300"/>
          </a:xfrm>
          <a:prstGeom prst="rect">
            <a:avLst/>
          </a:prstGeom>
        </p:spPr>
        <p:txBody>
          <a:bodyPr wrap="square">
            <a:spAutoFit/>
          </a:bodyPr>
          <a:lstStyle/>
          <a:p>
            <a:pPr algn="ctr" eaLnBrk="1" hangingPunct="1"/>
            <a:r>
              <a:rPr lang="zh-CN" altLang="en-US" dirty="0">
                <a:solidFill>
                  <a:schemeClr val="bg2"/>
                </a:solidFill>
                <a:latin typeface="+mj-ea"/>
                <a:ea typeface="+mj-ea"/>
              </a:rPr>
              <a:t>一句誓言</a:t>
            </a:r>
          </a:p>
        </p:txBody>
      </p:sp>
      <p:grpSp>
        <p:nvGrpSpPr>
          <p:cNvPr id="32" name="组合 31"/>
          <p:cNvGrpSpPr/>
          <p:nvPr/>
        </p:nvGrpSpPr>
        <p:grpSpPr>
          <a:xfrm>
            <a:off x="3995349" y="1121444"/>
            <a:ext cx="778140" cy="717154"/>
            <a:chOff x="1367719" y="5474369"/>
            <a:chExt cx="778140" cy="717154"/>
          </a:xfrm>
        </p:grpSpPr>
        <p:sp>
          <p:nvSpPr>
            <p:cNvPr id="33" name="矩形: 圆角 32"/>
            <p:cNvSpPr/>
            <p:nvPr/>
          </p:nvSpPr>
          <p:spPr bwMode="auto">
            <a:xfrm>
              <a:off x="1367719" y="5474369"/>
              <a:ext cx="778140" cy="717154"/>
            </a:xfrm>
            <a:prstGeom prst="roundRect">
              <a:avLst>
                <a:gd name="adj" fmla="val 9647"/>
              </a:avLst>
            </a:prstGeom>
            <a:gradFill>
              <a:gsLst>
                <a:gs pos="37000">
                  <a:schemeClr val="tx1"/>
                </a:gs>
                <a:gs pos="0">
                  <a:schemeClr val="tx1"/>
                </a:gs>
                <a:gs pos="100000">
                  <a:schemeClr val="bg1">
                    <a:lumMod val="60000"/>
                    <a:lumOff val="40000"/>
                  </a:schemeClr>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mn-lt"/>
                <a:ea typeface="+mn-ea"/>
                <a:cs typeface="+mn-ea"/>
              </a:endParaRPr>
            </a:p>
          </p:txBody>
        </p:sp>
        <p:sp>
          <p:nvSpPr>
            <p:cNvPr id="34" name="waving-flag_16212"/>
            <p:cNvSpPr>
              <a:spLocks noChangeAspect="1"/>
            </p:cNvSpPr>
            <p:nvPr/>
          </p:nvSpPr>
          <p:spPr bwMode="auto">
            <a:xfrm>
              <a:off x="1566854" y="5594684"/>
              <a:ext cx="408195" cy="501777"/>
            </a:xfrm>
            <a:custGeom>
              <a:avLst/>
              <a:gdLst>
                <a:gd name="connsiteX0" fmla="*/ 201391 w 491559"/>
                <a:gd name="connsiteY0" fmla="*/ 34417 h 604252"/>
                <a:gd name="connsiteX1" fmla="*/ 244085 w 491559"/>
                <a:gd name="connsiteY1" fmla="*/ 44529 h 604252"/>
                <a:gd name="connsiteX2" fmla="*/ 473074 w 491559"/>
                <a:gd name="connsiteY2" fmla="*/ 56463 h 604252"/>
                <a:gd name="connsiteX3" fmla="*/ 491559 w 491559"/>
                <a:gd name="connsiteY3" fmla="*/ 65692 h 604252"/>
                <a:gd name="connsiteX4" fmla="*/ 491559 w 491559"/>
                <a:gd name="connsiteY4" fmla="*/ 291654 h 604252"/>
                <a:gd name="connsiteX5" fmla="*/ 474827 w 491559"/>
                <a:gd name="connsiteY5" fmla="*/ 330640 h 604252"/>
                <a:gd name="connsiteX6" fmla="*/ 374117 w 491559"/>
                <a:gd name="connsiteY6" fmla="*/ 374559 h 604252"/>
                <a:gd name="connsiteX7" fmla="*/ 196280 w 491559"/>
                <a:gd name="connsiteY7" fmla="*/ 306930 h 604252"/>
                <a:gd name="connsiteX8" fmla="*/ 103537 w 491559"/>
                <a:gd name="connsiteY8" fmla="*/ 336846 h 604252"/>
                <a:gd name="connsiteX9" fmla="*/ 84255 w 491559"/>
                <a:gd name="connsiteY9" fmla="*/ 326343 h 604252"/>
                <a:gd name="connsiteX10" fmla="*/ 84255 w 491559"/>
                <a:gd name="connsiteY10" fmla="*/ 96563 h 604252"/>
                <a:gd name="connsiteX11" fmla="*/ 103218 w 491559"/>
                <a:gd name="connsiteY11" fmla="*/ 60441 h 604252"/>
                <a:gd name="connsiteX12" fmla="*/ 201391 w 491559"/>
                <a:gd name="connsiteY12" fmla="*/ 34417 h 604252"/>
                <a:gd name="connsiteX13" fmla="*/ 33942 w 491559"/>
                <a:gd name="connsiteY13" fmla="*/ 0 h 604252"/>
                <a:gd name="connsiteX14" fmla="*/ 67884 w 491559"/>
                <a:gd name="connsiteY14" fmla="*/ 33888 h 604252"/>
                <a:gd name="connsiteX15" fmla="*/ 65016 w 491559"/>
                <a:gd name="connsiteY15" fmla="*/ 47411 h 604252"/>
                <a:gd name="connsiteX16" fmla="*/ 57048 w 491559"/>
                <a:gd name="connsiteY16" fmla="*/ 81617 h 604252"/>
                <a:gd name="connsiteX17" fmla="*/ 57048 w 491559"/>
                <a:gd name="connsiteY17" fmla="*/ 581183 h 604252"/>
                <a:gd name="connsiteX18" fmla="*/ 33942 w 491559"/>
                <a:gd name="connsiteY18" fmla="*/ 604252 h 604252"/>
                <a:gd name="connsiteX19" fmla="*/ 10836 w 491559"/>
                <a:gd name="connsiteY19" fmla="*/ 581183 h 604252"/>
                <a:gd name="connsiteX20" fmla="*/ 10836 w 491559"/>
                <a:gd name="connsiteY20" fmla="*/ 81617 h 604252"/>
                <a:gd name="connsiteX21" fmla="*/ 2868 w 491559"/>
                <a:gd name="connsiteY21" fmla="*/ 47411 h 604252"/>
                <a:gd name="connsiteX22" fmla="*/ 0 w 491559"/>
                <a:gd name="connsiteY22" fmla="*/ 33888 h 604252"/>
                <a:gd name="connsiteX23" fmla="*/ 33942 w 491559"/>
                <a:gd name="connsiteY23" fmla="*/ 0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559" h="604252">
                  <a:moveTo>
                    <a:pt x="201391" y="34417"/>
                  </a:moveTo>
                  <a:cubicBezTo>
                    <a:pt x="215153" y="35359"/>
                    <a:pt x="229504" y="38442"/>
                    <a:pt x="244085" y="44529"/>
                  </a:cubicBezTo>
                  <a:cubicBezTo>
                    <a:pt x="323761" y="77627"/>
                    <a:pt x="352285" y="143188"/>
                    <a:pt x="473074" y="56463"/>
                  </a:cubicBezTo>
                  <a:cubicBezTo>
                    <a:pt x="483432" y="48984"/>
                    <a:pt x="491559" y="52962"/>
                    <a:pt x="491559" y="65692"/>
                  </a:cubicBezTo>
                  <a:lnTo>
                    <a:pt x="491559" y="291654"/>
                  </a:lnTo>
                  <a:cubicBezTo>
                    <a:pt x="491559" y="304384"/>
                    <a:pt x="484547" y="322365"/>
                    <a:pt x="474827" y="330640"/>
                  </a:cubicBezTo>
                  <a:cubicBezTo>
                    <a:pt x="453793" y="348780"/>
                    <a:pt x="415389" y="375832"/>
                    <a:pt x="374117" y="374559"/>
                  </a:cubicBezTo>
                  <a:cubicBezTo>
                    <a:pt x="312288" y="372649"/>
                    <a:pt x="252371" y="306930"/>
                    <a:pt x="196280" y="306930"/>
                  </a:cubicBezTo>
                  <a:cubicBezTo>
                    <a:pt x="160585" y="306930"/>
                    <a:pt x="124730" y="324275"/>
                    <a:pt x="103537" y="336846"/>
                  </a:cubicBezTo>
                  <a:cubicBezTo>
                    <a:pt x="92541" y="343370"/>
                    <a:pt x="84255" y="339074"/>
                    <a:pt x="84255" y="326343"/>
                  </a:cubicBezTo>
                  <a:lnTo>
                    <a:pt x="84255" y="96563"/>
                  </a:lnTo>
                  <a:cubicBezTo>
                    <a:pt x="84255" y="83833"/>
                    <a:pt x="92382" y="66965"/>
                    <a:pt x="103218" y="60441"/>
                  </a:cubicBezTo>
                  <a:cubicBezTo>
                    <a:pt x="124133" y="48029"/>
                    <a:pt x="160107" y="31589"/>
                    <a:pt x="201391" y="34417"/>
                  </a:cubicBezTo>
                  <a:close/>
                  <a:moveTo>
                    <a:pt x="33942" y="0"/>
                  </a:moveTo>
                  <a:cubicBezTo>
                    <a:pt x="52746" y="0"/>
                    <a:pt x="67884" y="15114"/>
                    <a:pt x="67884" y="33888"/>
                  </a:cubicBezTo>
                  <a:cubicBezTo>
                    <a:pt x="67884" y="38661"/>
                    <a:pt x="66928" y="43274"/>
                    <a:pt x="65016" y="47411"/>
                  </a:cubicBezTo>
                  <a:cubicBezTo>
                    <a:pt x="61988" y="54411"/>
                    <a:pt x="57048" y="68889"/>
                    <a:pt x="57048" y="81617"/>
                  </a:cubicBezTo>
                  <a:lnTo>
                    <a:pt x="57048" y="581183"/>
                  </a:lnTo>
                  <a:cubicBezTo>
                    <a:pt x="57048" y="593911"/>
                    <a:pt x="46690" y="604252"/>
                    <a:pt x="33942" y="604252"/>
                  </a:cubicBezTo>
                  <a:cubicBezTo>
                    <a:pt x="21194" y="604252"/>
                    <a:pt x="10836" y="593911"/>
                    <a:pt x="10836" y="581183"/>
                  </a:cubicBezTo>
                  <a:lnTo>
                    <a:pt x="10836" y="81617"/>
                  </a:lnTo>
                  <a:cubicBezTo>
                    <a:pt x="10836" y="68889"/>
                    <a:pt x="6055" y="54411"/>
                    <a:pt x="2868" y="47411"/>
                  </a:cubicBezTo>
                  <a:cubicBezTo>
                    <a:pt x="1115" y="43274"/>
                    <a:pt x="0" y="38661"/>
                    <a:pt x="0" y="33888"/>
                  </a:cubicBezTo>
                  <a:cubicBezTo>
                    <a:pt x="0" y="15114"/>
                    <a:pt x="15298" y="0"/>
                    <a:pt x="33942" y="0"/>
                  </a:cubicBezTo>
                  <a:close/>
                </a:path>
              </a:pathLst>
            </a:custGeom>
            <a:solidFill>
              <a:srgbClr val="FFFF00"/>
            </a:solidFill>
            <a:ln>
              <a:noFill/>
            </a:ln>
          </p:spPr>
        </p:sp>
      </p:grpSp>
      <p:sp>
        <p:nvSpPr>
          <p:cNvPr id="2" name="矩形 1"/>
          <p:cNvSpPr/>
          <p:nvPr/>
        </p:nvSpPr>
        <p:spPr>
          <a:xfrm>
            <a:off x="2703677" y="2793738"/>
            <a:ext cx="1222042" cy="368300"/>
          </a:xfrm>
          <a:prstGeom prst="rect">
            <a:avLst/>
          </a:prstGeom>
        </p:spPr>
        <p:txBody>
          <a:bodyPr wrap="square">
            <a:spAutoFit/>
          </a:bodyPr>
          <a:lstStyle/>
          <a:p>
            <a:pPr algn="ctr" eaLnBrk="1" hangingPunct="1"/>
            <a:r>
              <a:rPr lang="zh-CN" altLang="en-US" dirty="0">
                <a:solidFill>
                  <a:schemeClr val="bg2"/>
                </a:solidFill>
                <a:latin typeface="+mj-ea"/>
                <a:ea typeface="+mj-ea"/>
              </a:rPr>
              <a:t>校训</a:t>
            </a:r>
          </a:p>
        </p:txBody>
      </p:sp>
      <p:sp>
        <p:nvSpPr>
          <p:cNvPr id="3" name="矩形 2"/>
          <p:cNvSpPr/>
          <p:nvPr/>
        </p:nvSpPr>
        <p:spPr>
          <a:xfrm>
            <a:off x="8739505" y="2844800"/>
            <a:ext cx="1346835" cy="368300"/>
          </a:xfrm>
          <a:prstGeom prst="rect">
            <a:avLst/>
          </a:prstGeom>
        </p:spPr>
        <p:txBody>
          <a:bodyPr wrap="square">
            <a:spAutoFit/>
          </a:bodyPr>
          <a:lstStyle/>
          <a:p>
            <a:pPr algn="ctr" eaLnBrk="1" hangingPunct="1"/>
            <a:r>
              <a:rPr lang="zh-CN" altLang="en-US" dirty="0">
                <a:solidFill>
                  <a:schemeClr val="bg2"/>
                </a:solidFill>
                <a:latin typeface="+mj-ea"/>
                <a:ea typeface="+mj-ea"/>
              </a:rPr>
              <a:t>一句誓言</a:t>
            </a:r>
          </a:p>
        </p:txBody>
      </p:sp>
    </p:spTree>
  </p:cSld>
  <p:clrMapOvr>
    <a:masterClrMapping/>
  </p:clrMapOvr>
  <p:transition spd="slow" advTm="8493">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836613" y="850265"/>
            <a:ext cx="1204595" cy="38608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 name="文本框 1"/>
          <p:cNvSpPr txBox="1"/>
          <p:nvPr/>
        </p:nvSpPr>
        <p:spPr>
          <a:xfrm>
            <a:off x="837247" y="652780"/>
            <a:ext cx="7136667" cy="1106805"/>
          </a:xfrm>
          <a:prstGeom prst="rect">
            <a:avLst/>
          </a:prstGeom>
          <a:noFill/>
        </p:spPr>
        <p:txBody>
          <a:bodyPr wrap="square" rtlCol="0" anchor="t">
            <a:spAutoFit/>
          </a:bodyPr>
          <a:lstStyle/>
          <a:p>
            <a:pPr>
              <a:lnSpc>
                <a:spcPct val="200000"/>
              </a:lnSpc>
              <a:spcBef>
                <a:spcPts val="1200"/>
              </a:spcBef>
            </a:pPr>
            <a:r>
              <a:rPr lang="en-US" altLang="zh-CN" sz="1800" b="1" dirty="0">
                <a:sym typeface="+mn-ea"/>
              </a:rPr>
              <a:t>1</a:t>
            </a:r>
            <a:r>
              <a:rPr lang="zh-CN" altLang="zh-CN" sz="1800" b="1" dirty="0">
                <a:sym typeface="+mn-ea"/>
              </a:rPr>
              <a:t>、校训</a:t>
            </a:r>
            <a:r>
              <a:rPr lang="zh-CN" altLang="zh-CN" sz="1800" b="1" dirty="0" smtClean="0">
                <a:sym typeface="+mn-ea"/>
              </a:rPr>
              <a:t>：</a:t>
            </a:r>
            <a:endParaRPr lang="zh-CN" altLang="zh-CN" sz="1800" b="1" dirty="0">
              <a:sym typeface="+mn-ea"/>
            </a:endParaRPr>
          </a:p>
          <a:p>
            <a:pPr>
              <a:spcBef>
                <a:spcPts val="1200"/>
              </a:spcBef>
            </a:pPr>
            <a:r>
              <a:rPr lang="zh-CN" altLang="zh-CN" sz="2000" dirty="0">
                <a:sym typeface="+mn-ea"/>
              </a:rPr>
              <a:t>责任、荣誉</a:t>
            </a:r>
            <a:r>
              <a:rPr lang="zh-CN" altLang="zh-CN" sz="2000" b="1" dirty="0" smtClean="0">
                <a:sym typeface="+mn-ea"/>
              </a:rPr>
              <a:t>。</a:t>
            </a:r>
            <a:r>
              <a:rPr lang="zh-CN" altLang="zh-CN" sz="2000" dirty="0"/>
              <a:t>校训是硅湖的精神和旗帜，是荣誉总纲的灵魂。</a:t>
            </a:r>
          </a:p>
        </p:txBody>
      </p:sp>
      <p:sp>
        <p:nvSpPr>
          <p:cNvPr id="6" name="圆角矩形 5"/>
          <p:cNvSpPr/>
          <p:nvPr/>
        </p:nvSpPr>
        <p:spPr>
          <a:xfrm>
            <a:off x="836613" y="2086610"/>
            <a:ext cx="2673985" cy="41846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文本框 2"/>
          <p:cNvSpPr txBox="1"/>
          <p:nvPr/>
        </p:nvSpPr>
        <p:spPr>
          <a:xfrm>
            <a:off x="836613" y="1990725"/>
            <a:ext cx="7336595" cy="3584575"/>
          </a:xfrm>
          <a:prstGeom prst="rect">
            <a:avLst/>
          </a:prstGeom>
          <a:noFill/>
        </p:spPr>
        <p:txBody>
          <a:bodyPr wrap="square" rtlCol="0" anchor="t">
            <a:spAutoFit/>
          </a:bodyPr>
          <a:lstStyle/>
          <a:p>
            <a:pPr>
              <a:lnSpc>
                <a:spcPct val="150000"/>
              </a:lnSpc>
            </a:pPr>
            <a:r>
              <a:rPr lang="en-US" altLang="zh-CN" sz="1800" b="1" dirty="0">
                <a:sym typeface="+mn-ea"/>
              </a:rPr>
              <a:t>2</a:t>
            </a:r>
            <a:r>
              <a:rPr lang="zh-CN" altLang="zh-CN" sz="1800" b="1" dirty="0">
                <a:sym typeface="+mn-ea"/>
              </a:rPr>
              <a:t>、十条成功之道：</a:t>
            </a:r>
            <a:endParaRPr lang="zh-CN" altLang="zh-CN" sz="1800" dirty="0"/>
          </a:p>
          <a:p>
            <a:pPr>
              <a:lnSpc>
                <a:spcPct val="200000"/>
              </a:lnSpc>
            </a:pPr>
            <a:r>
              <a:rPr lang="zh-CN" altLang="zh-CN" sz="2000" dirty="0" smtClean="0">
                <a:sym typeface="+mn-ea"/>
              </a:rPr>
              <a:t>（</a:t>
            </a:r>
            <a:r>
              <a:rPr lang="en-US" altLang="zh-CN" sz="2000" dirty="0">
                <a:sym typeface="+mn-ea"/>
              </a:rPr>
              <a:t>1</a:t>
            </a:r>
            <a:r>
              <a:rPr lang="zh-CN" altLang="zh-CN" sz="2000" dirty="0">
                <a:sym typeface="+mn-ea"/>
              </a:rPr>
              <a:t>）忠诚</a:t>
            </a:r>
            <a:r>
              <a:rPr lang="zh-CN" altLang="zh-CN" sz="2000" dirty="0" smtClean="0">
                <a:sym typeface="+mn-ea"/>
              </a:rPr>
              <a:t>；（</a:t>
            </a:r>
            <a:r>
              <a:rPr lang="en-US" altLang="zh-CN" sz="2000" dirty="0">
                <a:sym typeface="+mn-ea"/>
              </a:rPr>
              <a:t>2</a:t>
            </a:r>
            <a:r>
              <a:rPr lang="zh-CN" altLang="zh-CN" sz="2000" dirty="0">
                <a:sym typeface="+mn-ea"/>
              </a:rPr>
              <a:t>）责任</a:t>
            </a:r>
            <a:r>
              <a:rPr lang="zh-CN" altLang="zh-CN" sz="2000" dirty="0" smtClean="0">
                <a:sym typeface="+mn-ea"/>
              </a:rPr>
              <a:t>；（</a:t>
            </a:r>
            <a:r>
              <a:rPr lang="en-US" altLang="zh-CN" sz="2000" dirty="0">
                <a:sym typeface="+mn-ea"/>
              </a:rPr>
              <a:t>3</a:t>
            </a:r>
            <a:r>
              <a:rPr lang="zh-CN" altLang="zh-CN" sz="2000" dirty="0">
                <a:sym typeface="+mn-ea"/>
              </a:rPr>
              <a:t>）荣誉；</a:t>
            </a:r>
            <a:r>
              <a:rPr lang="zh-CN" altLang="zh-CN" sz="2000" dirty="0" smtClean="0">
                <a:sym typeface="+mn-ea"/>
              </a:rPr>
              <a:t>（</a:t>
            </a:r>
            <a:r>
              <a:rPr lang="en-US" altLang="zh-CN" sz="2000" dirty="0">
                <a:sym typeface="+mn-ea"/>
              </a:rPr>
              <a:t>4</a:t>
            </a:r>
            <a:r>
              <a:rPr lang="zh-CN" altLang="zh-CN" sz="2000" dirty="0">
                <a:sym typeface="+mn-ea"/>
              </a:rPr>
              <a:t>）服从</a:t>
            </a:r>
            <a:r>
              <a:rPr lang="zh-CN" altLang="zh-CN" sz="2000" dirty="0" smtClean="0">
                <a:sym typeface="+mn-ea"/>
              </a:rPr>
              <a:t>；（</a:t>
            </a:r>
            <a:r>
              <a:rPr lang="en-US" altLang="zh-CN" sz="2000" dirty="0" smtClean="0">
                <a:sym typeface="+mn-ea"/>
              </a:rPr>
              <a:t>5</a:t>
            </a:r>
            <a:r>
              <a:rPr lang="zh-CN" altLang="zh-CN" sz="2000" dirty="0">
                <a:sym typeface="+mn-ea"/>
              </a:rPr>
              <a:t>）团队；（</a:t>
            </a:r>
            <a:r>
              <a:rPr lang="en-US" altLang="zh-CN" sz="2000" dirty="0">
                <a:sym typeface="+mn-ea"/>
              </a:rPr>
              <a:t>6</a:t>
            </a:r>
            <a:r>
              <a:rPr lang="zh-CN" altLang="zh-CN" sz="2000" dirty="0">
                <a:sym typeface="+mn-ea"/>
              </a:rPr>
              <a:t>）意志；</a:t>
            </a:r>
            <a:r>
              <a:rPr lang="zh-CN" altLang="zh-CN" sz="2000" dirty="0" smtClean="0">
                <a:sym typeface="+mn-ea"/>
              </a:rPr>
              <a:t>（</a:t>
            </a:r>
            <a:r>
              <a:rPr lang="en-US" altLang="zh-CN" sz="2000" dirty="0">
                <a:sym typeface="+mn-ea"/>
              </a:rPr>
              <a:t>7</a:t>
            </a:r>
            <a:r>
              <a:rPr lang="zh-CN" altLang="zh-CN" sz="2000" dirty="0">
                <a:sym typeface="+mn-ea"/>
              </a:rPr>
              <a:t>）尊重</a:t>
            </a:r>
            <a:r>
              <a:rPr lang="zh-CN" altLang="zh-CN" sz="2000" dirty="0" smtClean="0">
                <a:sym typeface="+mn-ea"/>
              </a:rPr>
              <a:t>；（</a:t>
            </a:r>
            <a:r>
              <a:rPr lang="en-US" altLang="zh-CN" sz="2000" dirty="0">
                <a:sym typeface="+mn-ea"/>
              </a:rPr>
              <a:t>8</a:t>
            </a:r>
            <a:r>
              <a:rPr lang="zh-CN" altLang="zh-CN" sz="2000" dirty="0">
                <a:sym typeface="+mn-ea"/>
              </a:rPr>
              <a:t>）勇气</a:t>
            </a:r>
            <a:r>
              <a:rPr lang="zh-CN" altLang="zh-CN" sz="2000" dirty="0" smtClean="0">
                <a:sym typeface="+mn-ea"/>
              </a:rPr>
              <a:t>；（</a:t>
            </a:r>
            <a:r>
              <a:rPr lang="en-US" altLang="zh-CN" sz="2000" dirty="0">
                <a:sym typeface="+mn-ea"/>
              </a:rPr>
              <a:t>9</a:t>
            </a:r>
            <a:r>
              <a:rPr lang="zh-CN" altLang="zh-CN" sz="2000" dirty="0">
                <a:sym typeface="+mn-ea"/>
              </a:rPr>
              <a:t>）热忱；</a:t>
            </a:r>
            <a:r>
              <a:rPr lang="zh-CN" altLang="zh-CN" sz="2000" dirty="0" smtClean="0">
                <a:sym typeface="+mn-ea"/>
              </a:rPr>
              <a:t>（</a:t>
            </a:r>
            <a:r>
              <a:rPr lang="en-US" altLang="zh-CN" sz="2000" dirty="0">
                <a:sym typeface="+mn-ea"/>
              </a:rPr>
              <a:t>10</a:t>
            </a:r>
            <a:r>
              <a:rPr lang="zh-CN" altLang="zh-CN" sz="2000" dirty="0">
                <a:sym typeface="+mn-ea"/>
              </a:rPr>
              <a:t>）竞争。</a:t>
            </a:r>
            <a:endParaRPr lang="zh-CN" altLang="zh-CN" sz="2000" dirty="0"/>
          </a:p>
          <a:p>
            <a:pPr algn="just">
              <a:lnSpc>
                <a:spcPct val="200000"/>
              </a:lnSpc>
            </a:pPr>
            <a:r>
              <a:rPr lang="zh-CN" altLang="zh-CN" sz="2000" dirty="0">
                <a:sym typeface="+mn-ea"/>
              </a:rPr>
              <a:t>       “十条成功之道”是核心和统揽，贯彻人才培养的全过程；是努力营造积极健康向上的人才成长激励机制；是构建以提升学生综合素质能力为核心的各种荣誉制度的根本遵循。</a:t>
            </a:r>
          </a:p>
        </p:txBody>
      </p:sp>
      <p:pic>
        <p:nvPicPr>
          <p:cNvPr id="4" name="图片 3"/>
          <p:cNvPicPr>
            <a:picLocks noChangeAspect="1"/>
          </p:cNvPicPr>
          <p:nvPr/>
        </p:nvPicPr>
        <p:blipFill>
          <a:blip r:embed="rId3"/>
          <a:stretch>
            <a:fillRect/>
          </a:stretch>
        </p:blipFill>
        <p:spPr>
          <a:xfrm>
            <a:off x="8229232" y="2107956"/>
            <a:ext cx="3308106" cy="33081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1_默认设计模板">
  <a:themeElements>
    <a:clrScheme name="自定义 37">
      <a:dk1>
        <a:srgbClr val="BC0000"/>
      </a:dk1>
      <a:lt1>
        <a:srgbClr val="5A5A5A"/>
      </a:lt1>
      <a:dk2>
        <a:srgbClr val="F1E69E"/>
      </a:dk2>
      <a:lt2>
        <a:srgbClr val="FFFFFF"/>
      </a:lt2>
      <a:accent1>
        <a:srgbClr val="404040"/>
      </a:accent1>
      <a:accent2>
        <a:srgbClr val="BC0000"/>
      </a:accent2>
      <a:accent3>
        <a:srgbClr val="FFFFFF"/>
      </a:accent3>
      <a:accent4>
        <a:srgbClr val="D9D9D9"/>
      </a:accent4>
      <a:accent5>
        <a:srgbClr val="BC0000"/>
      </a:accent5>
      <a:accent6>
        <a:srgbClr val="4D4948"/>
      </a:accent6>
      <a:hlink>
        <a:srgbClr val="7F7F7F"/>
      </a:hlink>
      <a:folHlink>
        <a:srgbClr val="D9D9D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3341</Words>
  <Application>Microsoft Office PowerPoint</Application>
  <PresentationFormat>自定义</PresentationFormat>
  <Paragraphs>266</Paragraphs>
  <Slides>33</Slides>
  <Notes>27</Notes>
  <HiddenSlides>1</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导出</dc:title>
  <dc:creator>Administrator</dc:creator>
  <cp:lastModifiedBy>AutoBVT</cp:lastModifiedBy>
  <cp:revision>1164</cp:revision>
  <dcterms:created xsi:type="dcterms:W3CDTF">2013-01-25T01:44:00Z</dcterms:created>
  <dcterms:modified xsi:type="dcterms:W3CDTF">2019-05-13T08:24:52Z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