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43"/>
  </p:notesMasterIdLst>
  <p:sldIdLst>
    <p:sldId id="280" r:id="rId4"/>
    <p:sldId id="285" r:id="rId5"/>
    <p:sldId id="293" r:id="rId6"/>
    <p:sldId id="294" r:id="rId7"/>
    <p:sldId id="287" r:id="rId8"/>
    <p:sldId id="289" r:id="rId9"/>
    <p:sldId id="290" r:id="rId10"/>
    <p:sldId id="309" r:id="rId11"/>
    <p:sldId id="307" r:id="rId12"/>
    <p:sldId id="319" r:id="rId13"/>
    <p:sldId id="303" r:id="rId14"/>
    <p:sldId id="288" r:id="rId15"/>
    <p:sldId id="265" r:id="rId16"/>
    <p:sldId id="266" r:id="rId17"/>
    <p:sldId id="267" r:id="rId18"/>
    <p:sldId id="268" r:id="rId19"/>
    <p:sldId id="269" r:id="rId20"/>
    <p:sldId id="260" r:id="rId21"/>
    <p:sldId id="262" r:id="rId22"/>
    <p:sldId id="310" r:id="rId23"/>
    <p:sldId id="300" r:id="rId24"/>
    <p:sldId id="320" r:id="rId25"/>
    <p:sldId id="302" r:id="rId26"/>
    <p:sldId id="318" r:id="rId27"/>
    <p:sldId id="321" r:id="rId28"/>
    <p:sldId id="323" r:id="rId29"/>
    <p:sldId id="313" r:id="rId30"/>
    <p:sldId id="324" r:id="rId31"/>
    <p:sldId id="314" r:id="rId32"/>
    <p:sldId id="315" r:id="rId33"/>
    <p:sldId id="316" r:id="rId34"/>
    <p:sldId id="326" r:id="rId35"/>
    <p:sldId id="328" r:id="rId36"/>
    <p:sldId id="327" r:id="rId37"/>
    <p:sldId id="329" r:id="rId38"/>
    <p:sldId id="325" r:id="rId39"/>
    <p:sldId id="317" r:id="rId40"/>
    <p:sldId id="322" r:id="rId41"/>
    <p:sldId id="330" r:id="rId4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035" autoAdjust="0"/>
  </p:normalViewPr>
  <p:slideViewPr>
    <p:cSldViewPr>
      <p:cViewPr varScale="1">
        <p:scale>
          <a:sx n="48" d="100"/>
          <a:sy n="48" d="100"/>
        </p:scale>
        <p:origin x="-2016"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8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62D752-2AC0-4449-9708-5769DC45F9B6}" type="datetimeFigureOut">
              <a:rPr lang="zh-CN" altLang="en-US" smtClean="0"/>
              <a:t>2019-4-25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ABC6D8-F3CE-438A-922D-AA90992617BE}" type="slidenum">
              <a:rPr lang="zh-CN" altLang="en-US" smtClean="0"/>
              <a:t>‹#›</a:t>
            </a:fld>
            <a:endParaRPr lang="zh-CN" altLang="en-US"/>
          </a:p>
        </p:txBody>
      </p:sp>
    </p:spTree>
    <p:extLst>
      <p:ext uri="{BB962C8B-B14F-4D97-AF65-F5344CB8AC3E}">
        <p14:creationId xmlns:p14="http://schemas.microsoft.com/office/powerpoint/2010/main" val="396402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天才难找，建高效团队是有章可循的</a:t>
            </a:r>
            <a:endParaRPr lang="en-US" altLang="zh-CN" dirty="0" smtClean="0"/>
          </a:p>
          <a:p>
            <a:r>
              <a:rPr lang="zh-CN" altLang="en-US" dirty="0" smtClean="0"/>
              <a:t>认识基于信息，信息来自交流</a:t>
            </a:r>
            <a:endParaRPr lang="zh-CN" altLang="en-US" dirty="0"/>
          </a:p>
        </p:txBody>
      </p:sp>
      <p:sp>
        <p:nvSpPr>
          <p:cNvPr id="4" name="灯片编号占位符 3"/>
          <p:cNvSpPr>
            <a:spLocks noGrp="1"/>
          </p:cNvSpPr>
          <p:nvPr>
            <p:ph type="sldNum" sz="quarter" idx="10"/>
          </p:nvPr>
        </p:nvSpPr>
        <p:spPr/>
        <p:txBody>
          <a:bodyPr/>
          <a:lstStyle/>
          <a:p>
            <a:fld id="{FEABC6D8-F3CE-438A-922D-AA90992617BE}" type="slidenum">
              <a:rPr lang="zh-CN" altLang="en-US" smtClean="0"/>
              <a:t>4</a:t>
            </a:fld>
            <a:endParaRPr lang="zh-CN" altLang="en-US"/>
          </a:p>
        </p:txBody>
      </p:sp>
    </p:spTree>
    <p:extLst>
      <p:ext uri="{BB962C8B-B14F-4D97-AF65-F5344CB8AC3E}">
        <p14:creationId xmlns:p14="http://schemas.microsoft.com/office/powerpoint/2010/main" val="1370811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辽宁抚顺，努尔哈赤</a:t>
            </a:r>
            <a:endParaRPr lang="zh-CN" altLang="en-US" dirty="0"/>
          </a:p>
        </p:txBody>
      </p:sp>
      <p:sp>
        <p:nvSpPr>
          <p:cNvPr id="4" name="灯片编号占位符 3"/>
          <p:cNvSpPr>
            <a:spLocks noGrp="1"/>
          </p:cNvSpPr>
          <p:nvPr>
            <p:ph type="sldNum" sz="quarter" idx="10"/>
          </p:nvPr>
        </p:nvSpPr>
        <p:spPr/>
        <p:txBody>
          <a:bodyPr/>
          <a:lstStyle/>
          <a:p>
            <a:fld id="{FEABC6D8-F3CE-438A-922D-AA90992617BE}" type="slidenum">
              <a:rPr lang="zh-CN" altLang="en-US" smtClean="0"/>
              <a:t>16</a:t>
            </a:fld>
            <a:endParaRPr lang="zh-CN" altLang="en-US"/>
          </a:p>
        </p:txBody>
      </p:sp>
    </p:spTree>
    <p:extLst>
      <p:ext uri="{BB962C8B-B14F-4D97-AF65-F5344CB8AC3E}">
        <p14:creationId xmlns:p14="http://schemas.microsoft.com/office/powerpoint/2010/main" val="4034012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对，因为秦国商鞅变法之后，他搞出了一个类似于古希腊的社会结构，虽然完全不一样。但是有一条，二十等爵制，每个人都有自己的土地，一旦杀了一个敌人，马上就能有好处。虽然他不是把私有财产和政治权利、和政治义务勾结起来，但是他确实把私有财产和在战场上能获得的利益统一起来，所以搞出了一个类似于公民兵的东西。所以战国时代的那个战场真的是杀人如麻，杀人盈野，而这样的战争场面此后在中国历史上就越来越少看到了。自打秦始皇统一全国之后，建立了帝制，帝制就渐渐地要把军队变成什么？它就不是那种公民兵了。所以雷海宗先生写过一本很薄的小册子，叫</a:t>
            </a:r>
            <a:r>
              <a:rPr lang="en-US" altLang="zh-CN" dirty="0" smtClean="0"/>
              <a:t>《</a:t>
            </a:r>
            <a:r>
              <a:rPr lang="zh-CN" altLang="en-US" dirty="0" smtClean="0"/>
              <a:t>中国的兵</a:t>
            </a:r>
            <a:r>
              <a:rPr lang="en-US" altLang="zh-CN" dirty="0" smtClean="0"/>
              <a:t>》</a:t>
            </a:r>
            <a:r>
              <a:rPr lang="zh-CN" altLang="en-US" dirty="0" smtClean="0"/>
              <a:t>，其中有一个非常重要的论断，就是公元前</a:t>
            </a:r>
            <a:r>
              <a:rPr lang="en-US" altLang="zh-CN" dirty="0" smtClean="0"/>
              <a:t>216</a:t>
            </a:r>
            <a:r>
              <a:rPr lang="zh-CN" altLang="en-US" dirty="0" smtClean="0"/>
              <a:t>年，项羽把秦国的章邯的二十万降族全部坑杀之后，中国就再也没有公民兵，没有国家的军队，所有的军队本质上都是私属。你看，到了宋朝的时候，这个兵已经变成了什么？首先他是一种职业，就是你们这伙人就干这个，和生产、和私有财产、和你在这个国家系统当中的权利义务，已经没有关系了，你们这帮人变成了职业的兵。那变成职业兵之后的一个结果，就是军队会成为流氓、地痞、盗匪的收容站。宋代最重要的一个军队政策，就是哪个地方老百姓活不下去了，要变成盗匪了，或者已经变成盗匪了，干脆你来当兵，你既然会打架嘛，你就到国家的力量当中来打架。</a:t>
            </a:r>
            <a:endParaRPr lang="zh-CN" altLang="en-US" dirty="0"/>
          </a:p>
        </p:txBody>
      </p:sp>
      <p:sp>
        <p:nvSpPr>
          <p:cNvPr id="4" name="灯片编号占位符 3"/>
          <p:cNvSpPr>
            <a:spLocks noGrp="1"/>
          </p:cNvSpPr>
          <p:nvPr>
            <p:ph type="sldNum" sz="quarter" idx="10"/>
          </p:nvPr>
        </p:nvSpPr>
        <p:spPr/>
        <p:txBody>
          <a:bodyPr/>
          <a:lstStyle/>
          <a:p>
            <a:fld id="{FEABC6D8-F3CE-438A-922D-AA90992617BE}" type="slidenum">
              <a:rPr lang="zh-CN" altLang="en-US" smtClean="0"/>
              <a:t>17</a:t>
            </a:fld>
            <a:endParaRPr lang="zh-CN" altLang="en-US"/>
          </a:p>
        </p:txBody>
      </p:sp>
    </p:spTree>
    <p:extLst>
      <p:ext uri="{BB962C8B-B14F-4D97-AF65-F5344CB8AC3E}">
        <p14:creationId xmlns:p14="http://schemas.microsoft.com/office/powerpoint/2010/main" val="1715892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汪精卫嘲笑陈独秀：你们</a:t>
            </a:r>
            <a:r>
              <a:rPr lang="en-US" altLang="zh-CN" dirty="0" smtClean="0"/>
              <a:t>10</a:t>
            </a:r>
            <a:r>
              <a:rPr lang="zh-CN" altLang="en-US" dirty="0" smtClean="0"/>
              <a:t>万军抵不过许克祥一个团。</a:t>
            </a:r>
            <a:r>
              <a:rPr lang="en-US" altLang="zh-CN" dirty="0" smtClean="0"/>
              <a:t>19</a:t>
            </a:r>
            <a:r>
              <a:rPr lang="zh-CN" altLang="en-US" dirty="0" smtClean="0"/>
              <a:t>世纪以来，欧洲一直实行普遍义务兵役制，一般男性都受过军事训练，组织罢工实际是军人对抗军人。</a:t>
            </a:r>
            <a:endParaRPr lang="en-US" altLang="zh-CN" dirty="0" smtClean="0"/>
          </a:p>
          <a:p>
            <a:r>
              <a:rPr lang="zh-CN" altLang="en-US" dirty="0" smtClean="0"/>
              <a:t>士兵军饷每月</a:t>
            </a:r>
            <a:r>
              <a:rPr lang="en-US" altLang="zh-CN" dirty="0" smtClean="0"/>
              <a:t>8</a:t>
            </a:r>
            <a:r>
              <a:rPr lang="zh-CN" altLang="en-US" dirty="0" smtClean="0"/>
              <a:t>元军饷，可以养活</a:t>
            </a:r>
            <a:r>
              <a:rPr lang="en-US" altLang="zh-CN" dirty="0" smtClean="0"/>
              <a:t>4</a:t>
            </a:r>
            <a:r>
              <a:rPr lang="zh-CN" altLang="en-US" dirty="0" smtClean="0"/>
              <a:t>、</a:t>
            </a:r>
            <a:r>
              <a:rPr lang="en-US" altLang="zh-CN" dirty="0" smtClean="0"/>
              <a:t>5</a:t>
            </a:r>
            <a:r>
              <a:rPr lang="zh-CN" altLang="en-US" dirty="0" smtClean="0"/>
              <a:t>口人。军官每月上百收入，一两年就可以回家买房买地。</a:t>
            </a:r>
            <a:endParaRPr lang="zh-CN" altLang="en-US" dirty="0"/>
          </a:p>
        </p:txBody>
      </p:sp>
      <p:sp>
        <p:nvSpPr>
          <p:cNvPr id="4" name="灯片编号占位符 3"/>
          <p:cNvSpPr>
            <a:spLocks noGrp="1"/>
          </p:cNvSpPr>
          <p:nvPr>
            <p:ph type="sldNum" sz="quarter" idx="10"/>
          </p:nvPr>
        </p:nvSpPr>
        <p:spPr/>
        <p:txBody>
          <a:bodyPr/>
          <a:lstStyle/>
          <a:p>
            <a:fld id="{FEABC6D8-F3CE-438A-922D-AA90992617BE}" type="slidenum">
              <a:rPr lang="zh-CN" altLang="en-US" smtClean="0"/>
              <a:t>18</a:t>
            </a:fld>
            <a:endParaRPr lang="zh-CN" altLang="en-US"/>
          </a:p>
        </p:txBody>
      </p:sp>
    </p:spTree>
    <p:extLst>
      <p:ext uri="{BB962C8B-B14F-4D97-AF65-F5344CB8AC3E}">
        <p14:creationId xmlns:p14="http://schemas.microsoft.com/office/powerpoint/2010/main" val="1638406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三角战术推行不下去</a:t>
            </a:r>
            <a:endParaRPr lang="en-US" altLang="zh-CN" dirty="0" smtClean="0"/>
          </a:p>
          <a:p>
            <a:r>
              <a:rPr lang="zh-CN" altLang="en-US" dirty="0" smtClean="0"/>
              <a:t>研判冲突：是人际关系还是事务矛盾</a:t>
            </a:r>
            <a:endParaRPr lang="zh-CN" altLang="en-US" dirty="0"/>
          </a:p>
        </p:txBody>
      </p:sp>
      <p:sp>
        <p:nvSpPr>
          <p:cNvPr id="4" name="灯片编号占位符 3"/>
          <p:cNvSpPr>
            <a:spLocks noGrp="1"/>
          </p:cNvSpPr>
          <p:nvPr>
            <p:ph type="sldNum" sz="quarter" idx="10"/>
          </p:nvPr>
        </p:nvSpPr>
        <p:spPr/>
        <p:txBody>
          <a:bodyPr/>
          <a:lstStyle/>
          <a:p>
            <a:fld id="{FEABC6D8-F3CE-438A-922D-AA90992617BE}" type="slidenum">
              <a:rPr lang="zh-CN" altLang="en-US" smtClean="0"/>
              <a:t>22</a:t>
            </a:fld>
            <a:endParaRPr lang="zh-CN" altLang="en-US"/>
          </a:p>
        </p:txBody>
      </p:sp>
    </p:spTree>
    <p:extLst>
      <p:ext uri="{BB962C8B-B14F-4D97-AF65-F5344CB8AC3E}">
        <p14:creationId xmlns:p14="http://schemas.microsoft.com/office/powerpoint/2010/main" val="2360794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举例：让我们</a:t>
            </a:r>
            <a:r>
              <a:rPr lang="en-US" altLang="zh-CN" dirty="0" smtClean="0"/>
              <a:t>《</a:t>
            </a:r>
            <a:r>
              <a:rPr lang="zh-CN" altLang="en-US" dirty="0" smtClean="0"/>
              <a:t>领袖们</a:t>
            </a:r>
            <a:r>
              <a:rPr lang="en-US" altLang="zh-CN" dirty="0" smtClean="0"/>
              <a:t>》</a:t>
            </a:r>
            <a:r>
              <a:rPr lang="zh-CN" altLang="en-US" dirty="0" smtClean="0"/>
              <a:t>来学习领导力，（哪个领袖最值得学习）；我们一起读吧（每天读几页？）；你的读书方式需改变（多读吗？读书百遍其义自见）</a:t>
            </a:r>
            <a:endParaRPr lang="zh-CN" altLang="en-US" dirty="0"/>
          </a:p>
        </p:txBody>
      </p:sp>
      <p:sp>
        <p:nvSpPr>
          <p:cNvPr id="4" name="灯片编号占位符 3"/>
          <p:cNvSpPr>
            <a:spLocks noGrp="1"/>
          </p:cNvSpPr>
          <p:nvPr>
            <p:ph type="sldNum" sz="quarter" idx="10"/>
          </p:nvPr>
        </p:nvSpPr>
        <p:spPr/>
        <p:txBody>
          <a:bodyPr/>
          <a:lstStyle/>
          <a:p>
            <a:fld id="{FEABC6D8-F3CE-438A-922D-AA90992617BE}" type="slidenum">
              <a:rPr lang="zh-CN" altLang="en-US" smtClean="0"/>
              <a:t>23</a:t>
            </a:fld>
            <a:endParaRPr lang="zh-CN" altLang="en-US"/>
          </a:p>
        </p:txBody>
      </p:sp>
    </p:spTree>
    <p:extLst>
      <p:ext uri="{BB962C8B-B14F-4D97-AF65-F5344CB8AC3E}">
        <p14:creationId xmlns:p14="http://schemas.microsoft.com/office/powerpoint/2010/main" val="718354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p:cNvSpPr>
            <a:spLocks noGrp="1" noRot="1" noChangeAspect="1" noTextEdit="1"/>
          </p:cNvSpPr>
          <p:nvPr>
            <p:ph type="sldImg"/>
          </p:nvPr>
        </p:nvSpPr>
        <p:spPr>
          <a:ln/>
        </p:spPr>
      </p:sp>
      <p:sp>
        <p:nvSpPr>
          <p:cNvPr id="111619" name="备注占位符 2"/>
          <p:cNvSpPr>
            <a:spLocks noGrp="1"/>
          </p:cNvSpPr>
          <p:nvPr>
            <p:ph type="body" idx="1"/>
          </p:nvPr>
        </p:nvSpPr>
        <p:spPr>
          <a:noFill/>
        </p:spPr>
        <p:txBody>
          <a:bodyPr/>
          <a:lstStyle/>
          <a:p>
            <a:endParaRPr lang="zh-CN" altLang="en-US" smtClean="0">
              <a:latin typeface="Arial" charset="0"/>
              <a:ea typeface="宋体" charset="-122"/>
            </a:endParaRPr>
          </a:p>
        </p:txBody>
      </p:sp>
      <p:sp>
        <p:nvSpPr>
          <p:cNvPr id="111620" name="灯片编号占位符 3"/>
          <p:cNvSpPr>
            <a:spLocks noGrp="1"/>
          </p:cNvSpPr>
          <p:nvPr>
            <p:ph type="sldNum" sz="quarter" idx="5"/>
          </p:nvPr>
        </p:nvSpPr>
        <p:spPr>
          <a:noFill/>
        </p:spPr>
        <p:txBody>
          <a:bodyPr/>
          <a:lstStyle>
            <a:lvl1pPr eaLnBrk="0" hangingPunct="0">
              <a:defRPr sz="8800">
                <a:solidFill>
                  <a:schemeClr val="tx1"/>
                </a:solidFill>
                <a:latin typeface="Arial" charset="0"/>
                <a:ea typeface="宋体" charset="-122"/>
              </a:defRPr>
            </a:lvl1pPr>
            <a:lvl2pPr marL="742950" indent="-285750" eaLnBrk="0" hangingPunct="0">
              <a:defRPr sz="8800">
                <a:solidFill>
                  <a:schemeClr val="tx1"/>
                </a:solidFill>
                <a:latin typeface="Arial" charset="0"/>
                <a:ea typeface="宋体" charset="-122"/>
              </a:defRPr>
            </a:lvl2pPr>
            <a:lvl3pPr marL="1143000" indent="-228600" eaLnBrk="0" hangingPunct="0">
              <a:defRPr sz="8800">
                <a:solidFill>
                  <a:schemeClr val="tx1"/>
                </a:solidFill>
                <a:latin typeface="Arial" charset="0"/>
                <a:ea typeface="宋体" charset="-122"/>
              </a:defRPr>
            </a:lvl3pPr>
            <a:lvl4pPr marL="1600200" indent="-228600" eaLnBrk="0" hangingPunct="0">
              <a:defRPr sz="8800">
                <a:solidFill>
                  <a:schemeClr val="tx1"/>
                </a:solidFill>
                <a:latin typeface="Arial" charset="0"/>
                <a:ea typeface="宋体" charset="-122"/>
              </a:defRPr>
            </a:lvl4pPr>
            <a:lvl5pPr marL="2057400" indent="-228600" eaLnBrk="0" hangingPunct="0">
              <a:defRPr sz="8800">
                <a:solidFill>
                  <a:schemeClr val="tx1"/>
                </a:solidFill>
                <a:latin typeface="Arial" charset="0"/>
                <a:ea typeface="宋体" charset="-122"/>
              </a:defRPr>
            </a:lvl5pPr>
            <a:lvl6pPr marL="2514600" indent="-228600" algn="ctr" eaLnBrk="0" fontAlgn="base" hangingPunct="0">
              <a:spcBef>
                <a:spcPct val="0"/>
              </a:spcBef>
              <a:spcAft>
                <a:spcPct val="0"/>
              </a:spcAft>
              <a:defRPr sz="8800">
                <a:solidFill>
                  <a:schemeClr val="tx1"/>
                </a:solidFill>
                <a:latin typeface="Arial" charset="0"/>
                <a:ea typeface="宋体" charset="-122"/>
              </a:defRPr>
            </a:lvl6pPr>
            <a:lvl7pPr marL="2971800" indent="-228600" algn="ctr" eaLnBrk="0" fontAlgn="base" hangingPunct="0">
              <a:spcBef>
                <a:spcPct val="0"/>
              </a:spcBef>
              <a:spcAft>
                <a:spcPct val="0"/>
              </a:spcAft>
              <a:defRPr sz="8800">
                <a:solidFill>
                  <a:schemeClr val="tx1"/>
                </a:solidFill>
                <a:latin typeface="Arial" charset="0"/>
                <a:ea typeface="宋体" charset="-122"/>
              </a:defRPr>
            </a:lvl7pPr>
            <a:lvl8pPr marL="3429000" indent="-228600" algn="ctr" eaLnBrk="0" fontAlgn="base" hangingPunct="0">
              <a:spcBef>
                <a:spcPct val="0"/>
              </a:spcBef>
              <a:spcAft>
                <a:spcPct val="0"/>
              </a:spcAft>
              <a:defRPr sz="8800">
                <a:solidFill>
                  <a:schemeClr val="tx1"/>
                </a:solidFill>
                <a:latin typeface="Arial" charset="0"/>
                <a:ea typeface="宋体" charset="-122"/>
              </a:defRPr>
            </a:lvl8pPr>
            <a:lvl9pPr marL="3886200" indent="-228600" algn="ctr" eaLnBrk="0" fontAlgn="base" hangingPunct="0">
              <a:spcBef>
                <a:spcPct val="0"/>
              </a:spcBef>
              <a:spcAft>
                <a:spcPct val="0"/>
              </a:spcAft>
              <a:defRPr sz="8800">
                <a:solidFill>
                  <a:schemeClr val="tx1"/>
                </a:solidFill>
                <a:latin typeface="Arial" charset="0"/>
                <a:ea typeface="宋体" charset="-122"/>
              </a:defRPr>
            </a:lvl9pPr>
          </a:lstStyle>
          <a:p>
            <a:pPr eaLnBrk="1" hangingPunct="1"/>
            <a:fld id="{53BDF748-C9E8-4BA0-8FF1-D0599A1BCE3E}" type="slidenum">
              <a:rPr lang="en-US" altLang="zh-CN" sz="1200">
                <a:solidFill>
                  <a:prstClr val="black"/>
                </a:solidFill>
              </a:rPr>
              <a:pPr eaLnBrk="1" hangingPunct="1"/>
              <a:t>26</a:t>
            </a:fld>
            <a:endParaRPr lang="en-US" altLang="zh-CN" sz="120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诚实正直，报销，要尊重，把员工当做资产而非工具，让他感受到除了收入以外的意义。懂得渡人，善莫大焉</a:t>
            </a:r>
            <a:endParaRPr lang="en-US" altLang="zh-CN" dirty="0" smtClean="0"/>
          </a:p>
          <a:p>
            <a:r>
              <a:rPr lang="zh-CN" altLang="en-US" dirty="0" smtClean="0"/>
              <a:t>盖洛普公司：</a:t>
            </a:r>
            <a:r>
              <a:rPr lang="en-US" altLang="zh-CN" dirty="0" smtClean="0"/>
              <a:t>9%-73%</a:t>
            </a:r>
            <a:r>
              <a:rPr lang="zh-CN" altLang="en-US" dirty="0" smtClean="0"/>
              <a:t>（研究了</a:t>
            </a:r>
            <a:r>
              <a:rPr lang="en-US" altLang="zh-CN" dirty="0" smtClean="0"/>
              <a:t>100</a:t>
            </a:r>
            <a:r>
              <a:rPr lang="zh-CN" altLang="en-US" dirty="0" smtClean="0"/>
              <a:t>多万个团队）</a:t>
            </a:r>
            <a:endParaRPr lang="zh-CN" altLang="en-US" dirty="0"/>
          </a:p>
        </p:txBody>
      </p:sp>
      <p:sp>
        <p:nvSpPr>
          <p:cNvPr id="4" name="灯片编号占位符 3"/>
          <p:cNvSpPr>
            <a:spLocks noGrp="1"/>
          </p:cNvSpPr>
          <p:nvPr>
            <p:ph type="sldNum" sz="quarter" idx="10"/>
          </p:nvPr>
        </p:nvSpPr>
        <p:spPr/>
        <p:txBody>
          <a:bodyPr/>
          <a:lstStyle/>
          <a:p>
            <a:fld id="{FEABC6D8-F3CE-438A-922D-AA90992617BE}" type="slidenum">
              <a:rPr lang="zh-CN" altLang="en-US" smtClean="0"/>
              <a:t>27</a:t>
            </a:fld>
            <a:endParaRPr lang="zh-CN" altLang="en-US"/>
          </a:p>
        </p:txBody>
      </p:sp>
    </p:spTree>
    <p:extLst>
      <p:ext uri="{BB962C8B-B14F-4D97-AF65-F5344CB8AC3E}">
        <p14:creationId xmlns:p14="http://schemas.microsoft.com/office/powerpoint/2010/main" val="814599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瓦西里</a:t>
            </a:r>
            <a:endParaRPr lang="zh-CN" altLang="en-US" dirty="0"/>
          </a:p>
        </p:txBody>
      </p:sp>
      <p:sp>
        <p:nvSpPr>
          <p:cNvPr id="4" name="灯片编号占位符 3"/>
          <p:cNvSpPr>
            <a:spLocks noGrp="1"/>
          </p:cNvSpPr>
          <p:nvPr>
            <p:ph type="sldNum" sz="quarter" idx="10"/>
          </p:nvPr>
        </p:nvSpPr>
        <p:spPr/>
        <p:txBody>
          <a:bodyPr/>
          <a:lstStyle/>
          <a:p>
            <a:fld id="{FEABC6D8-F3CE-438A-922D-AA90992617BE}" type="slidenum">
              <a:rPr lang="zh-CN" altLang="en-US" smtClean="0"/>
              <a:t>29</a:t>
            </a:fld>
            <a:endParaRPr lang="zh-CN" altLang="en-US"/>
          </a:p>
        </p:txBody>
      </p:sp>
    </p:spTree>
    <p:extLst>
      <p:ext uri="{BB962C8B-B14F-4D97-AF65-F5344CB8AC3E}">
        <p14:creationId xmlns:p14="http://schemas.microsoft.com/office/powerpoint/2010/main" val="1626812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任命你的是高层，决定业绩的是员工，穿成同心圆，领导赢，兄弟赢才是你赢。目标分解和资源要求，认识各自目标统一目标的过程</a:t>
            </a:r>
            <a:endParaRPr lang="zh-CN" altLang="en-US" dirty="0"/>
          </a:p>
        </p:txBody>
      </p:sp>
      <p:sp>
        <p:nvSpPr>
          <p:cNvPr id="4" name="灯片编号占位符 3"/>
          <p:cNvSpPr>
            <a:spLocks noGrp="1"/>
          </p:cNvSpPr>
          <p:nvPr>
            <p:ph type="sldNum" sz="quarter" idx="10"/>
          </p:nvPr>
        </p:nvSpPr>
        <p:spPr/>
        <p:txBody>
          <a:bodyPr/>
          <a:lstStyle/>
          <a:p>
            <a:fld id="{FEABC6D8-F3CE-438A-922D-AA90992617BE}" type="slidenum">
              <a:rPr lang="zh-CN" altLang="en-US" smtClean="0"/>
              <a:t>30</a:t>
            </a:fld>
            <a:endParaRPr lang="zh-CN" altLang="en-US"/>
          </a:p>
        </p:txBody>
      </p:sp>
    </p:spTree>
    <p:extLst>
      <p:ext uri="{BB962C8B-B14F-4D97-AF65-F5344CB8AC3E}">
        <p14:creationId xmlns:p14="http://schemas.microsoft.com/office/powerpoint/2010/main" val="1859083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对组织不同的承诺心态去参加团队建设的</a:t>
            </a:r>
            <a:r>
              <a:rPr lang="en-US" altLang="zh-CN" dirty="0" smtClean="0"/>
              <a:t>-</a:t>
            </a:r>
            <a:r>
              <a:rPr lang="zh-CN" altLang="en-US" dirty="0" smtClean="0"/>
              <a:t>要把利益共同体和事业共同体嫁接（光靠利益走不远，例如公司请了一批职业经理人取代元老，拿上市来说事争取团队凝聚力）事业共同体如身边的创业团队。命运共同体（军队）团队的性质定位很重要（销售团队例子</a:t>
            </a:r>
            <a:r>
              <a:rPr lang="en-US" altLang="zh-CN" dirty="0" smtClean="0"/>
              <a:t>—</a:t>
            </a:r>
            <a:r>
              <a:rPr lang="zh-CN" altLang="en-US" dirty="0" smtClean="0"/>
              <a:t>实际只要把职业的打造成利益的就可以了）</a:t>
            </a:r>
            <a:endParaRPr lang="en-US" altLang="zh-CN" dirty="0" smtClean="0"/>
          </a:p>
          <a:p>
            <a:endParaRPr lang="en-US" altLang="zh-CN" dirty="0" smtClean="0"/>
          </a:p>
          <a:p>
            <a:r>
              <a:rPr lang="zh-CN" altLang="en-US" dirty="0" smtClean="0"/>
              <a:t>对联</a:t>
            </a:r>
            <a:endParaRPr lang="en-US" altLang="zh-CN" dirty="0" smtClean="0"/>
          </a:p>
          <a:p>
            <a:r>
              <a:rPr lang="zh-CN" altLang="en-US" dirty="0" smtClean="0"/>
              <a:t>领导的最高境界是努力通过自己的价值观和行为来引导组织，用正式权力和正向的隐权力去抵制和对冲掉负向的隐权力</a:t>
            </a:r>
            <a:endParaRPr lang="zh-CN" altLang="en-US" dirty="0"/>
          </a:p>
        </p:txBody>
      </p:sp>
      <p:sp>
        <p:nvSpPr>
          <p:cNvPr id="4" name="灯片编号占位符 3"/>
          <p:cNvSpPr>
            <a:spLocks noGrp="1"/>
          </p:cNvSpPr>
          <p:nvPr>
            <p:ph type="sldNum" sz="quarter" idx="10"/>
          </p:nvPr>
        </p:nvSpPr>
        <p:spPr/>
        <p:txBody>
          <a:bodyPr/>
          <a:lstStyle/>
          <a:p>
            <a:fld id="{FEABC6D8-F3CE-438A-922D-AA90992617BE}" type="slidenum">
              <a:rPr lang="zh-CN" altLang="en-US" smtClean="0"/>
              <a:t>31</a:t>
            </a:fld>
            <a:endParaRPr lang="zh-CN" altLang="en-US"/>
          </a:p>
        </p:txBody>
      </p:sp>
    </p:spTree>
    <p:extLst>
      <p:ext uri="{BB962C8B-B14F-4D97-AF65-F5344CB8AC3E}">
        <p14:creationId xmlns:p14="http://schemas.microsoft.com/office/powerpoint/2010/main" val="650160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p:cNvSpPr>
            <a:spLocks noGrp="1" noRot="1" noChangeAspect="1" noTextEdit="1"/>
          </p:cNvSpPr>
          <p:nvPr>
            <p:ph type="sldImg"/>
          </p:nvPr>
        </p:nvSpPr>
        <p:spPr>
          <a:ln/>
        </p:spPr>
      </p:sp>
      <p:sp>
        <p:nvSpPr>
          <p:cNvPr id="111619" name="备注占位符 2"/>
          <p:cNvSpPr>
            <a:spLocks noGrp="1"/>
          </p:cNvSpPr>
          <p:nvPr>
            <p:ph type="body" idx="1"/>
          </p:nvPr>
        </p:nvSpPr>
        <p:spPr>
          <a:noFill/>
        </p:spPr>
        <p:txBody>
          <a:bodyPr/>
          <a:lstStyle/>
          <a:p>
            <a:r>
              <a:rPr lang="zh-CN" altLang="en-US" dirty="0" smtClean="0">
                <a:latin typeface="Arial" charset="0"/>
                <a:ea typeface="宋体" charset="-122"/>
              </a:rPr>
              <a:t>团队合作的规矩就要按着目标来，模式和团队建设指导都围绕目标</a:t>
            </a:r>
          </a:p>
        </p:txBody>
      </p:sp>
      <p:sp>
        <p:nvSpPr>
          <p:cNvPr id="111620" name="灯片编号占位符 3"/>
          <p:cNvSpPr>
            <a:spLocks noGrp="1"/>
          </p:cNvSpPr>
          <p:nvPr>
            <p:ph type="sldNum" sz="quarter" idx="5"/>
          </p:nvPr>
        </p:nvSpPr>
        <p:spPr>
          <a:noFill/>
        </p:spPr>
        <p:txBody>
          <a:bodyPr/>
          <a:lstStyle>
            <a:lvl1pPr eaLnBrk="0" hangingPunct="0">
              <a:defRPr sz="8800">
                <a:solidFill>
                  <a:schemeClr val="tx1"/>
                </a:solidFill>
                <a:latin typeface="Arial" charset="0"/>
                <a:ea typeface="宋体" charset="-122"/>
              </a:defRPr>
            </a:lvl1pPr>
            <a:lvl2pPr marL="742950" indent="-285750" eaLnBrk="0" hangingPunct="0">
              <a:defRPr sz="8800">
                <a:solidFill>
                  <a:schemeClr val="tx1"/>
                </a:solidFill>
                <a:latin typeface="Arial" charset="0"/>
                <a:ea typeface="宋体" charset="-122"/>
              </a:defRPr>
            </a:lvl2pPr>
            <a:lvl3pPr marL="1143000" indent="-228600" eaLnBrk="0" hangingPunct="0">
              <a:defRPr sz="8800">
                <a:solidFill>
                  <a:schemeClr val="tx1"/>
                </a:solidFill>
                <a:latin typeface="Arial" charset="0"/>
                <a:ea typeface="宋体" charset="-122"/>
              </a:defRPr>
            </a:lvl3pPr>
            <a:lvl4pPr marL="1600200" indent="-228600" eaLnBrk="0" hangingPunct="0">
              <a:defRPr sz="8800">
                <a:solidFill>
                  <a:schemeClr val="tx1"/>
                </a:solidFill>
                <a:latin typeface="Arial" charset="0"/>
                <a:ea typeface="宋体" charset="-122"/>
              </a:defRPr>
            </a:lvl4pPr>
            <a:lvl5pPr marL="2057400" indent="-228600" eaLnBrk="0" hangingPunct="0">
              <a:defRPr sz="8800">
                <a:solidFill>
                  <a:schemeClr val="tx1"/>
                </a:solidFill>
                <a:latin typeface="Arial" charset="0"/>
                <a:ea typeface="宋体" charset="-122"/>
              </a:defRPr>
            </a:lvl5pPr>
            <a:lvl6pPr marL="2514600" indent="-228600" algn="ctr" eaLnBrk="0" fontAlgn="base" hangingPunct="0">
              <a:spcBef>
                <a:spcPct val="0"/>
              </a:spcBef>
              <a:spcAft>
                <a:spcPct val="0"/>
              </a:spcAft>
              <a:defRPr sz="8800">
                <a:solidFill>
                  <a:schemeClr val="tx1"/>
                </a:solidFill>
                <a:latin typeface="Arial" charset="0"/>
                <a:ea typeface="宋体" charset="-122"/>
              </a:defRPr>
            </a:lvl6pPr>
            <a:lvl7pPr marL="2971800" indent="-228600" algn="ctr" eaLnBrk="0" fontAlgn="base" hangingPunct="0">
              <a:spcBef>
                <a:spcPct val="0"/>
              </a:spcBef>
              <a:spcAft>
                <a:spcPct val="0"/>
              </a:spcAft>
              <a:defRPr sz="8800">
                <a:solidFill>
                  <a:schemeClr val="tx1"/>
                </a:solidFill>
                <a:latin typeface="Arial" charset="0"/>
                <a:ea typeface="宋体" charset="-122"/>
              </a:defRPr>
            </a:lvl7pPr>
            <a:lvl8pPr marL="3429000" indent="-228600" algn="ctr" eaLnBrk="0" fontAlgn="base" hangingPunct="0">
              <a:spcBef>
                <a:spcPct val="0"/>
              </a:spcBef>
              <a:spcAft>
                <a:spcPct val="0"/>
              </a:spcAft>
              <a:defRPr sz="8800">
                <a:solidFill>
                  <a:schemeClr val="tx1"/>
                </a:solidFill>
                <a:latin typeface="Arial" charset="0"/>
                <a:ea typeface="宋体" charset="-122"/>
              </a:defRPr>
            </a:lvl8pPr>
            <a:lvl9pPr marL="3886200" indent="-228600" algn="ctr" eaLnBrk="0" fontAlgn="base" hangingPunct="0">
              <a:spcBef>
                <a:spcPct val="0"/>
              </a:spcBef>
              <a:spcAft>
                <a:spcPct val="0"/>
              </a:spcAft>
              <a:defRPr sz="8800">
                <a:solidFill>
                  <a:schemeClr val="tx1"/>
                </a:solidFill>
                <a:latin typeface="Arial" charset="0"/>
                <a:ea typeface="宋体" charset="-122"/>
              </a:defRPr>
            </a:lvl9pPr>
          </a:lstStyle>
          <a:p>
            <a:pPr eaLnBrk="1" hangingPunct="1"/>
            <a:fld id="{53BDF748-C9E8-4BA0-8FF1-D0599A1BCE3E}" type="slidenum">
              <a:rPr lang="en-US" altLang="zh-CN" sz="1200">
                <a:solidFill>
                  <a:prstClr val="black"/>
                </a:solidFill>
              </a:rPr>
              <a:pPr eaLnBrk="1" hangingPunct="1"/>
              <a:t>5</a:t>
            </a:fld>
            <a:endParaRPr lang="en-US" altLang="zh-CN" sz="120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经理的隐权力重建平衡</a:t>
            </a:r>
            <a:r>
              <a:rPr lang="en-US" altLang="zh-CN" dirty="0" smtClean="0"/>
              <a:t>——</a:t>
            </a:r>
            <a:r>
              <a:rPr lang="zh-CN" altLang="en-US" smtClean="0"/>
              <a:t>（利益不平衡所导致的权利不平衡）</a:t>
            </a:r>
            <a:endParaRPr lang="zh-CN" altLang="en-US"/>
          </a:p>
        </p:txBody>
      </p:sp>
      <p:sp>
        <p:nvSpPr>
          <p:cNvPr id="4" name="灯片编号占位符 3"/>
          <p:cNvSpPr>
            <a:spLocks noGrp="1"/>
          </p:cNvSpPr>
          <p:nvPr>
            <p:ph type="sldNum" sz="quarter" idx="10"/>
          </p:nvPr>
        </p:nvSpPr>
        <p:spPr/>
        <p:txBody>
          <a:bodyPr/>
          <a:lstStyle/>
          <a:p>
            <a:fld id="{FEABC6D8-F3CE-438A-922D-AA90992617BE}" type="slidenum">
              <a:rPr lang="zh-CN" altLang="en-US" smtClean="0"/>
              <a:t>35</a:t>
            </a:fld>
            <a:endParaRPr lang="zh-CN" altLang="en-US"/>
          </a:p>
        </p:txBody>
      </p:sp>
    </p:spTree>
    <p:extLst>
      <p:ext uri="{BB962C8B-B14F-4D97-AF65-F5344CB8AC3E}">
        <p14:creationId xmlns:p14="http://schemas.microsoft.com/office/powerpoint/2010/main" val="2144686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EABC6D8-F3CE-438A-922D-AA90992617BE}" type="slidenum">
              <a:rPr lang="zh-CN" altLang="en-US" smtClean="0"/>
              <a:t>6</a:t>
            </a:fld>
            <a:endParaRPr lang="zh-CN" altLang="en-US"/>
          </a:p>
        </p:txBody>
      </p:sp>
    </p:spTree>
    <p:extLst>
      <p:ext uri="{BB962C8B-B14F-4D97-AF65-F5344CB8AC3E}">
        <p14:creationId xmlns:p14="http://schemas.microsoft.com/office/powerpoint/2010/main" val="1029497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容许不同声音</a:t>
            </a:r>
            <a:r>
              <a:rPr lang="en-US" altLang="zh-CN" dirty="0" smtClean="0"/>
              <a:t>——</a:t>
            </a:r>
            <a:r>
              <a:rPr lang="zh-CN" altLang="en-US" dirty="0" smtClean="0"/>
              <a:t>权变理论。</a:t>
            </a:r>
            <a:endParaRPr lang="zh-CN" altLang="en-US" dirty="0"/>
          </a:p>
        </p:txBody>
      </p:sp>
      <p:sp>
        <p:nvSpPr>
          <p:cNvPr id="4" name="灯片编号占位符 3"/>
          <p:cNvSpPr>
            <a:spLocks noGrp="1"/>
          </p:cNvSpPr>
          <p:nvPr>
            <p:ph type="sldNum" sz="quarter" idx="10"/>
          </p:nvPr>
        </p:nvSpPr>
        <p:spPr/>
        <p:txBody>
          <a:bodyPr/>
          <a:lstStyle/>
          <a:p>
            <a:fld id="{FEABC6D8-F3CE-438A-922D-AA90992617BE}" type="slidenum">
              <a:rPr lang="zh-CN" altLang="en-US" smtClean="0"/>
              <a:t>8</a:t>
            </a:fld>
            <a:endParaRPr lang="zh-CN" altLang="en-US"/>
          </a:p>
        </p:txBody>
      </p:sp>
    </p:spTree>
    <p:extLst>
      <p:ext uri="{BB962C8B-B14F-4D97-AF65-F5344CB8AC3E}">
        <p14:creationId xmlns:p14="http://schemas.microsoft.com/office/powerpoint/2010/main" val="517480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p:cNvSpPr>
            <a:spLocks noGrp="1" noRot="1" noChangeAspect="1" noTextEdit="1"/>
          </p:cNvSpPr>
          <p:nvPr>
            <p:ph type="sldImg"/>
          </p:nvPr>
        </p:nvSpPr>
        <p:spPr>
          <a:ln/>
        </p:spPr>
      </p:sp>
      <p:sp>
        <p:nvSpPr>
          <p:cNvPr id="111619" name="备注占位符 2"/>
          <p:cNvSpPr>
            <a:spLocks noGrp="1"/>
          </p:cNvSpPr>
          <p:nvPr>
            <p:ph type="body" idx="1"/>
          </p:nvPr>
        </p:nvSpPr>
        <p:spPr>
          <a:noFill/>
        </p:spPr>
        <p:txBody>
          <a:bodyPr/>
          <a:lstStyle/>
          <a:p>
            <a:endParaRPr lang="zh-CN" altLang="en-US" dirty="0" smtClean="0">
              <a:latin typeface="Arial" charset="0"/>
              <a:ea typeface="宋体" charset="-122"/>
            </a:endParaRPr>
          </a:p>
        </p:txBody>
      </p:sp>
      <p:sp>
        <p:nvSpPr>
          <p:cNvPr id="111620" name="灯片编号占位符 3"/>
          <p:cNvSpPr>
            <a:spLocks noGrp="1"/>
          </p:cNvSpPr>
          <p:nvPr>
            <p:ph type="sldNum" sz="quarter" idx="5"/>
          </p:nvPr>
        </p:nvSpPr>
        <p:spPr>
          <a:noFill/>
        </p:spPr>
        <p:txBody>
          <a:bodyPr/>
          <a:lstStyle>
            <a:lvl1pPr eaLnBrk="0" hangingPunct="0">
              <a:defRPr sz="8800">
                <a:solidFill>
                  <a:schemeClr val="tx1"/>
                </a:solidFill>
                <a:latin typeface="Arial" charset="0"/>
                <a:ea typeface="宋体" charset="-122"/>
              </a:defRPr>
            </a:lvl1pPr>
            <a:lvl2pPr marL="742950" indent="-285750" eaLnBrk="0" hangingPunct="0">
              <a:defRPr sz="8800">
                <a:solidFill>
                  <a:schemeClr val="tx1"/>
                </a:solidFill>
                <a:latin typeface="Arial" charset="0"/>
                <a:ea typeface="宋体" charset="-122"/>
              </a:defRPr>
            </a:lvl2pPr>
            <a:lvl3pPr marL="1143000" indent="-228600" eaLnBrk="0" hangingPunct="0">
              <a:defRPr sz="8800">
                <a:solidFill>
                  <a:schemeClr val="tx1"/>
                </a:solidFill>
                <a:latin typeface="Arial" charset="0"/>
                <a:ea typeface="宋体" charset="-122"/>
              </a:defRPr>
            </a:lvl3pPr>
            <a:lvl4pPr marL="1600200" indent="-228600" eaLnBrk="0" hangingPunct="0">
              <a:defRPr sz="8800">
                <a:solidFill>
                  <a:schemeClr val="tx1"/>
                </a:solidFill>
                <a:latin typeface="Arial" charset="0"/>
                <a:ea typeface="宋体" charset="-122"/>
              </a:defRPr>
            </a:lvl4pPr>
            <a:lvl5pPr marL="2057400" indent="-228600" eaLnBrk="0" hangingPunct="0">
              <a:defRPr sz="8800">
                <a:solidFill>
                  <a:schemeClr val="tx1"/>
                </a:solidFill>
                <a:latin typeface="Arial" charset="0"/>
                <a:ea typeface="宋体" charset="-122"/>
              </a:defRPr>
            </a:lvl5pPr>
            <a:lvl6pPr marL="2514600" indent="-228600" algn="ctr" eaLnBrk="0" fontAlgn="base" hangingPunct="0">
              <a:spcBef>
                <a:spcPct val="0"/>
              </a:spcBef>
              <a:spcAft>
                <a:spcPct val="0"/>
              </a:spcAft>
              <a:defRPr sz="8800">
                <a:solidFill>
                  <a:schemeClr val="tx1"/>
                </a:solidFill>
                <a:latin typeface="Arial" charset="0"/>
                <a:ea typeface="宋体" charset="-122"/>
              </a:defRPr>
            </a:lvl6pPr>
            <a:lvl7pPr marL="2971800" indent="-228600" algn="ctr" eaLnBrk="0" fontAlgn="base" hangingPunct="0">
              <a:spcBef>
                <a:spcPct val="0"/>
              </a:spcBef>
              <a:spcAft>
                <a:spcPct val="0"/>
              </a:spcAft>
              <a:defRPr sz="8800">
                <a:solidFill>
                  <a:schemeClr val="tx1"/>
                </a:solidFill>
                <a:latin typeface="Arial" charset="0"/>
                <a:ea typeface="宋体" charset="-122"/>
              </a:defRPr>
            </a:lvl7pPr>
            <a:lvl8pPr marL="3429000" indent="-228600" algn="ctr" eaLnBrk="0" fontAlgn="base" hangingPunct="0">
              <a:spcBef>
                <a:spcPct val="0"/>
              </a:spcBef>
              <a:spcAft>
                <a:spcPct val="0"/>
              </a:spcAft>
              <a:defRPr sz="8800">
                <a:solidFill>
                  <a:schemeClr val="tx1"/>
                </a:solidFill>
                <a:latin typeface="Arial" charset="0"/>
                <a:ea typeface="宋体" charset="-122"/>
              </a:defRPr>
            </a:lvl8pPr>
            <a:lvl9pPr marL="3886200" indent="-228600" algn="ctr" eaLnBrk="0" fontAlgn="base" hangingPunct="0">
              <a:spcBef>
                <a:spcPct val="0"/>
              </a:spcBef>
              <a:spcAft>
                <a:spcPct val="0"/>
              </a:spcAft>
              <a:defRPr sz="8800">
                <a:solidFill>
                  <a:schemeClr val="tx1"/>
                </a:solidFill>
                <a:latin typeface="Arial" charset="0"/>
                <a:ea typeface="宋体" charset="-122"/>
              </a:defRPr>
            </a:lvl9pPr>
          </a:lstStyle>
          <a:p>
            <a:pPr eaLnBrk="1" hangingPunct="1"/>
            <a:fld id="{53BDF748-C9E8-4BA0-8FF1-D0599A1BCE3E}" type="slidenum">
              <a:rPr lang="en-US" altLang="zh-CN" sz="1200">
                <a:solidFill>
                  <a:prstClr val="black"/>
                </a:solidFill>
              </a:rPr>
              <a:pPr eaLnBrk="1" hangingPunct="1"/>
              <a:t>9</a:t>
            </a:fld>
            <a:endParaRPr lang="en-US" altLang="zh-CN" sz="120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冷兵器，劈刺或投鄭武器。五斗弓</a:t>
            </a:r>
            <a:r>
              <a:rPr lang="en-US" altLang="zh-CN" dirty="0" smtClean="0"/>
              <a:t>-</a:t>
            </a:r>
            <a:r>
              <a:rPr lang="zh-CN" altLang="en-US" dirty="0" smtClean="0"/>
              <a:t>一石弓（大力士），火绳枪的征兵范围扩大了。绳子一般经化学处理可慢烧</a:t>
            </a:r>
            <a:r>
              <a:rPr lang="en-US" altLang="zh-CN" dirty="0" smtClean="0"/>
              <a:t>1-2</a:t>
            </a:r>
            <a:r>
              <a:rPr lang="zh-CN" altLang="en-US" dirty="0" smtClean="0"/>
              <a:t>小时。稍慢易熄火，烧快枪就没用了。不好控制。容易误伤战友。明朝的边防军虽配置，但不受欢迎。没大批量使用。</a:t>
            </a:r>
            <a:endParaRPr lang="zh-CN" altLang="en-US" dirty="0"/>
          </a:p>
        </p:txBody>
      </p:sp>
      <p:sp>
        <p:nvSpPr>
          <p:cNvPr id="4" name="灯片编号占位符 3"/>
          <p:cNvSpPr>
            <a:spLocks noGrp="1"/>
          </p:cNvSpPr>
          <p:nvPr>
            <p:ph type="sldNum" sz="quarter" idx="10"/>
          </p:nvPr>
        </p:nvSpPr>
        <p:spPr/>
        <p:txBody>
          <a:bodyPr/>
          <a:lstStyle/>
          <a:p>
            <a:fld id="{FEABC6D8-F3CE-438A-922D-AA90992617B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425972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尼奥达斯，</a:t>
            </a:r>
            <a:r>
              <a:rPr lang="en-US" altLang="zh-CN" dirty="0" smtClean="0"/>
              <a:t>2</a:t>
            </a:r>
            <a:r>
              <a:rPr lang="zh-CN" altLang="en-US" dirty="0" smtClean="0"/>
              <a:t>年任期，斯巴达</a:t>
            </a:r>
            <a:r>
              <a:rPr lang="en-US" altLang="zh-CN" dirty="0" smtClean="0"/>
              <a:t>300</a:t>
            </a:r>
            <a:r>
              <a:rPr lang="zh-CN" altLang="en-US" dirty="0" smtClean="0"/>
              <a:t>勇士</a:t>
            </a:r>
            <a:endParaRPr lang="zh-CN" altLang="en-US" dirty="0"/>
          </a:p>
        </p:txBody>
      </p:sp>
      <p:sp>
        <p:nvSpPr>
          <p:cNvPr id="4" name="灯片编号占位符 3"/>
          <p:cNvSpPr>
            <a:spLocks noGrp="1"/>
          </p:cNvSpPr>
          <p:nvPr>
            <p:ph type="sldNum" sz="quarter" idx="10"/>
          </p:nvPr>
        </p:nvSpPr>
        <p:spPr/>
        <p:txBody>
          <a:bodyPr/>
          <a:lstStyle/>
          <a:p>
            <a:fld id="{FEABC6D8-F3CE-438A-922D-AA90992617BE}" type="slidenum">
              <a:rPr lang="zh-CN" altLang="en-US" smtClean="0"/>
              <a:t>13</a:t>
            </a:fld>
            <a:endParaRPr lang="zh-CN" altLang="en-US"/>
          </a:p>
        </p:txBody>
      </p:sp>
    </p:spTree>
    <p:extLst>
      <p:ext uri="{BB962C8B-B14F-4D97-AF65-F5344CB8AC3E}">
        <p14:creationId xmlns:p14="http://schemas.microsoft.com/office/powerpoint/2010/main" val="3957838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合肥</a:t>
            </a:r>
            <a:endParaRPr lang="zh-CN" altLang="en-US" dirty="0"/>
          </a:p>
        </p:txBody>
      </p:sp>
      <p:sp>
        <p:nvSpPr>
          <p:cNvPr id="4" name="灯片编号占位符 3"/>
          <p:cNvSpPr>
            <a:spLocks noGrp="1"/>
          </p:cNvSpPr>
          <p:nvPr>
            <p:ph type="sldNum" sz="quarter" idx="10"/>
          </p:nvPr>
        </p:nvSpPr>
        <p:spPr/>
        <p:txBody>
          <a:bodyPr/>
          <a:lstStyle/>
          <a:p>
            <a:fld id="{FEABC6D8-F3CE-438A-922D-AA90992617BE}" type="slidenum">
              <a:rPr lang="zh-CN" altLang="en-US" smtClean="0"/>
              <a:t>14</a:t>
            </a:fld>
            <a:endParaRPr lang="zh-CN" altLang="en-US"/>
          </a:p>
        </p:txBody>
      </p:sp>
    </p:spTree>
    <p:extLst>
      <p:ext uri="{BB962C8B-B14F-4D97-AF65-F5344CB8AC3E}">
        <p14:creationId xmlns:p14="http://schemas.microsoft.com/office/powerpoint/2010/main" val="3431703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对方黄河以北，宋方</a:t>
            </a:r>
            <a:r>
              <a:rPr lang="en-US" altLang="zh-CN" dirty="0" smtClean="0"/>
              <a:t>1</a:t>
            </a:r>
            <a:r>
              <a:rPr lang="zh-CN" altLang="en-US" dirty="0" smtClean="0"/>
              <a:t>次</a:t>
            </a:r>
            <a:r>
              <a:rPr lang="en-US" altLang="zh-CN" dirty="0" smtClean="0"/>
              <a:t>10</a:t>
            </a:r>
            <a:r>
              <a:rPr lang="zh-CN" altLang="en-US" dirty="0" smtClean="0"/>
              <a:t>万</a:t>
            </a:r>
            <a:r>
              <a:rPr lang="en-US" altLang="zh-CN" dirty="0" smtClean="0"/>
              <a:t>-2</a:t>
            </a:r>
            <a:r>
              <a:rPr lang="zh-CN" altLang="en-US" dirty="0" smtClean="0"/>
              <a:t>次</a:t>
            </a:r>
            <a:r>
              <a:rPr lang="en-US" altLang="zh-CN" dirty="0" smtClean="0"/>
              <a:t>20</a:t>
            </a:r>
            <a:r>
              <a:rPr lang="zh-CN" altLang="en-US" dirty="0" smtClean="0"/>
              <a:t>万，想收回幽云十六州，当对方皇帝死后，萧太后摄政</a:t>
            </a:r>
            <a:endParaRPr lang="zh-CN" altLang="en-US" dirty="0"/>
          </a:p>
        </p:txBody>
      </p:sp>
      <p:sp>
        <p:nvSpPr>
          <p:cNvPr id="4" name="灯片编号占位符 3"/>
          <p:cNvSpPr>
            <a:spLocks noGrp="1"/>
          </p:cNvSpPr>
          <p:nvPr>
            <p:ph type="sldNum" sz="quarter" idx="10"/>
          </p:nvPr>
        </p:nvSpPr>
        <p:spPr/>
        <p:txBody>
          <a:bodyPr/>
          <a:lstStyle/>
          <a:p>
            <a:fld id="{FEABC6D8-F3CE-438A-922D-AA90992617BE}" type="slidenum">
              <a:rPr lang="zh-CN" altLang="en-US" smtClean="0"/>
              <a:t>15</a:t>
            </a:fld>
            <a:endParaRPr lang="zh-CN" altLang="en-US"/>
          </a:p>
        </p:txBody>
      </p:sp>
    </p:spTree>
    <p:extLst>
      <p:ext uri="{BB962C8B-B14F-4D97-AF65-F5344CB8AC3E}">
        <p14:creationId xmlns:p14="http://schemas.microsoft.com/office/powerpoint/2010/main" val="144642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2019-4-25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2019-4-25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2019-4-25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13" descr="地球1副本"/>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66225"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831850" y="2513013"/>
            <a:ext cx="7772400" cy="1470025"/>
          </a:xfrm>
        </p:spPr>
        <p:txBody>
          <a:bodyPr/>
          <a:lstStyle>
            <a:lvl1pPr algn="r">
              <a:defRPr b="1"/>
            </a:lvl1pPr>
          </a:lstStyle>
          <a:p>
            <a:pPr lvl="0"/>
            <a:r>
              <a:rPr lang="zh-CN" altLang="en-US" noProof="0" smtClean="0"/>
              <a:t>单击此处编辑母版标题样式</a:t>
            </a:r>
          </a:p>
        </p:txBody>
      </p:sp>
      <p:sp>
        <p:nvSpPr>
          <p:cNvPr id="5123" name="Rectangle 3"/>
          <p:cNvSpPr>
            <a:spLocks noGrp="1" noChangeArrowheads="1"/>
          </p:cNvSpPr>
          <p:nvPr>
            <p:ph type="subTitle" idx="1"/>
          </p:nvPr>
        </p:nvSpPr>
        <p:spPr bwMode="auto">
          <a:xfrm>
            <a:off x="2203450" y="4268788"/>
            <a:ext cx="6400800"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r">
              <a:buFontTx/>
              <a:buNone/>
              <a:defRPr sz="2800">
                <a:solidFill>
                  <a:srgbClr val="DDDDDD"/>
                </a:solidFill>
                <a:ea typeface="黑体" pitchFamily="49" charset="-122"/>
              </a:defRPr>
            </a:lvl1pPr>
          </a:lstStyle>
          <a:p>
            <a:pPr lvl="0"/>
            <a:r>
              <a:rPr lang="zh-CN" altLang="en-US" noProof="0" smtClean="0"/>
              <a:t>单击此处编辑母版副标题样式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858B317-7FD9-447B-A3C9-1830C256282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91168198"/>
      </p:ext>
    </p:extLst>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95563-46F9-4360-A9CF-41645EB3480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99107798"/>
      </p:ext>
    </p:extLst>
  </p:cSld>
  <p:clrMapOvr>
    <a:masterClrMapping/>
  </p:clrMapOvr>
  <p:transition>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A5990-B169-4C71-85E9-5E0242F5D6E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30313821"/>
      </p:ext>
    </p:extLst>
  </p:cSld>
  <p:clrMapOvr>
    <a:masterClrMapping/>
  </p:clrMapOvr>
  <p:transition>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66CEFE-275C-40C9-9FC9-765F6A95329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54980275"/>
      </p:ext>
    </p:extLst>
  </p:cSld>
  <p:clrMapOvr>
    <a:masterClrMapping/>
  </p:clrMapOvr>
  <p:transition>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A2C5848-1925-44C8-92F5-BC5B5EE0A79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52123113"/>
      </p:ext>
    </p:extLst>
  </p:cSld>
  <p:clrMapOvr>
    <a:masterClrMapping/>
  </p:clrMapOvr>
  <p:transition>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FF0A8A4-1C2B-4596-9120-7D191EAB629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33310030"/>
      </p:ext>
    </p:extLst>
  </p:cSld>
  <p:clrMapOvr>
    <a:masterClrMapping/>
  </p:clrMapOvr>
  <p:transition>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180E9E4-2EA6-478F-A04D-27F31312C90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05847622"/>
      </p:ext>
    </p:extLst>
  </p:cSld>
  <p:clrMapOvr>
    <a:masterClrMapping/>
  </p:clrMapOvr>
  <p:transition>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00867D-06B4-4D48-A8CC-91A9DD29DE7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99328288"/>
      </p:ext>
    </p:extLst>
  </p:cSld>
  <p:clrMapOvr>
    <a:masterClrMapping/>
  </p:clrMapOvr>
  <p:transition>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2019-4-25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DC3A07-A67C-409A-9BB8-688CE829ECF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80295188"/>
      </p:ext>
    </p:extLst>
  </p:cSld>
  <p:clrMapOvr>
    <a:masterClrMapping/>
  </p:clrMapOvr>
  <p:transition>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9DCF61-3D58-4876-AE00-C856264BAEA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53753206"/>
      </p:ext>
    </p:extLst>
  </p:cSld>
  <p:clrMapOvr>
    <a:masterClrMapping/>
  </p:clrMapOvr>
  <p:transition>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0"/>
            <a:ext cx="2057400" cy="612616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0"/>
            <a:ext cx="6019800" cy="61261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675F55-C6F2-4C77-A914-EEEC8AE73A6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90907528"/>
      </p:ext>
    </p:extLst>
  </p:cSld>
  <p:clrMapOvr>
    <a:masterClrMapping/>
  </p:clrMapOvr>
  <p:transition>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0"/>
            <a:ext cx="8229600" cy="61261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B2D1-F993-4E1D-BA9E-B2239171C82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34113572"/>
      </p:ext>
    </p:extLst>
  </p:cSld>
  <p:clrMapOvr>
    <a:masterClrMapping/>
  </p:clrMapOvr>
  <p:transition>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1013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9760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4750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2019-4-25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4736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2019-4-25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1829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2019-4-25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3941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2019-4-25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2019-4-25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0605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2019-4-25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0437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2019-4-25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95940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5263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2765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2019-4-25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2019-4-25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2019-4-25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2019-4-25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2019-4-25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2019-4-25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slide" Target="../slides/slide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2019-4-25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Arial" pitchFamily="34" charset="0"/>
                <a:ea typeface="宋体" pitchFamily="2" charset="-122"/>
              </a:defRPr>
            </a:lvl1pPr>
          </a:lstStyle>
          <a:p>
            <a:pPr fontAlgn="base">
              <a:spcBef>
                <a:spcPct val="0"/>
              </a:spcBef>
              <a:spcAft>
                <a:spcPct val="0"/>
              </a:spcAft>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ea typeface="宋体" pitchFamily="2" charset="-122"/>
              </a:defRPr>
            </a:lvl1pPr>
          </a:lstStyle>
          <a:p>
            <a:pPr algn="ctr" fontAlgn="base">
              <a:spcBef>
                <a:spcPct val="0"/>
              </a:spcBef>
              <a:spcAft>
                <a:spcPct val="0"/>
              </a:spcAft>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ea typeface="宋体" pitchFamily="2" charset="-122"/>
              </a:defRPr>
            </a:lvl1pPr>
          </a:lstStyle>
          <a:p>
            <a:pPr fontAlgn="base">
              <a:spcBef>
                <a:spcPct val="0"/>
              </a:spcBef>
              <a:spcAft>
                <a:spcPct val="0"/>
              </a:spcAft>
              <a:defRPr/>
            </a:pPr>
            <a:fld id="{460C23F8-E060-49ED-ABE2-484CEE4BE731}"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pic>
        <p:nvPicPr>
          <p:cNvPr id="2" name="Picture 12" descr="地球副本"/>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66225"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13">
            <a:hlinkClick r:id="rId16" action="ppaction://hlinksldjump"/>
          </p:cNvPr>
          <p:cNvSpPr txBox="1">
            <a:spLocks noChangeArrowheads="1"/>
          </p:cNvSpPr>
          <p:nvPr userDrawn="1"/>
        </p:nvSpPr>
        <p:spPr bwMode="invGray">
          <a:xfrm>
            <a:off x="490538" y="131763"/>
            <a:ext cx="2016125" cy="228600"/>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accent1"/>
                    </a:gs>
                  </a:gsLst>
                  <a:lin ang="0" scaled="1"/>
                </a:gra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chemeClr val="tx1">
                      <a:alpha val="50000"/>
                    </a:schemeClr>
                  </a:outerShdw>
                </a:effectLst>
              </a14:hiddenEffects>
            </a:ext>
          </a:extLst>
        </p:spPr>
        <p:txBody>
          <a:bodyPr>
            <a:spAutoFit/>
          </a:bodyPr>
          <a:lstStyle>
            <a:lvl1pPr eaLnBrk="0" hangingPunct="0">
              <a:defRPr sz="8800">
                <a:solidFill>
                  <a:schemeClr val="tx1"/>
                </a:solidFill>
                <a:latin typeface="Arial" charset="0"/>
                <a:ea typeface="宋体" pitchFamily="2" charset="-122"/>
              </a:defRPr>
            </a:lvl1pPr>
            <a:lvl2pPr marL="742950" indent="-285750" eaLnBrk="0" hangingPunct="0">
              <a:defRPr sz="8800">
                <a:solidFill>
                  <a:schemeClr val="tx1"/>
                </a:solidFill>
                <a:latin typeface="Arial" charset="0"/>
                <a:ea typeface="宋体" pitchFamily="2" charset="-122"/>
              </a:defRPr>
            </a:lvl2pPr>
            <a:lvl3pPr marL="1143000" indent="-228600" eaLnBrk="0" hangingPunct="0">
              <a:defRPr sz="8800">
                <a:solidFill>
                  <a:schemeClr val="tx1"/>
                </a:solidFill>
                <a:latin typeface="Arial" charset="0"/>
                <a:ea typeface="宋体" pitchFamily="2" charset="-122"/>
              </a:defRPr>
            </a:lvl3pPr>
            <a:lvl4pPr marL="1600200" indent="-228600" eaLnBrk="0" hangingPunct="0">
              <a:defRPr sz="8800">
                <a:solidFill>
                  <a:schemeClr val="tx1"/>
                </a:solidFill>
                <a:latin typeface="Arial" charset="0"/>
                <a:ea typeface="宋体" pitchFamily="2" charset="-122"/>
              </a:defRPr>
            </a:lvl4pPr>
            <a:lvl5pPr marL="2057400" indent="-228600" eaLnBrk="0" hangingPunct="0">
              <a:defRPr sz="8800">
                <a:solidFill>
                  <a:schemeClr val="tx1"/>
                </a:solidFill>
                <a:latin typeface="Arial" charset="0"/>
                <a:ea typeface="宋体" pitchFamily="2" charset="-122"/>
              </a:defRPr>
            </a:lvl5pPr>
            <a:lvl6pPr marL="2514600" indent="-228600" algn="ctr" eaLnBrk="0" fontAlgn="base" hangingPunct="0">
              <a:spcBef>
                <a:spcPct val="0"/>
              </a:spcBef>
              <a:spcAft>
                <a:spcPct val="0"/>
              </a:spcAft>
              <a:defRPr sz="8800">
                <a:solidFill>
                  <a:schemeClr val="tx1"/>
                </a:solidFill>
                <a:latin typeface="Arial" charset="0"/>
                <a:ea typeface="宋体" pitchFamily="2" charset="-122"/>
              </a:defRPr>
            </a:lvl6pPr>
            <a:lvl7pPr marL="2971800" indent="-228600" algn="ctr" eaLnBrk="0" fontAlgn="base" hangingPunct="0">
              <a:spcBef>
                <a:spcPct val="0"/>
              </a:spcBef>
              <a:spcAft>
                <a:spcPct val="0"/>
              </a:spcAft>
              <a:defRPr sz="8800">
                <a:solidFill>
                  <a:schemeClr val="tx1"/>
                </a:solidFill>
                <a:latin typeface="Arial" charset="0"/>
                <a:ea typeface="宋体" pitchFamily="2" charset="-122"/>
              </a:defRPr>
            </a:lvl7pPr>
            <a:lvl8pPr marL="3429000" indent="-228600" algn="ctr" eaLnBrk="0" fontAlgn="base" hangingPunct="0">
              <a:spcBef>
                <a:spcPct val="0"/>
              </a:spcBef>
              <a:spcAft>
                <a:spcPct val="0"/>
              </a:spcAft>
              <a:defRPr sz="8800">
                <a:solidFill>
                  <a:schemeClr val="tx1"/>
                </a:solidFill>
                <a:latin typeface="Arial" charset="0"/>
                <a:ea typeface="宋体" pitchFamily="2" charset="-122"/>
              </a:defRPr>
            </a:lvl8pPr>
            <a:lvl9pPr marL="3886200" indent="-228600" algn="ctr" eaLnBrk="0" fontAlgn="base" hangingPunct="0">
              <a:spcBef>
                <a:spcPct val="0"/>
              </a:spcBef>
              <a:spcAft>
                <a:spcPct val="0"/>
              </a:spcAft>
              <a:defRPr sz="8800">
                <a:solidFill>
                  <a:schemeClr val="tx1"/>
                </a:solidFill>
                <a:latin typeface="Arial" charset="0"/>
                <a:ea typeface="宋体" pitchFamily="2" charset="-122"/>
              </a:defRPr>
            </a:lvl9pPr>
          </a:lstStyle>
          <a:p>
            <a:pPr eaLnBrk="1" fontAlgn="base" hangingPunct="1">
              <a:spcBef>
                <a:spcPct val="50000"/>
              </a:spcBef>
              <a:spcAft>
                <a:spcPct val="0"/>
              </a:spcAft>
              <a:defRPr/>
            </a:pPr>
            <a:r>
              <a:rPr lang="en-US" altLang="zh-CN" sz="900" b="1" smtClean="0">
                <a:solidFill>
                  <a:srgbClr val="000066"/>
                </a:solidFill>
                <a:ea typeface="经典超圆简" pitchFamily="49" charset="-122"/>
              </a:rPr>
              <a:t>SILICON LAKE COLLEGE</a:t>
            </a:r>
          </a:p>
        </p:txBody>
      </p:sp>
      <p:pic>
        <p:nvPicPr>
          <p:cNvPr id="1032" name="Picture 15" descr="三毛"/>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l="22002" t="10008" r="16005" b="13977"/>
          <a:stretch>
            <a:fillRect/>
          </a:stretch>
        </p:blipFill>
        <p:spPr bwMode="auto">
          <a:xfrm>
            <a:off x="8459788" y="115888"/>
            <a:ext cx="6000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6" descr="标志副本"/>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50825" y="163513"/>
            <a:ext cx="2524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7">
            <a:hlinkClick r:id="rId16" action="ppaction://hlinksldjump"/>
          </p:cNvPr>
          <p:cNvSpPr txBox="1">
            <a:spLocks noChangeArrowheads="1"/>
          </p:cNvSpPr>
          <p:nvPr userDrawn="1"/>
        </p:nvSpPr>
        <p:spPr bwMode="invGray">
          <a:xfrm>
            <a:off x="6372225" y="6453188"/>
            <a:ext cx="2016125" cy="228600"/>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accent1"/>
                    </a:gs>
                  </a:gsLst>
                  <a:lin ang="0" scaled="1"/>
                </a:gra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53882" dir="2700000" algn="ctr" rotWithShape="0">
                    <a:schemeClr val="tx1">
                      <a:alpha val="50000"/>
                    </a:schemeClr>
                  </a:outerShdw>
                </a:effectLst>
              </a14:hiddenEffects>
            </a:ext>
          </a:extLst>
        </p:spPr>
        <p:txBody>
          <a:bodyPr>
            <a:spAutoFit/>
          </a:bodyPr>
          <a:lstStyle>
            <a:lvl1pPr eaLnBrk="0" hangingPunct="0">
              <a:defRPr sz="8800">
                <a:solidFill>
                  <a:schemeClr val="tx1"/>
                </a:solidFill>
                <a:latin typeface="Arial" charset="0"/>
                <a:ea typeface="宋体" pitchFamily="2" charset="-122"/>
              </a:defRPr>
            </a:lvl1pPr>
            <a:lvl2pPr marL="742950" indent="-285750" eaLnBrk="0" hangingPunct="0">
              <a:defRPr sz="8800">
                <a:solidFill>
                  <a:schemeClr val="tx1"/>
                </a:solidFill>
                <a:latin typeface="Arial" charset="0"/>
                <a:ea typeface="宋体" pitchFamily="2" charset="-122"/>
              </a:defRPr>
            </a:lvl2pPr>
            <a:lvl3pPr marL="1143000" indent="-228600" eaLnBrk="0" hangingPunct="0">
              <a:defRPr sz="8800">
                <a:solidFill>
                  <a:schemeClr val="tx1"/>
                </a:solidFill>
                <a:latin typeface="Arial" charset="0"/>
                <a:ea typeface="宋体" pitchFamily="2" charset="-122"/>
              </a:defRPr>
            </a:lvl3pPr>
            <a:lvl4pPr marL="1600200" indent="-228600" eaLnBrk="0" hangingPunct="0">
              <a:defRPr sz="8800">
                <a:solidFill>
                  <a:schemeClr val="tx1"/>
                </a:solidFill>
                <a:latin typeface="Arial" charset="0"/>
                <a:ea typeface="宋体" pitchFamily="2" charset="-122"/>
              </a:defRPr>
            </a:lvl4pPr>
            <a:lvl5pPr marL="2057400" indent="-228600" eaLnBrk="0" hangingPunct="0">
              <a:defRPr sz="8800">
                <a:solidFill>
                  <a:schemeClr val="tx1"/>
                </a:solidFill>
                <a:latin typeface="Arial" charset="0"/>
                <a:ea typeface="宋体" pitchFamily="2" charset="-122"/>
              </a:defRPr>
            </a:lvl5pPr>
            <a:lvl6pPr marL="2514600" indent="-228600" algn="ctr" eaLnBrk="0" fontAlgn="base" hangingPunct="0">
              <a:spcBef>
                <a:spcPct val="0"/>
              </a:spcBef>
              <a:spcAft>
                <a:spcPct val="0"/>
              </a:spcAft>
              <a:defRPr sz="8800">
                <a:solidFill>
                  <a:schemeClr val="tx1"/>
                </a:solidFill>
                <a:latin typeface="Arial" charset="0"/>
                <a:ea typeface="宋体" pitchFamily="2" charset="-122"/>
              </a:defRPr>
            </a:lvl6pPr>
            <a:lvl7pPr marL="2971800" indent="-228600" algn="ctr" eaLnBrk="0" fontAlgn="base" hangingPunct="0">
              <a:spcBef>
                <a:spcPct val="0"/>
              </a:spcBef>
              <a:spcAft>
                <a:spcPct val="0"/>
              </a:spcAft>
              <a:defRPr sz="8800">
                <a:solidFill>
                  <a:schemeClr val="tx1"/>
                </a:solidFill>
                <a:latin typeface="Arial" charset="0"/>
                <a:ea typeface="宋体" pitchFamily="2" charset="-122"/>
              </a:defRPr>
            </a:lvl7pPr>
            <a:lvl8pPr marL="3429000" indent="-228600" algn="ctr" eaLnBrk="0" fontAlgn="base" hangingPunct="0">
              <a:spcBef>
                <a:spcPct val="0"/>
              </a:spcBef>
              <a:spcAft>
                <a:spcPct val="0"/>
              </a:spcAft>
              <a:defRPr sz="8800">
                <a:solidFill>
                  <a:schemeClr val="tx1"/>
                </a:solidFill>
                <a:latin typeface="Arial" charset="0"/>
                <a:ea typeface="宋体" pitchFamily="2" charset="-122"/>
              </a:defRPr>
            </a:lvl8pPr>
            <a:lvl9pPr marL="3886200" indent="-228600" algn="ctr" eaLnBrk="0" fontAlgn="base" hangingPunct="0">
              <a:spcBef>
                <a:spcPct val="0"/>
              </a:spcBef>
              <a:spcAft>
                <a:spcPct val="0"/>
              </a:spcAft>
              <a:defRPr sz="8800">
                <a:solidFill>
                  <a:schemeClr val="tx1"/>
                </a:solidFill>
                <a:latin typeface="Arial" charset="0"/>
                <a:ea typeface="宋体" pitchFamily="2" charset="-122"/>
              </a:defRPr>
            </a:lvl9pPr>
          </a:lstStyle>
          <a:p>
            <a:pPr eaLnBrk="1" fontAlgn="base" hangingPunct="1">
              <a:spcBef>
                <a:spcPct val="50000"/>
              </a:spcBef>
              <a:spcAft>
                <a:spcPct val="0"/>
              </a:spcAft>
              <a:defRPr/>
            </a:pPr>
            <a:r>
              <a:rPr lang="en-US" altLang="zh-CN" sz="900" smtClean="0">
                <a:solidFill>
                  <a:srgbClr val="000066"/>
                </a:solidFill>
                <a:ea typeface="方正中倩简体" pitchFamily="65" charset="-122"/>
              </a:rPr>
              <a:t>《</a:t>
            </a:r>
            <a:r>
              <a:rPr lang="zh-CN" altLang="en-US" sz="900" smtClean="0">
                <a:solidFill>
                  <a:srgbClr val="000066"/>
                </a:solidFill>
                <a:ea typeface="方正中倩简体" pitchFamily="65" charset="-122"/>
              </a:rPr>
              <a:t>思想道德修养与法律基础</a:t>
            </a:r>
            <a:r>
              <a:rPr lang="en-US" altLang="zh-CN" sz="900" smtClean="0">
                <a:solidFill>
                  <a:srgbClr val="000066"/>
                </a:solidFill>
                <a:ea typeface="方正中倩简体" pitchFamily="65" charset="-122"/>
              </a:rPr>
              <a:t>》</a:t>
            </a:r>
          </a:p>
        </p:txBody>
      </p:sp>
    </p:spTree>
    <p:extLst>
      <p:ext uri="{BB962C8B-B14F-4D97-AF65-F5344CB8AC3E}">
        <p14:creationId xmlns:p14="http://schemas.microsoft.com/office/powerpoint/2010/main" val="491246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cover/>
  </p:transition>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Arial" pitchFamily="34" charset="0"/>
          <a:ea typeface="黑体" pitchFamily="49" charset="-122"/>
        </a:defRPr>
      </a:lvl2pPr>
      <a:lvl3pPr algn="ctr" rtl="0" eaLnBrk="0" fontAlgn="base" hangingPunct="0">
        <a:spcBef>
          <a:spcPct val="0"/>
        </a:spcBef>
        <a:spcAft>
          <a:spcPct val="0"/>
        </a:spcAft>
        <a:defRPr sz="4000">
          <a:solidFill>
            <a:schemeClr val="bg1"/>
          </a:solidFill>
          <a:latin typeface="Arial" pitchFamily="34" charset="0"/>
          <a:ea typeface="黑体" pitchFamily="49" charset="-122"/>
        </a:defRPr>
      </a:lvl3pPr>
      <a:lvl4pPr algn="ctr" rtl="0" eaLnBrk="0" fontAlgn="base" hangingPunct="0">
        <a:spcBef>
          <a:spcPct val="0"/>
        </a:spcBef>
        <a:spcAft>
          <a:spcPct val="0"/>
        </a:spcAft>
        <a:defRPr sz="4000">
          <a:solidFill>
            <a:schemeClr val="bg1"/>
          </a:solidFill>
          <a:latin typeface="Arial" pitchFamily="34" charset="0"/>
          <a:ea typeface="黑体" pitchFamily="49" charset="-122"/>
        </a:defRPr>
      </a:lvl4pPr>
      <a:lvl5pPr algn="ctr" rtl="0" eaLnBrk="0" fontAlgn="base" hangingPunct="0">
        <a:spcBef>
          <a:spcPct val="0"/>
        </a:spcBef>
        <a:spcAft>
          <a:spcPct val="0"/>
        </a:spcAft>
        <a:defRPr sz="4000">
          <a:solidFill>
            <a:schemeClr val="bg1"/>
          </a:solidFill>
          <a:latin typeface="Arial" pitchFamily="34" charset="0"/>
          <a:ea typeface="黑体" pitchFamily="49" charset="-122"/>
        </a:defRPr>
      </a:lvl5pPr>
      <a:lvl6pPr marL="457200" algn="ctr" rtl="0" fontAlgn="base">
        <a:spcBef>
          <a:spcPct val="0"/>
        </a:spcBef>
        <a:spcAft>
          <a:spcPct val="0"/>
        </a:spcAft>
        <a:defRPr sz="4000">
          <a:solidFill>
            <a:schemeClr val="bg1"/>
          </a:solidFill>
          <a:latin typeface="Arial" pitchFamily="34" charset="0"/>
          <a:ea typeface="黑体" pitchFamily="49" charset="-122"/>
        </a:defRPr>
      </a:lvl6pPr>
      <a:lvl7pPr marL="914400" algn="ctr" rtl="0" fontAlgn="base">
        <a:spcBef>
          <a:spcPct val="0"/>
        </a:spcBef>
        <a:spcAft>
          <a:spcPct val="0"/>
        </a:spcAft>
        <a:defRPr sz="4000">
          <a:solidFill>
            <a:schemeClr val="bg1"/>
          </a:solidFill>
          <a:latin typeface="Arial" pitchFamily="34" charset="0"/>
          <a:ea typeface="黑体" pitchFamily="49" charset="-122"/>
        </a:defRPr>
      </a:lvl7pPr>
      <a:lvl8pPr marL="1371600" algn="ctr" rtl="0" fontAlgn="base">
        <a:spcBef>
          <a:spcPct val="0"/>
        </a:spcBef>
        <a:spcAft>
          <a:spcPct val="0"/>
        </a:spcAft>
        <a:defRPr sz="4000">
          <a:solidFill>
            <a:schemeClr val="bg1"/>
          </a:solidFill>
          <a:latin typeface="Arial" pitchFamily="34" charset="0"/>
          <a:ea typeface="黑体" pitchFamily="49" charset="-122"/>
        </a:defRPr>
      </a:lvl8pPr>
      <a:lvl9pPr marL="1828800" algn="ctr" rtl="0" fontAlgn="base">
        <a:spcBef>
          <a:spcPct val="0"/>
        </a:spcBef>
        <a:spcAft>
          <a:spcPct val="0"/>
        </a:spcAft>
        <a:defRPr sz="4000">
          <a:solidFill>
            <a:schemeClr val="bg1"/>
          </a:solidFill>
          <a:latin typeface="Arial" pitchFamily="34" charset="0"/>
          <a:ea typeface="黑体" pitchFamily="49"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pPr/>
              <a:t>2019-4-25</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779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hyperlink" Target="d0034627183751fa6ccea1951ef77950.mp4"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ChangeArrowheads="1"/>
          </p:cNvSpPr>
          <p:nvPr/>
        </p:nvSpPr>
        <p:spPr bwMode="auto">
          <a:xfrm>
            <a:off x="611188" y="495170"/>
            <a:ext cx="8137525" cy="225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base">
              <a:lnSpc>
                <a:spcPct val="130000"/>
              </a:lnSpc>
              <a:spcBef>
                <a:spcPct val="0"/>
              </a:spcBef>
              <a:spcAft>
                <a:spcPct val="0"/>
              </a:spcAft>
            </a:pPr>
            <a:r>
              <a:rPr lang="zh-CN" altLang="en-US" sz="5400" b="1" dirty="0" smtClean="0">
                <a:solidFill>
                  <a:srgbClr val="CC0000"/>
                </a:solidFill>
                <a:ea typeface="黑体" pitchFamily="2" charset="-122"/>
              </a:rPr>
              <a:t>军人素养之四</a:t>
            </a:r>
            <a:endParaRPr lang="en-US" altLang="zh-CN" sz="5400" b="1" dirty="0" smtClean="0">
              <a:solidFill>
                <a:srgbClr val="CC0000"/>
              </a:solidFill>
              <a:ea typeface="黑体" pitchFamily="2" charset="-122"/>
            </a:endParaRPr>
          </a:p>
          <a:p>
            <a:pPr algn="ctr" fontAlgn="base">
              <a:lnSpc>
                <a:spcPct val="130000"/>
              </a:lnSpc>
              <a:spcBef>
                <a:spcPct val="0"/>
              </a:spcBef>
              <a:spcAft>
                <a:spcPct val="0"/>
              </a:spcAft>
            </a:pPr>
            <a:r>
              <a:rPr lang="en-US" altLang="zh-CN" sz="5400" b="1" dirty="0">
                <a:solidFill>
                  <a:srgbClr val="CC0000"/>
                </a:solidFill>
                <a:ea typeface="黑体" pitchFamily="2" charset="-122"/>
              </a:rPr>
              <a:t> </a:t>
            </a:r>
            <a:r>
              <a:rPr lang="en-US" altLang="zh-CN" sz="5400" b="1" dirty="0" smtClean="0">
                <a:solidFill>
                  <a:srgbClr val="CC0000"/>
                </a:solidFill>
                <a:ea typeface="黑体" pitchFamily="2" charset="-122"/>
              </a:rPr>
              <a:t>                   </a:t>
            </a:r>
            <a:r>
              <a:rPr lang="zh-CN" altLang="en-US" sz="5400" b="1" dirty="0" smtClean="0">
                <a:solidFill>
                  <a:srgbClr val="CC0000"/>
                </a:solidFill>
                <a:ea typeface="黑体" pitchFamily="2" charset="-122"/>
              </a:rPr>
              <a:t>团队精神</a:t>
            </a:r>
          </a:p>
        </p:txBody>
      </p:sp>
      <p:sp>
        <p:nvSpPr>
          <p:cNvPr id="24579" name="Rectangle 8"/>
          <p:cNvSpPr>
            <a:spLocks noChangeArrowheads="1"/>
          </p:cNvSpPr>
          <p:nvPr/>
        </p:nvSpPr>
        <p:spPr bwMode="auto">
          <a:xfrm>
            <a:off x="533400" y="4561450"/>
            <a:ext cx="4764088"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base">
              <a:lnSpc>
                <a:spcPct val="140000"/>
              </a:lnSpc>
              <a:spcBef>
                <a:spcPct val="0"/>
              </a:spcBef>
              <a:spcAft>
                <a:spcPct val="0"/>
              </a:spcAft>
            </a:pPr>
            <a:r>
              <a:rPr lang="zh-CN" altLang="en-US" sz="3600" b="1" dirty="0">
                <a:latin typeface="楷体_GB2312" pitchFamily="49" charset="-122"/>
                <a:ea typeface="楷体_GB2312" pitchFamily="49" charset="-122"/>
              </a:rPr>
              <a:t>哲学社会科学部</a:t>
            </a:r>
          </a:p>
          <a:p>
            <a:pPr algn="ctr" fontAlgn="base">
              <a:lnSpc>
                <a:spcPct val="140000"/>
              </a:lnSpc>
              <a:spcBef>
                <a:spcPct val="0"/>
              </a:spcBef>
              <a:spcAft>
                <a:spcPct val="0"/>
              </a:spcAft>
            </a:pPr>
            <a:r>
              <a:rPr lang="zh-CN" altLang="en-US" sz="3600" b="1" dirty="0" smtClean="0">
                <a:latin typeface="楷体_GB2312" pitchFamily="49" charset="-122"/>
                <a:ea typeface="楷体_GB2312" pitchFamily="49" charset="-122"/>
              </a:rPr>
              <a:t>孙蕾</a:t>
            </a:r>
            <a:endParaRPr lang="zh-CN" altLang="en-US" sz="4800" b="1" dirty="0" smtClean="0">
              <a:latin typeface="楷体_GB2312" pitchFamily="49" charset="-122"/>
              <a:ea typeface="楷体_GB2312" pitchFamily="49" charset="-122"/>
            </a:endParaRPr>
          </a:p>
        </p:txBody>
      </p:sp>
    </p:spTree>
    <p:extLst>
      <p:ext uri="{BB962C8B-B14F-4D97-AF65-F5344CB8AC3E}">
        <p14:creationId xmlns:p14="http://schemas.microsoft.com/office/powerpoint/2010/main" val="1802100479"/>
      </p:ext>
    </p:extLst>
  </p:cSld>
  <p:clrMapOvr>
    <a:masterClrMapping/>
  </p:clrMapOvr>
  <p:transition>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t>
            </a:r>
            <a:r>
              <a:rPr lang="zh-CN" altLang="en-US" dirty="0" smtClean="0"/>
              <a:t>爱国者</a:t>
            </a:r>
            <a:r>
              <a:rPr lang="en-US" altLang="zh-CN" dirty="0" smtClean="0"/>
              <a:t>》</a:t>
            </a:r>
            <a:endParaRPr lang="zh-CN" altLang="en-US"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47" y="1628800"/>
            <a:ext cx="9036496"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5" y="1340635"/>
            <a:ext cx="9144000" cy="5644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33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in)">
                                      <p:cBhvr>
                                        <p:cTn id="7" dur="20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circle(in)">
                                      <p:cBhvr>
                                        <p:cTn id="12"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火绳</a:t>
            </a:r>
            <a:r>
              <a:rPr lang="zh-CN" altLang="en-US" dirty="0" smtClean="0"/>
              <a:t>枪</a:t>
            </a:r>
            <a:endParaRPr lang="zh-CN" altLang="en-US" dirty="0"/>
          </a:p>
        </p:txBody>
      </p:sp>
      <p:sp>
        <p:nvSpPr>
          <p:cNvPr id="3" name="内容占位符 2"/>
          <p:cNvSpPr>
            <a:spLocks noGrp="1"/>
          </p:cNvSpPr>
          <p:nvPr>
            <p:ph idx="1"/>
          </p:nvPr>
        </p:nvSpPr>
        <p:spPr>
          <a:xfrm>
            <a:off x="457200" y="1600200"/>
            <a:ext cx="3610744" cy="4525963"/>
          </a:xfrm>
        </p:spPr>
        <p:txBody>
          <a:bodyPr>
            <a:normAutofit/>
          </a:bodyPr>
          <a:lstStyle/>
          <a:p>
            <a:pPr marL="0" indent="0">
              <a:buNone/>
            </a:pPr>
            <a:r>
              <a:rPr lang="zh-CN" altLang="en-US" dirty="0" smtClean="0"/>
              <a:t>火绳</a:t>
            </a:r>
            <a:r>
              <a:rPr lang="zh-CN" altLang="en-US" dirty="0"/>
              <a:t>枪的出现也改变了战争的形态，</a:t>
            </a:r>
            <a:r>
              <a:rPr lang="zh-CN" altLang="en-US" dirty="0" smtClean="0"/>
              <a:t>在</a:t>
            </a:r>
            <a:r>
              <a:rPr lang="zh-CN" altLang="en-US" dirty="0"/>
              <a:t>火器发展史上具有里程碑的意义，是现代步枪的直接原型</a:t>
            </a:r>
            <a:r>
              <a:rPr lang="zh-CN" altLang="en-US" dirty="0" smtClean="0"/>
              <a:t>。伴随</a:t>
            </a:r>
            <a:r>
              <a:rPr lang="zh-CN" altLang="en-US" dirty="0"/>
              <a:t>着火绳枪的发展人类的战争从冷兵器进入到热兵器时代。</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772816"/>
            <a:ext cx="471601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40470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endParaRPr lang="zh-CN" altLang="zh-CN" smtClean="0"/>
          </a:p>
        </p:txBody>
      </p:sp>
      <p:sp>
        <p:nvSpPr>
          <p:cNvPr id="32771" name="Rectangle 3"/>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buFontTx/>
              <a:buNone/>
            </a:pPr>
            <a:r>
              <a:rPr lang="en-US" altLang="zh-CN" dirty="0" smtClean="0"/>
              <a:t>          </a:t>
            </a:r>
          </a:p>
          <a:p>
            <a:pPr>
              <a:buFontTx/>
              <a:buNone/>
            </a:pPr>
            <a:endParaRPr lang="en-US" altLang="zh-CN" dirty="0" smtClean="0"/>
          </a:p>
          <a:p>
            <a:pPr>
              <a:buFontTx/>
              <a:buNone/>
            </a:pPr>
            <a:r>
              <a:rPr lang="en-US" altLang="zh-CN" sz="4000" dirty="0" smtClean="0">
                <a:latin typeface="华文琥珀" pitchFamily="2" charset="-122"/>
                <a:ea typeface="华文琥珀" pitchFamily="2" charset="-122"/>
              </a:rPr>
              <a:t>              </a:t>
            </a:r>
            <a:r>
              <a:rPr lang="zh-CN" altLang="en-US" sz="4000" dirty="0" smtClean="0">
                <a:latin typeface="华文琥珀" pitchFamily="2" charset="-122"/>
                <a:ea typeface="华文琥珀" pitchFamily="2" charset="-122"/>
              </a:rPr>
              <a:t>如何打造、培养团队精神？</a:t>
            </a: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013" y="0"/>
            <a:ext cx="1042987"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067858"/>
      </p:ext>
    </p:extLst>
  </p:cSld>
  <p:clrMapOvr>
    <a:masterClrMapping/>
  </p:clrMapOvr>
  <p:transition>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520"/>
            <a:ext cx="8229600" cy="1143000"/>
          </a:xfrm>
        </p:spPr>
        <p:txBody>
          <a:bodyPr/>
          <a:lstStyle/>
          <a:p>
            <a:r>
              <a:rPr lang="zh-CN" altLang="en-US" dirty="0" smtClean="0"/>
              <a:t>西方军队胜利的秘密</a:t>
            </a:r>
            <a:endParaRPr lang="zh-CN" altLang="en-US" dirty="0"/>
          </a:p>
        </p:txBody>
      </p:sp>
      <p:sp>
        <p:nvSpPr>
          <p:cNvPr id="3" name="内容占位符 2"/>
          <p:cNvSpPr>
            <a:spLocks noGrp="1"/>
          </p:cNvSpPr>
          <p:nvPr>
            <p:ph idx="1"/>
          </p:nvPr>
        </p:nvSpPr>
        <p:spPr>
          <a:xfrm>
            <a:off x="179512" y="1052736"/>
            <a:ext cx="8445624" cy="4896544"/>
          </a:xfrm>
        </p:spPr>
        <p:txBody>
          <a:bodyPr/>
          <a:lstStyle/>
          <a:p>
            <a:r>
              <a:rPr lang="zh-CN" altLang="en-US" sz="2400" dirty="0" smtClean="0">
                <a:latin typeface="微软雅黑" pitchFamily="34" charset="-122"/>
                <a:ea typeface="微软雅黑" pitchFamily="34" charset="-122"/>
              </a:rPr>
              <a:t>波希战争</a:t>
            </a:r>
            <a:endParaRPr lang="en-US" altLang="zh-CN" sz="2400" dirty="0" smtClean="0">
              <a:latin typeface="微软雅黑" pitchFamily="34" charset="-122"/>
              <a:ea typeface="微软雅黑" pitchFamily="34" charset="-122"/>
            </a:endParaRPr>
          </a:p>
          <a:p>
            <a:pPr marL="0" indent="0">
              <a:buNone/>
            </a:pPr>
            <a:r>
              <a:rPr lang="zh-CN" altLang="en-US" sz="2400" dirty="0" smtClean="0">
                <a:latin typeface="微软雅黑" pitchFamily="34" charset="-122"/>
                <a:ea typeface="微软雅黑" pitchFamily="34" charset="-122"/>
              </a:rPr>
              <a:t>公元前</a:t>
            </a:r>
            <a:r>
              <a:rPr lang="en-US" altLang="zh-CN" sz="2400" dirty="0" smtClean="0">
                <a:latin typeface="微软雅黑" pitchFamily="34" charset="-122"/>
                <a:ea typeface="微软雅黑" pitchFamily="34" charset="-122"/>
              </a:rPr>
              <a:t>512-</a:t>
            </a:r>
            <a:r>
              <a:rPr lang="zh-CN" altLang="en-US" sz="2400" dirty="0" smtClean="0">
                <a:latin typeface="微软雅黑" pitchFamily="34" charset="-122"/>
                <a:ea typeface="微软雅黑" pitchFamily="34" charset="-122"/>
              </a:rPr>
              <a:t>公元前</a:t>
            </a:r>
            <a:r>
              <a:rPr lang="en-US" altLang="zh-CN" sz="2400" dirty="0" smtClean="0">
                <a:latin typeface="微软雅黑" pitchFamily="34" charset="-122"/>
                <a:ea typeface="微软雅黑" pitchFamily="34" charset="-122"/>
              </a:rPr>
              <a:t>490, </a:t>
            </a:r>
            <a:r>
              <a:rPr lang="zh-CN" altLang="en-US" sz="2400" dirty="0" smtClean="0">
                <a:latin typeface="微软雅黑" pitchFamily="34" charset="-122"/>
                <a:ea typeface="微软雅黑" pitchFamily="34" charset="-122"/>
              </a:rPr>
              <a:t>公元前</a:t>
            </a:r>
            <a:r>
              <a:rPr lang="en-US" altLang="zh-CN" sz="2400" dirty="0" smtClean="0">
                <a:latin typeface="微软雅黑" pitchFamily="34" charset="-122"/>
                <a:ea typeface="微软雅黑" pitchFamily="34" charset="-122"/>
              </a:rPr>
              <a:t>485-</a:t>
            </a:r>
            <a:r>
              <a:rPr lang="zh-CN" altLang="en-US" sz="2400" dirty="0" smtClean="0">
                <a:latin typeface="微软雅黑" pitchFamily="34" charset="-122"/>
                <a:ea typeface="微软雅黑" pitchFamily="34" charset="-122"/>
              </a:rPr>
              <a:t>公元前</a:t>
            </a:r>
            <a:r>
              <a:rPr lang="en-US" altLang="zh-CN" sz="2400" dirty="0" smtClean="0">
                <a:latin typeface="微软雅黑" pitchFamily="34" charset="-122"/>
                <a:ea typeface="微软雅黑" pitchFamily="34" charset="-122"/>
              </a:rPr>
              <a:t>480</a:t>
            </a:r>
            <a:endParaRPr lang="en-US" altLang="zh-CN" sz="2400" dirty="0" smtClean="0">
              <a:latin typeface="微软雅黑" pitchFamily="34" charset="-122"/>
              <a:ea typeface="微软雅黑" pitchFamily="34" charset="-122"/>
            </a:endParaRPr>
          </a:p>
          <a:p>
            <a:pPr marL="0" indent="0">
              <a:buNone/>
            </a:pPr>
            <a:r>
              <a:rPr lang="en-US" altLang="zh-CN" sz="2400" dirty="0" smtClean="0">
                <a:latin typeface="微软雅黑" pitchFamily="34" charset="-122"/>
                <a:ea typeface="微软雅黑" pitchFamily="34" charset="-122"/>
              </a:rPr>
              <a:t>7000&amp;60</a:t>
            </a:r>
            <a:r>
              <a:rPr lang="zh-CN" altLang="en-US" sz="2400" dirty="0" smtClean="0">
                <a:latin typeface="微软雅黑" pitchFamily="34" charset="-122"/>
                <a:ea typeface="微软雅黑" pitchFamily="34" charset="-122"/>
              </a:rPr>
              <a:t>万</a:t>
            </a:r>
            <a:endParaRPr lang="en-US" altLang="zh-CN" sz="2400" dirty="0" smtClean="0">
              <a:latin typeface="微软雅黑" pitchFamily="34" charset="-122"/>
              <a:ea typeface="微软雅黑" pitchFamily="34" charset="-122"/>
            </a:endParaRPr>
          </a:p>
          <a:p>
            <a:pPr marL="0" indent="0">
              <a:buNone/>
            </a:pPr>
            <a:r>
              <a:rPr lang="en-US" altLang="zh-CN" sz="2400" dirty="0" smtClean="0">
                <a:latin typeface="微软雅黑" pitchFamily="34" charset="-122"/>
                <a:ea typeface="微软雅黑" pitchFamily="34" charset="-122"/>
              </a:rPr>
              <a:t>192&amp;500</a:t>
            </a:r>
          </a:p>
          <a:p>
            <a:endParaRPr lang="en-US" altLang="zh-CN" sz="2400" dirty="0">
              <a:latin typeface="微软雅黑" pitchFamily="34" charset="-122"/>
              <a:ea typeface="微软雅黑" pitchFamily="34" charset="-122"/>
            </a:endParaRPr>
          </a:p>
          <a:p>
            <a:r>
              <a:rPr lang="en-US" altLang="zh-CN" sz="2400" dirty="0" smtClean="0">
                <a:latin typeface="微软雅黑" pitchFamily="34" charset="-122"/>
                <a:ea typeface="微软雅黑" pitchFamily="34" charset="-122"/>
              </a:rPr>
              <a:t>Carnage</a:t>
            </a:r>
          </a:p>
          <a:p>
            <a:r>
              <a:rPr lang="en-US" altLang="zh-CN" sz="2400" dirty="0" smtClean="0">
                <a:latin typeface="微软雅黑" pitchFamily="34" charset="-122"/>
                <a:ea typeface="微软雅黑" pitchFamily="34" charset="-122"/>
              </a:rPr>
              <a:t>Massacre</a:t>
            </a:r>
            <a:endParaRPr lang="zh-CN" altLang="en-US" sz="2400" dirty="0">
              <a:latin typeface="微软雅黑" pitchFamily="34" charset="-122"/>
              <a:ea typeface="微软雅黑" pitchFamily="34" charset="-122"/>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253" y="2204864"/>
            <a:ext cx="6918747"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54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xit" presetSubtype="4" fill="hold" nodeType="clickEffect">
                                  <p:stCondLst>
                                    <p:cond delay="0"/>
                                  </p:stCondLst>
                                  <p:childTnLst>
                                    <p:anim calcmode="lin" valueType="num">
                                      <p:cBhvr additive="base">
                                        <p:cTn id="11" dur="500"/>
                                        <p:tgtEl>
                                          <p:spTgt spid="7170"/>
                                        </p:tgtEl>
                                        <p:attrNameLst>
                                          <p:attrName>ppt_y</p:attrName>
                                        </p:attrNameLst>
                                      </p:cBhvr>
                                      <p:tavLst>
                                        <p:tav tm="0">
                                          <p:val>
                                            <p:strVal val="#ppt_y"/>
                                          </p:val>
                                        </p:tav>
                                        <p:tav tm="100000">
                                          <p:val>
                                            <p:strVal val="#ppt_y+#ppt_h*1.125000"/>
                                          </p:val>
                                        </p:tav>
                                      </p:tavLst>
                                    </p:anim>
                                    <p:animEffect transition="out" filter="wipe(down)">
                                      <p:cBhvr>
                                        <p:cTn id="12" dur="500"/>
                                        <p:tgtEl>
                                          <p:spTgt spid="7170"/>
                                        </p:tgtEl>
                                      </p:cBhvr>
                                    </p:animEffect>
                                    <p:set>
                                      <p:cBhvr>
                                        <p:cTn id="13" dur="1" fill="hold">
                                          <p:stCondLst>
                                            <p:cond delay="499"/>
                                          </p:stCondLst>
                                        </p:cTn>
                                        <p:tgtEl>
                                          <p:spTgt spid="717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ircle(in)">
                                      <p:cBhvr>
                                        <p:cTn id="18" dur="10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ircle(in)">
                                      <p:cBhvr>
                                        <p:cTn id="23"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smtClean="0"/>
              <a:t>中国击溃战</a:t>
            </a:r>
            <a:r>
              <a:rPr lang="en-US" altLang="zh-CN" dirty="0" smtClean="0"/>
              <a:t>1</a:t>
            </a:r>
            <a:endParaRPr lang="zh-CN" altLang="en-US" dirty="0"/>
          </a:p>
        </p:txBody>
      </p:sp>
      <p:sp>
        <p:nvSpPr>
          <p:cNvPr id="3" name="内容占位符 2"/>
          <p:cNvSpPr>
            <a:spLocks noGrp="1"/>
          </p:cNvSpPr>
          <p:nvPr>
            <p:ph idx="1"/>
          </p:nvPr>
        </p:nvSpPr>
        <p:spPr>
          <a:xfrm>
            <a:off x="0" y="2332831"/>
            <a:ext cx="9144000" cy="4525963"/>
          </a:xfrm>
        </p:spPr>
        <p:txBody>
          <a:bodyPr>
            <a:normAutofit/>
          </a:bodyPr>
          <a:lstStyle/>
          <a:p>
            <a:pPr>
              <a:lnSpc>
                <a:spcPct val="150000"/>
              </a:lnSpc>
            </a:pPr>
            <a:r>
              <a:rPr lang="zh-CN" altLang="en-US" sz="2800" dirty="0">
                <a:latin typeface="微软雅黑" pitchFamily="34" charset="-122"/>
                <a:ea typeface="微软雅黑" pitchFamily="34" charset="-122"/>
              </a:rPr>
              <a:t>淝水之</a:t>
            </a:r>
            <a:r>
              <a:rPr lang="zh-CN" altLang="en-US" sz="2800" dirty="0" smtClean="0">
                <a:latin typeface="微软雅黑" pitchFamily="34" charset="-122"/>
                <a:ea typeface="微软雅黑" pitchFamily="34" charset="-122"/>
              </a:rPr>
              <a:t>战（合肥）</a:t>
            </a:r>
            <a:endParaRPr lang="en-US" altLang="zh-CN" sz="2800" dirty="0" smtClean="0">
              <a:latin typeface="微软雅黑" pitchFamily="34" charset="-122"/>
              <a:ea typeface="微软雅黑" pitchFamily="34" charset="-122"/>
            </a:endParaRPr>
          </a:p>
          <a:p>
            <a:pPr marL="0" indent="0">
              <a:lnSpc>
                <a:spcPct val="150000"/>
              </a:lnSpc>
              <a:buNone/>
            </a:pPr>
            <a:r>
              <a:rPr lang="zh-CN" altLang="en-US" sz="2800" dirty="0">
                <a:latin typeface="微软雅黑" pitchFamily="34" charset="-122"/>
                <a:ea typeface="微软雅黑" pitchFamily="34" charset="-122"/>
              </a:rPr>
              <a:t>时    </a:t>
            </a:r>
            <a:r>
              <a:rPr lang="zh-CN" altLang="en-US" sz="2800" dirty="0" smtClean="0">
                <a:latin typeface="微软雅黑" pitchFamily="34" charset="-122"/>
                <a:ea typeface="微软雅黑" pitchFamily="34" charset="-122"/>
              </a:rPr>
              <a:t>间： </a:t>
            </a:r>
            <a:r>
              <a:rPr lang="zh-CN" altLang="en-US" sz="2800" dirty="0">
                <a:latin typeface="微软雅黑" pitchFamily="34" charset="-122"/>
                <a:ea typeface="微软雅黑" pitchFamily="34" charset="-122"/>
              </a:rPr>
              <a:t>公元</a:t>
            </a:r>
            <a:r>
              <a:rPr lang="en-US" altLang="zh-CN" sz="2800" dirty="0">
                <a:latin typeface="微软雅黑" pitchFamily="34" charset="-122"/>
                <a:ea typeface="微软雅黑" pitchFamily="34" charset="-122"/>
              </a:rPr>
              <a:t>383</a:t>
            </a:r>
            <a:r>
              <a:rPr lang="zh-CN" altLang="en-US" sz="2800" dirty="0">
                <a:latin typeface="微软雅黑" pitchFamily="34" charset="-122"/>
                <a:ea typeface="微软雅黑" pitchFamily="34" charset="-122"/>
              </a:rPr>
              <a:t>年</a:t>
            </a:r>
            <a:r>
              <a:rPr lang="en-US" altLang="zh-CN" sz="2800" dirty="0">
                <a:latin typeface="微软雅黑" pitchFamily="34" charset="-122"/>
                <a:ea typeface="微软雅黑" pitchFamily="34" charset="-122"/>
              </a:rPr>
              <a:t>11</a:t>
            </a:r>
            <a:r>
              <a:rPr lang="zh-CN" altLang="en-US" sz="2800" dirty="0">
                <a:latin typeface="微软雅黑" pitchFamily="34" charset="-122"/>
                <a:ea typeface="微软雅黑" pitchFamily="34" charset="-122"/>
              </a:rPr>
              <a:t>月</a:t>
            </a:r>
            <a:endParaRPr lang="en-US" altLang="zh-CN" sz="2800" dirty="0" smtClean="0">
              <a:latin typeface="微软雅黑" pitchFamily="34" charset="-122"/>
              <a:ea typeface="微软雅黑" pitchFamily="34" charset="-122"/>
            </a:endParaRPr>
          </a:p>
          <a:p>
            <a:pPr marL="0" indent="0">
              <a:lnSpc>
                <a:spcPct val="150000"/>
              </a:lnSpc>
              <a:buNone/>
            </a:pPr>
            <a:r>
              <a:rPr lang="zh-CN" altLang="en-US" sz="2800" dirty="0" smtClean="0">
                <a:latin typeface="微软雅黑" pitchFamily="34" charset="-122"/>
                <a:ea typeface="微软雅黑" pitchFamily="34" charset="-122"/>
              </a:rPr>
              <a:t>参战方：</a:t>
            </a:r>
            <a:r>
              <a:rPr lang="zh-CN" altLang="en-US" sz="2400" dirty="0" smtClean="0">
                <a:latin typeface="微软雅黑" pitchFamily="34" charset="-122"/>
                <a:ea typeface="微软雅黑" pitchFamily="34" charset="-122"/>
              </a:rPr>
              <a:t>东晋</a:t>
            </a:r>
            <a:r>
              <a:rPr lang="zh-CN" altLang="en-US" sz="2400" dirty="0">
                <a:latin typeface="微软雅黑" pitchFamily="34" charset="-122"/>
                <a:ea typeface="微软雅黑" pitchFamily="34" charset="-122"/>
              </a:rPr>
              <a:t>北府兵</a:t>
            </a:r>
            <a:r>
              <a:rPr lang="en-US" altLang="zh-CN" sz="2400" dirty="0">
                <a:latin typeface="微软雅黑" pitchFamily="34" charset="-122"/>
                <a:ea typeface="微软雅黑" pitchFamily="34" charset="-122"/>
              </a:rPr>
              <a:t>8</a:t>
            </a:r>
            <a:r>
              <a:rPr lang="zh-CN" altLang="en-US" sz="2400" dirty="0">
                <a:latin typeface="微软雅黑" pitchFamily="34" charset="-122"/>
                <a:ea typeface="微软雅黑" pitchFamily="34" charset="-122"/>
              </a:rPr>
              <a:t>万人 </a:t>
            </a:r>
            <a:r>
              <a:rPr lang="zh-CN" altLang="en-US" sz="2400" dirty="0" smtClean="0">
                <a:latin typeface="微软雅黑" pitchFamily="34" charset="-122"/>
                <a:ea typeface="微软雅黑" pitchFamily="34" charset="-122"/>
              </a:rPr>
              <a:t>  </a:t>
            </a:r>
            <a:r>
              <a:rPr lang="en-US" altLang="zh-CN" sz="2400" dirty="0" smtClean="0">
                <a:latin typeface="微软雅黑" pitchFamily="34" charset="-122"/>
                <a:ea typeface="微软雅黑" pitchFamily="34" charset="-122"/>
              </a:rPr>
              <a:t>&amp;   </a:t>
            </a:r>
            <a:r>
              <a:rPr lang="zh-CN" altLang="en-US" sz="2400" dirty="0" smtClean="0">
                <a:latin typeface="微软雅黑" pitchFamily="34" charset="-122"/>
                <a:ea typeface="微软雅黑" pitchFamily="34" charset="-122"/>
              </a:rPr>
              <a:t>前秦</a:t>
            </a:r>
            <a:r>
              <a:rPr lang="zh-CN" altLang="en-US" sz="2400" dirty="0">
                <a:latin typeface="微软雅黑" pitchFamily="34" charset="-122"/>
                <a:ea typeface="微软雅黑" pitchFamily="34" charset="-122"/>
              </a:rPr>
              <a:t>嫡系兵</a:t>
            </a:r>
            <a:r>
              <a:rPr lang="en-US" altLang="zh-CN" sz="2400" dirty="0">
                <a:latin typeface="微软雅黑" pitchFamily="34" charset="-122"/>
                <a:ea typeface="微软雅黑" pitchFamily="34" charset="-122"/>
              </a:rPr>
              <a:t>30</a:t>
            </a:r>
            <a:r>
              <a:rPr lang="zh-CN" altLang="en-US" sz="2400" dirty="0">
                <a:latin typeface="微软雅黑" pitchFamily="34" charset="-122"/>
                <a:ea typeface="微软雅黑" pitchFamily="34" charset="-122"/>
              </a:rPr>
              <a:t>万，其他兵力</a:t>
            </a:r>
            <a:r>
              <a:rPr lang="en-US" altLang="zh-CN" sz="2400" dirty="0">
                <a:latin typeface="微软雅黑" pitchFamily="34" charset="-122"/>
                <a:ea typeface="微软雅黑" pitchFamily="34" charset="-122"/>
              </a:rPr>
              <a:t>50</a:t>
            </a:r>
            <a:r>
              <a:rPr lang="zh-CN" altLang="en-US" sz="2400" dirty="0" smtClean="0">
                <a:latin typeface="微软雅黑" pitchFamily="34" charset="-122"/>
                <a:ea typeface="微软雅黑" pitchFamily="34" charset="-122"/>
              </a:rPr>
              <a:t>万</a:t>
            </a:r>
            <a:endParaRPr lang="en-US" altLang="zh-CN" sz="2400" dirty="0" smtClean="0">
              <a:latin typeface="微软雅黑" pitchFamily="34" charset="-122"/>
              <a:ea typeface="微软雅黑" pitchFamily="34" charset="-122"/>
            </a:endParaRPr>
          </a:p>
          <a:p>
            <a:pPr marL="0" indent="0">
              <a:lnSpc>
                <a:spcPct val="150000"/>
              </a:lnSpc>
              <a:buNone/>
            </a:pPr>
            <a:r>
              <a:rPr lang="zh-CN" altLang="en-US" sz="2800" dirty="0" smtClean="0">
                <a:latin typeface="微软雅黑" pitchFamily="34" charset="-122"/>
                <a:ea typeface="微软雅黑" pitchFamily="34" charset="-122"/>
              </a:rPr>
              <a:t>伤亡情况</a:t>
            </a:r>
            <a:r>
              <a:rPr lang="zh-CN" altLang="en-US" sz="2400" dirty="0" smtClean="0">
                <a:latin typeface="微软雅黑" pitchFamily="34" charset="-122"/>
                <a:ea typeface="微软雅黑" pitchFamily="34" charset="-122"/>
              </a:rPr>
              <a:t>： 东晋</a:t>
            </a:r>
            <a:r>
              <a:rPr lang="en-US" altLang="zh-CN" sz="2400" dirty="0" smtClean="0">
                <a:latin typeface="微软雅黑" pitchFamily="34" charset="-122"/>
                <a:ea typeface="微软雅黑" pitchFamily="34" charset="-122"/>
              </a:rPr>
              <a:t>5000</a:t>
            </a:r>
            <a:r>
              <a:rPr lang="zh-CN" altLang="en-US" sz="2400" dirty="0" smtClean="0">
                <a:latin typeface="微软雅黑" pitchFamily="34" charset="-122"/>
                <a:ea typeface="微软雅黑" pitchFamily="34" charset="-122"/>
              </a:rPr>
              <a:t>人   </a:t>
            </a:r>
            <a:r>
              <a:rPr lang="en-US" altLang="zh-CN" sz="2400" dirty="0" smtClean="0">
                <a:latin typeface="微软雅黑" pitchFamily="34" charset="-122"/>
                <a:ea typeface="微软雅黑" pitchFamily="34" charset="-122"/>
              </a:rPr>
              <a:t>&amp;   </a:t>
            </a:r>
            <a:r>
              <a:rPr lang="zh-CN" altLang="en-US" sz="2400" dirty="0" smtClean="0">
                <a:latin typeface="微软雅黑" pitchFamily="34" charset="-122"/>
                <a:ea typeface="微软雅黑" pitchFamily="34" charset="-122"/>
              </a:rPr>
              <a:t>前秦</a:t>
            </a:r>
            <a:r>
              <a:rPr lang="zh-CN" altLang="en-US" sz="2400" dirty="0">
                <a:latin typeface="微软雅黑" pitchFamily="34" charset="-122"/>
                <a:ea typeface="微软雅黑" pitchFamily="34" charset="-122"/>
              </a:rPr>
              <a:t>嫡系部队全灭，其他兵力叛亡 </a:t>
            </a:r>
            <a:endParaRPr lang="en-US" altLang="zh-CN" sz="2400" dirty="0" smtClean="0">
              <a:latin typeface="微软雅黑" pitchFamily="34" charset="-122"/>
              <a:ea typeface="微软雅黑" pitchFamily="34" charset="-122"/>
            </a:endParaRPr>
          </a:p>
          <a:p>
            <a:pPr marL="0" indent="0">
              <a:lnSpc>
                <a:spcPct val="150000"/>
              </a:lnSpc>
              <a:buNone/>
            </a:pPr>
            <a:r>
              <a:rPr lang="zh-CN" altLang="en-US" sz="2800" dirty="0" smtClean="0">
                <a:latin typeface="微软雅黑" pitchFamily="34" charset="-122"/>
                <a:ea typeface="微软雅黑" pitchFamily="34" charset="-122"/>
              </a:rPr>
              <a:t>主要</a:t>
            </a:r>
            <a:r>
              <a:rPr lang="zh-CN" altLang="en-US" sz="2800" dirty="0">
                <a:latin typeface="微软雅黑" pitchFamily="34" charset="-122"/>
                <a:ea typeface="微软雅黑" pitchFamily="34" charset="-122"/>
              </a:rPr>
              <a:t>指挥官 </a:t>
            </a:r>
            <a:r>
              <a:rPr lang="zh-CN" altLang="en-US" sz="2800" dirty="0" smtClean="0">
                <a:latin typeface="微软雅黑" pitchFamily="34" charset="-122"/>
                <a:ea typeface="微软雅黑" pitchFamily="34" charset="-122"/>
              </a:rPr>
              <a:t>：东晋 谢</a:t>
            </a:r>
            <a:r>
              <a:rPr lang="zh-CN" altLang="en-US" sz="2800" dirty="0">
                <a:latin typeface="微软雅黑" pitchFamily="34" charset="-122"/>
                <a:ea typeface="微软雅黑" pitchFamily="34" charset="-122"/>
              </a:rPr>
              <a:t>安 </a:t>
            </a:r>
            <a:r>
              <a:rPr lang="zh-CN" altLang="en-US" sz="2800" dirty="0" smtClean="0">
                <a:latin typeface="微软雅黑" pitchFamily="34" charset="-122"/>
                <a:ea typeface="微软雅黑" pitchFamily="34" charset="-122"/>
              </a:rPr>
              <a:t>  </a:t>
            </a:r>
            <a:r>
              <a:rPr lang="en-US" altLang="zh-CN" sz="2800" dirty="0" smtClean="0">
                <a:latin typeface="微软雅黑" pitchFamily="34" charset="-122"/>
                <a:ea typeface="微软雅黑" pitchFamily="34" charset="-122"/>
              </a:rPr>
              <a:t>&amp;  </a:t>
            </a:r>
            <a:r>
              <a:rPr lang="zh-CN" altLang="en-US" sz="2800" dirty="0" smtClean="0">
                <a:latin typeface="微软雅黑" pitchFamily="34" charset="-122"/>
                <a:ea typeface="微软雅黑" pitchFamily="34" charset="-122"/>
              </a:rPr>
              <a:t>前秦 苻坚</a:t>
            </a:r>
            <a:endParaRPr lang="zh-CN" altLang="en-US" sz="2800" dirty="0">
              <a:latin typeface="微软雅黑" pitchFamily="34" charset="-122"/>
              <a:ea typeface="微软雅黑" pitchFamily="34"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28195"/>
            <a:ext cx="485775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22718"/>
            <a:ext cx="485775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61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ircle(in)">
                                      <p:cBhvr>
                                        <p:cTn id="12"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击溃战</a:t>
            </a:r>
            <a:r>
              <a:rPr lang="en-US" altLang="zh-CN" dirty="0" smtClean="0"/>
              <a:t>2</a:t>
            </a:r>
            <a:endParaRPr lang="zh-CN" altLang="en-US" dirty="0"/>
          </a:p>
        </p:txBody>
      </p:sp>
      <p:sp>
        <p:nvSpPr>
          <p:cNvPr id="3" name="内容占位符 2"/>
          <p:cNvSpPr>
            <a:spLocks noGrp="1"/>
          </p:cNvSpPr>
          <p:nvPr>
            <p:ph idx="1"/>
          </p:nvPr>
        </p:nvSpPr>
        <p:spPr>
          <a:xfrm>
            <a:off x="457200" y="1600200"/>
            <a:ext cx="3250704" cy="4525963"/>
          </a:xfrm>
        </p:spPr>
        <p:txBody>
          <a:bodyPr/>
          <a:lstStyle/>
          <a:p>
            <a:pPr marL="0" indent="0">
              <a:buNone/>
            </a:pPr>
            <a:r>
              <a:rPr lang="zh-CN" altLang="en-US" dirty="0" smtClean="0"/>
              <a:t>公元</a:t>
            </a:r>
            <a:r>
              <a:rPr lang="en-US" altLang="zh-CN" dirty="0" smtClean="0"/>
              <a:t>979</a:t>
            </a:r>
            <a:r>
              <a:rPr lang="zh-CN" altLang="en-US" dirty="0" smtClean="0"/>
              <a:t>，赵光义（宋太宗）取北汉结束五代十国，继位</a:t>
            </a:r>
            <a:r>
              <a:rPr lang="en-US" altLang="zh-CN" dirty="0" smtClean="0"/>
              <a:t>3</a:t>
            </a:r>
            <a:r>
              <a:rPr lang="zh-CN" altLang="en-US" dirty="0" smtClean="0"/>
              <a:t>年后又北伐辽国。</a:t>
            </a:r>
            <a:r>
              <a:rPr lang="en-US" altLang="zh-CN" dirty="0" smtClean="0"/>
              <a:t>7</a:t>
            </a:r>
            <a:r>
              <a:rPr lang="zh-CN" altLang="en-US" dirty="0" smtClean="0"/>
              <a:t>年后</a:t>
            </a:r>
            <a:r>
              <a:rPr lang="en-US" altLang="zh-CN" dirty="0" smtClean="0"/>
              <a:t>2</a:t>
            </a:r>
            <a:r>
              <a:rPr lang="zh-CN" altLang="en-US" dirty="0" smtClean="0"/>
              <a:t>次北伐，皆失败。</a:t>
            </a:r>
            <a:endParaRPr lang="zh-CN" altLang="en-US"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700808"/>
            <a:ext cx="3594539"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149" y="1726373"/>
            <a:ext cx="508635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83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circle(in)">
                                      <p:cBhvr>
                                        <p:cTn id="7"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击溃战</a:t>
            </a:r>
            <a:r>
              <a:rPr lang="en-US" altLang="zh-CN" dirty="0" smtClean="0"/>
              <a:t>3</a:t>
            </a:r>
            <a:endParaRPr lang="zh-CN" altLang="en-US" dirty="0"/>
          </a:p>
        </p:txBody>
      </p:sp>
      <p:sp>
        <p:nvSpPr>
          <p:cNvPr id="3" name="内容占位符 2"/>
          <p:cNvSpPr>
            <a:spLocks noGrp="1"/>
          </p:cNvSpPr>
          <p:nvPr>
            <p:ph idx="1"/>
          </p:nvPr>
        </p:nvSpPr>
        <p:spPr>
          <a:xfrm>
            <a:off x="457200" y="1600200"/>
            <a:ext cx="8229600" cy="5257800"/>
          </a:xfrm>
        </p:spPr>
        <p:txBody>
          <a:bodyPr>
            <a:normAutofit/>
          </a:bodyPr>
          <a:lstStyle/>
          <a:p>
            <a:r>
              <a:rPr lang="zh-CN" altLang="en-US" dirty="0"/>
              <a:t>萨尔浒</a:t>
            </a:r>
            <a:r>
              <a:rPr lang="zh-CN" altLang="en-US" dirty="0" smtClean="0"/>
              <a:t>战役（辽宁抚顺）</a:t>
            </a:r>
            <a:endParaRPr lang="en-US" altLang="zh-CN" dirty="0" smtClean="0"/>
          </a:p>
          <a:p>
            <a:pPr marL="0" indent="0">
              <a:buNone/>
            </a:pPr>
            <a:r>
              <a:rPr lang="zh-CN" altLang="en-US" dirty="0" smtClean="0"/>
              <a:t>时间：</a:t>
            </a:r>
            <a:r>
              <a:rPr lang="en-US" altLang="zh-CN" dirty="0" smtClean="0"/>
              <a:t>1619</a:t>
            </a:r>
            <a:r>
              <a:rPr lang="zh-CN" altLang="en-US" dirty="0" smtClean="0"/>
              <a:t>年</a:t>
            </a:r>
            <a:endParaRPr lang="en-US" altLang="zh-CN" dirty="0" smtClean="0"/>
          </a:p>
          <a:p>
            <a:pPr marL="0" indent="0">
              <a:buNone/>
            </a:pPr>
            <a:r>
              <a:rPr lang="zh-CN" altLang="en-US" dirty="0" smtClean="0"/>
              <a:t>参战</a:t>
            </a:r>
            <a:r>
              <a:rPr lang="zh-CN" altLang="en-US" dirty="0"/>
              <a:t>方</a:t>
            </a:r>
            <a:r>
              <a:rPr lang="zh-CN" altLang="en-US" dirty="0" smtClean="0"/>
              <a:t>兵力：明军约</a:t>
            </a:r>
            <a:r>
              <a:rPr lang="en-US" altLang="zh-CN" dirty="0" smtClean="0"/>
              <a:t>11</a:t>
            </a:r>
            <a:r>
              <a:rPr lang="zh-CN" altLang="en-US" dirty="0" smtClean="0"/>
              <a:t>万</a:t>
            </a:r>
            <a:r>
              <a:rPr lang="en-US" altLang="zh-CN" dirty="0" smtClean="0"/>
              <a:t>&amp;</a:t>
            </a:r>
            <a:r>
              <a:rPr lang="zh-CN" altLang="en-US" dirty="0" smtClean="0"/>
              <a:t>后金约</a:t>
            </a:r>
            <a:r>
              <a:rPr lang="en-US" altLang="zh-CN" dirty="0" smtClean="0"/>
              <a:t>6</a:t>
            </a:r>
            <a:r>
              <a:rPr lang="zh-CN" altLang="en-US" dirty="0" smtClean="0"/>
              <a:t>万</a:t>
            </a:r>
            <a:endParaRPr lang="en-US" altLang="zh-CN" dirty="0" smtClean="0"/>
          </a:p>
          <a:p>
            <a:pPr marL="0" indent="0">
              <a:buNone/>
            </a:pPr>
            <a:r>
              <a:rPr lang="zh-CN" altLang="en-US" dirty="0" smtClean="0"/>
              <a:t>伤亡情况：明</a:t>
            </a:r>
            <a:r>
              <a:rPr lang="zh-CN" altLang="en-US" dirty="0"/>
              <a:t>军及附属军队死伤约</a:t>
            </a:r>
            <a:r>
              <a:rPr lang="en-US" altLang="zh-CN" dirty="0" smtClean="0"/>
              <a:t>5,0000</a:t>
            </a:r>
          </a:p>
          <a:p>
            <a:pPr marL="0" indent="0">
              <a:buNone/>
            </a:pPr>
            <a:endParaRPr lang="en-US" altLang="zh-CN" sz="2000" dirty="0" smtClean="0">
              <a:latin typeface="微软雅黑" pitchFamily="34" charset="-122"/>
              <a:ea typeface="微软雅黑" pitchFamily="34" charset="-122"/>
            </a:endParaRPr>
          </a:p>
          <a:p>
            <a:pPr marL="0" indent="0">
              <a:lnSpc>
                <a:spcPct val="150000"/>
              </a:lnSpc>
              <a:buNone/>
            </a:pPr>
            <a:r>
              <a:rPr lang="zh-CN" altLang="en-US" sz="2000" dirty="0" smtClean="0">
                <a:latin typeface="微软雅黑" pitchFamily="34" charset="-122"/>
                <a:ea typeface="微软雅黑" pitchFamily="34" charset="-122"/>
              </a:rPr>
              <a:t>李</a:t>
            </a:r>
            <a:r>
              <a:rPr lang="zh-CN" altLang="en-US" sz="2000" dirty="0">
                <a:latin typeface="微软雅黑" pitchFamily="34" charset="-122"/>
                <a:ea typeface="微软雅黑" pitchFamily="34" charset="-122"/>
              </a:rPr>
              <a:t>如柏未遇敌即溃，死者千余。其被弹劾还京，最后无法承受世人非议，天启元年（</a:t>
            </a:r>
            <a:r>
              <a:rPr lang="en-US" altLang="zh-CN" sz="2000" dirty="0">
                <a:latin typeface="微软雅黑" pitchFamily="34" charset="-122"/>
                <a:ea typeface="微软雅黑" pitchFamily="34" charset="-122"/>
              </a:rPr>
              <a:t>1621</a:t>
            </a:r>
            <a:r>
              <a:rPr lang="zh-CN" altLang="en-US" sz="2000" dirty="0">
                <a:latin typeface="微软雅黑" pitchFamily="34" charset="-122"/>
                <a:ea typeface="微软雅黑" pitchFamily="34" charset="-122"/>
              </a:rPr>
              <a:t>）九月十三日于宅中自杀。</a:t>
            </a:r>
            <a:endParaRPr lang="en-US" altLang="zh-CN" sz="2000" dirty="0">
              <a:latin typeface="微软雅黑" pitchFamily="34" charset="-122"/>
              <a:ea typeface="微软雅黑" pitchFamily="34" charset="-122"/>
            </a:endParaRPr>
          </a:p>
          <a:p>
            <a:endParaRPr lang="zh-CN" altLang="en-US" dirty="0"/>
          </a:p>
          <a:p>
            <a:endParaRPr lang="zh-CN" altLang="en-US" dirty="0"/>
          </a:p>
        </p:txBody>
      </p:sp>
    </p:spTree>
    <p:extLst>
      <p:ext uri="{BB962C8B-B14F-4D97-AF65-F5344CB8AC3E}">
        <p14:creationId xmlns:p14="http://schemas.microsoft.com/office/powerpoint/2010/main" val="33806816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57200" y="1600200"/>
            <a:ext cx="3970784" cy="4525963"/>
          </a:xfrm>
        </p:spPr>
        <p:txBody>
          <a:bodyPr>
            <a:normAutofit/>
          </a:bodyPr>
          <a:lstStyle/>
          <a:p>
            <a:pPr marL="0" indent="0">
              <a:buNone/>
            </a:pPr>
            <a:r>
              <a:rPr lang="zh-CN" altLang="en-US" sz="3600" dirty="0" smtClean="0">
                <a:latin typeface="微软雅黑" pitchFamily="34" charset="-122"/>
                <a:ea typeface="微软雅黑" pitchFamily="34" charset="-122"/>
              </a:rPr>
              <a:t>雷海宗：就是</a:t>
            </a:r>
            <a:r>
              <a:rPr lang="zh-CN" altLang="en-US" sz="3600" dirty="0">
                <a:latin typeface="微软雅黑" pitchFamily="34" charset="-122"/>
                <a:ea typeface="微软雅黑" pitchFamily="34" charset="-122"/>
              </a:rPr>
              <a:t>公元前</a:t>
            </a:r>
            <a:r>
              <a:rPr lang="en-US" altLang="zh-CN" sz="3600" dirty="0">
                <a:latin typeface="微软雅黑" pitchFamily="34" charset="-122"/>
                <a:ea typeface="微软雅黑" pitchFamily="34" charset="-122"/>
              </a:rPr>
              <a:t>216</a:t>
            </a:r>
            <a:r>
              <a:rPr lang="zh-CN" altLang="en-US" sz="3600" dirty="0">
                <a:latin typeface="微软雅黑" pitchFamily="34" charset="-122"/>
                <a:ea typeface="微软雅黑" pitchFamily="34" charset="-122"/>
              </a:rPr>
              <a:t>年，项羽把秦国的章邯</a:t>
            </a:r>
            <a:r>
              <a:rPr lang="zh-CN" altLang="en-US" sz="3600" dirty="0" smtClean="0">
                <a:latin typeface="微软雅黑" pitchFamily="34" charset="-122"/>
                <a:ea typeface="微软雅黑" pitchFamily="34" charset="-122"/>
              </a:rPr>
              <a:t>的</a:t>
            </a:r>
            <a:r>
              <a:rPr lang="en-US" altLang="zh-CN" sz="3600" dirty="0" smtClean="0">
                <a:latin typeface="微软雅黑" pitchFamily="34" charset="-122"/>
                <a:ea typeface="微软雅黑" pitchFamily="34" charset="-122"/>
              </a:rPr>
              <a:t>21</a:t>
            </a:r>
            <a:r>
              <a:rPr lang="zh-CN" altLang="en-US" sz="3600" dirty="0" smtClean="0">
                <a:latin typeface="微软雅黑" pitchFamily="34" charset="-122"/>
                <a:ea typeface="微软雅黑" pitchFamily="34" charset="-122"/>
              </a:rPr>
              <a:t>万</a:t>
            </a:r>
            <a:r>
              <a:rPr lang="zh-CN" altLang="en-US" sz="3600" dirty="0">
                <a:latin typeface="微软雅黑" pitchFamily="34" charset="-122"/>
                <a:ea typeface="微软雅黑" pitchFamily="34" charset="-122"/>
              </a:rPr>
              <a:t>降族全部坑杀之后，中国就再也没有公民兵，没有国家的军队，所有的军队本质上都是私属。</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844824"/>
            <a:ext cx="3456384" cy="315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1500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中国人民解放军为什么赢？</a:t>
            </a:r>
            <a:endParaRPr lang="zh-CN" altLang="en-US" dirty="0"/>
          </a:p>
        </p:txBody>
      </p:sp>
      <p:sp>
        <p:nvSpPr>
          <p:cNvPr id="3" name="内容占位符 2"/>
          <p:cNvSpPr>
            <a:spLocks noGrp="1"/>
          </p:cNvSpPr>
          <p:nvPr>
            <p:ph idx="1"/>
          </p:nvPr>
        </p:nvSpPr>
        <p:spPr>
          <a:xfrm>
            <a:off x="179512" y="1268760"/>
            <a:ext cx="8964488" cy="5589240"/>
          </a:xfrm>
        </p:spPr>
        <p:txBody>
          <a:bodyPr>
            <a:normAutofit/>
          </a:bodyPr>
          <a:lstStyle/>
          <a:p>
            <a:endParaRPr lang="en-US" altLang="zh-CN" dirty="0" smtClean="0"/>
          </a:p>
          <a:p>
            <a:pPr marL="0" indent="0">
              <a:buNone/>
            </a:pPr>
            <a:r>
              <a:rPr lang="en-US" altLang="zh-CN" sz="2000" b="1" dirty="0" smtClean="0">
                <a:latin typeface="微软雅黑" pitchFamily="34" charset="-122"/>
                <a:ea typeface="微软雅黑" pitchFamily="34" charset="-122"/>
              </a:rPr>
              <a:t>1917</a:t>
            </a:r>
            <a:r>
              <a:rPr lang="zh-CN" altLang="en-US" sz="2000" b="1" dirty="0" smtClean="0">
                <a:latin typeface="微软雅黑" pitchFamily="34" charset="-122"/>
                <a:ea typeface="微软雅黑" pitchFamily="34" charset="-122"/>
              </a:rPr>
              <a:t>十月革命</a:t>
            </a:r>
            <a:r>
              <a:rPr lang="en-US" altLang="zh-CN" sz="2000" b="1" dirty="0" smtClean="0">
                <a:latin typeface="微软雅黑" pitchFamily="34" charset="-122"/>
                <a:ea typeface="微软雅黑" pitchFamily="34" charset="-122"/>
              </a:rPr>
              <a:t>—1921</a:t>
            </a:r>
            <a:r>
              <a:rPr lang="zh-CN" altLang="en-US" sz="2000" b="1" dirty="0" smtClean="0">
                <a:latin typeface="微软雅黑" pitchFamily="34" charset="-122"/>
                <a:ea typeface="微软雅黑" pitchFamily="34" charset="-122"/>
              </a:rPr>
              <a:t>中国共产党成立</a:t>
            </a:r>
            <a:r>
              <a:rPr lang="en-US" altLang="zh-CN" sz="2000" b="1" dirty="0" smtClean="0">
                <a:latin typeface="微软雅黑" pitchFamily="34" charset="-122"/>
                <a:ea typeface="微软雅黑" pitchFamily="34" charset="-122"/>
              </a:rPr>
              <a:t>—1923</a:t>
            </a:r>
            <a:r>
              <a:rPr lang="zh-CN" altLang="en-US" sz="2000" b="1" dirty="0" smtClean="0">
                <a:latin typeface="微软雅黑" pitchFamily="34" charset="-122"/>
                <a:ea typeface="微软雅黑" pitchFamily="34" charset="-122"/>
              </a:rPr>
              <a:t>二七大罢工</a:t>
            </a:r>
            <a:r>
              <a:rPr lang="en-US" altLang="zh-CN" sz="2000" b="1" dirty="0" smtClean="0">
                <a:latin typeface="微软雅黑" pitchFamily="34" charset="-122"/>
                <a:ea typeface="微软雅黑" pitchFamily="34" charset="-122"/>
              </a:rPr>
              <a:t>—1927</a:t>
            </a:r>
            <a:r>
              <a:rPr lang="zh-CN" altLang="en-US" sz="2000" b="1" dirty="0"/>
              <a:t>马日事变</a:t>
            </a:r>
            <a:endParaRPr lang="en-US" altLang="zh-CN" sz="2000" b="1" dirty="0" smtClean="0">
              <a:latin typeface="微软雅黑" pitchFamily="34" charset="-122"/>
              <a:ea typeface="微软雅黑" pitchFamily="34" charset="-122"/>
            </a:endParaRPr>
          </a:p>
          <a:p>
            <a:pPr marL="0" indent="0">
              <a:buNone/>
            </a:pPr>
            <a:r>
              <a:rPr lang="en-US" altLang="zh-CN" dirty="0" smtClean="0"/>
              <a:t>                                                     </a:t>
            </a:r>
          </a:p>
          <a:p>
            <a:pPr marL="0" indent="0">
              <a:buNone/>
            </a:pPr>
            <a:r>
              <a:rPr lang="en-US" altLang="zh-CN" dirty="0" smtClean="0"/>
              <a:t> </a:t>
            </a:r>
            <a:r>
              <a:rPr lang="en-US" altLang="zh-CN" sz="2400" b="1" dirty="0" smtClean="0">
                <a:latin typeface="微软雅黑" pitchFamily="34" charset="-122"/>
                <a:ea typeface="微软雅黑" pitchFamily="34" charset="-122"/>
              </a:rPr>
              <a:t>1</a:t>
            </a:r>
            <a:r>
              <a:rPr lang="zh-CN" altLang="en-US" sz="2400" b="1" dirty="0" smtClean="0">
                <a:latin typeface="微软雅黑" pitchFamily="34" charset="-122"/>
                <a:ea typeface="微软雅黑" pitchFamily="34" charset="-122"/>
              </a:rPr>
              <a:t>南昌起义建军，搞工农武装是当时世界共产主义革命运动中的独一份。</a:t>
            </a:r>
            <a:endParaRPr lang="en-US" altLang="zh-CN" sz="2400" b="1" dirty="0" smtClean="0">
              <a:latin typeface="微软雅黑" pitchFamily="34" charset="-122"/>
              <a:ea typeface="微软雅黑" pitchFamily="34" charset="-122"/>
            </a:endParaRPr>
          </a:p>
          <a:p>
            <a:pPr marL="0" indent="0">
              <a:buNone/>
            </a:pPr>
            <a:endParaRPr lang="en-US" altLang="zh-CN" sz="2400" b="1" dirty="0" smtClean="0">
              <a:latin typeface="微软雅黑" pitchFamily="34" charset="-122"/>
              <a:ea typeface="微软雅黑" pitchFamily="34" charset="-122"/>
            </a:endParaRPr>
          </a:p>
          <a:p>
            <a:pPr marL="0" indent="0">
              <a:buNone/>
            </a:pPr>
            <a:r>
              <a:rPr lang="en-US" altLang="zh-CN" sz="2400" b="1" dirty="0" smtClean="0">
                <a:latin typeface="微软雅黑" pitchFamily="34" charset="-122"/>
                <a:ea typeface="微软雅黑" pitchFamily="34" charset="-122"/>
              </a:rPr>
              <a:t>2 </a:t>
            </a:r>
            <a:r>
              <a:rPr lang="zh-CN" altLang="en-US" sz="2400" b="1" dirty="0" smtClean="0">
                <a:latin typeface="微软雅黑" pitchFamily="34" charset="-122"/>
                <a:ea typeface="微软雅黑" pitchFamily="34" charset="-122"/>
              </a:rPr>
              <a:t>不发军饷</a:t>
            </a:r>
            <a:r>
              <a:rPr lang="zh-CN" altLang="en-US" sz="2400" b="1" dirty="0">
                <a:latin typeface="微软雅黑" pitchFamily="34" charset="-122"/>
                <a:ea typeface="微软雅黑" pitchFamily="34" charset="-122"/>
              </a:rPr>
              <a:t>。党支部建在连上，官兵平等（</a:t>
            </a:r>
            <a:r>
              <a:rPr lang="zh-CN" altLang="en-US" sz="2400" b="1" dirty="0" smtClean="0">
                <a:latin typeface="微软雅黑" pitchFamily="34" charset="-122"/>
                <a:ea typeface="微软雅黑" pitchFamily="34" charset="-122"/>
              </a:rPr>
              <a:t>三湾村改编，每人</a:t>
            </a:r>
            <a:r>
              <a:rPr lang="en-US" altLang="zh-CN" sz="2400" b="1" dirty="0" smtClean="0">
                <a:latin typeface="微软雅黑" pitchFamily="34" charset="-122"/>
                <a:ea typeface="微软雅黑" pitchFamily="34" charset="-122"/>
              </a:rPr>
              <a:t>5</a:t>
            </a:r>
            <a:r>
              <a:rPr lang="zh-CN" altLang="en-US" sz="2400" b="1" dirty="0" smtClean="0">
                <a:latin typeface="微软雅黑" pitchFamily="34" charset="-122"/>
                <a:ea typeface="微软雅黑" pitchFamily="34" charset="-122"/>
              </a:rPr>
              <a:t>分钱伙食费，提供基本吃穿），把就雇佣式的旧军队改造成了新型军队。</a:t>
            </a:r>
            <a:endParaRPr lang="en-US" altLang="zh-CN" sz="2400" b="1" dirty="0" smtClean="0">
              <a:latin typeface="微软雅黑" pitchFamily="34" charset="-122"/>
              <a:ea typeface="微软雅黑" pitchFamily="34" charset="-122"/>
            </a:endParaRPr>
          </a:p>
          <a:p>
            <a:pPr marL="0" indent="0">
              <a:buNone/>
            </a:pPr>
            <a:endParaRPr lang="en-US" altLang="zh-CN" sz="2400" b="1" dirty="0" smtClean="0">
              <a:latin typeface="微软雅黑" pitchFamily="34" charset="-122"/>
              <a:ea typeface="微软雅黑" pitchFamily="34" charset="-122"/>
            </a:endParaRPr>
          </a:p>
          <a:p>
            <a:pPr marL="0" indent="0">
              <a:buNone/>
            </a:pPr>
            <a:r>
              <a:rPr lang="en-US" altLang="zh-CN" sz="2400" b="1" dirty="0" smtClean="0">
                <a:latin typeface="微软雅黑" pitchFamily="34" charset="-122"/>
                <a:ea typeface="微软雅黑" pitchFamily="34" charset="-122"/>
              </a:rPr>
              <a:t>3 </a:t>
            </a:r>
            <a:r>
              <a:rPr lang="zh-CN" altLang="en-US" sz="2400" b="1" dirty="0" smtClean="0">
                <a:latin typeface="微软雅黑" pitchFamily="34" charset="-122"/>
                <a:ea typeface="微软雅黑" pitchFamily="34" charset="-122"/>
              </a:rPr>
              <a:t>地下党从不搞暗杀。</a:t>
            </a:r>
            <a:endParaRPr lang="en-US" altLang="zh-CN" sz="2400" b="1" dirty="0" smtClean="0">
              <a:latin typeface="微软雅黑" pitchFamily="34" charset="-122"/>
              <a:ea typeface="微软雅黑" pitchFamily="34" charset="-122"/>
            </a:endParaRPr>
          </a:p>
          <a:p>
            <a:pPr marL="0" indent="0">
              <a:buNone/>
            </a:pPr>
            <a:endParaRPr lang="en-US" altLang="zh-CN" sz="2400" b="1" dirty="0" smtClean="0">
              <a:latin typeface="微软雅黑" pitchFamily="34" charset="-122"/>
              <a:ea typeface="微软雅黑" pitchFamily="34" charset="-122"/>
            </a:endParaRPr>
          </a:p>
          <a:p>
            <a:pPr marL="0" indent="0">
              <a:buNone/>
            </a:pPr>
            <a:endParaRPr lang="en-US" altLang="zh-CN" sz="2000" b="1" dirty="0">
              <a:latin typeface="微软雅黑" pitchFamily="34" charset="-122"/>
              <a:ea typeface="微软雅黑" pitchFamily="34" charset="-122"/>
            </a:endParaRPr>
          </a:p>
          <a:p>
            <a:endParaRPr lang="en-US" altLang="zh-CN" dirty="0" smtClean="0"/>
          </a:p>
          <a:p>
            <a:endParaRPr lang="zh-CN" altLang="en-US" dirty="0"/>
          </a:p>
        </p:txBody>
      </p:sp>
    </p:spTree>
    <p:extLst>
      <p:ext uri="{BB962C8B-B14F-4D97-AF65-F5344CB8AC3E}">
        <p14:creationId xmlns:p14="http://schemas.microsoft.com/office/powerpoint/2010/main" val="305823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ircle(in)">
                                      <p:cBhvr>
                                        <p:cTn id="12" dur="20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circle(in)">
                                      <p:cBhvr>
                                        <p:cTn id="1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latin typeface="微软雅黑" pitchFamily="34" charset="-122"/>
                <a:ea typeface="微软雅黑" pitchFamily="34" charset="-122"/>
              </a:rPr>
              <a:t>以政治觉悟为基础，效果慢，开展难，但却能真正激励人心</a:t>
            </a:r>
            <a:endParaRPr lang="zh-CN" altLang="en-US" sz="2400" b="1" dirty="0">
              <a:latin typeface="微软雅黑" pitchFamily="34" charset="-122"/>
              <a:ea typeface="微软雅黑" pitchFamily="34" charset="-122"/>
            </a:endParaRPr>
          </a:p>
        </p:txBody>
      </p:sp>
      <p:sp>
        <p:nvSpPr>
          <p:cNvPr id="3" name="内容占位符 2"/>
          <p:cNvSpPr>
            <a:spLocks noGrp="1"/>
          </p:cNvSpPr>
          <p:nvPr>
            <p:ph idx="1"/>
          </p:nvPr>
        </p:nvSpPr>
        <p:spPr>
          <a:xfrm>
            <a:off x="-324544" y="1600200"/>
            <a:ext cx="3312368" cy="4525963"/>
          </a:xfrm>
        </p:spPr>
        <p:txBody>
          <a:bodyPr>
            <a:noAutofit/>
          </a:bodyPr>
          <a:lstStyle/>
          <a:p>
            <a:r>
              <a:rPr lang="en-US" altLang="zh-CN" sz="2000" dirty="0" smtClean="0">
                <a:latin typeface="微软雅黑" pitchFamily="34" charset="-122"/>
                <a:ea typeface="微软雅黑" pitchFamily="34" charset="-122"/>
              </a:rPr>
              <a:t>1927</a:t>
            </a:r>
            <a:r>
              <a:rPr lang="zh-CN" altLang="en-US" sz="2000" dirty="0">
                <a:latin typeface="微软雅黑" pitchFamily="34" charset="-122"/>
                <a:ea typeface="微软雅黑" pitchFamily="34" charset="-122"/>
              </a:rPr>
              <a:t>周恩来</a:t>
            </a:r>
            <a:r>
              <a:rPr lang="zh-CN" altLang="en-US" sz="2000" dirty="0" smtClean="0">
                <a:latin typeface="微软雅黑" pitchFamily="34" charset="-122"/>
                <a:ea typeface="微软雅黑" pitchFamily="34" charset="-122"/>
              </a:rPr>
              <a:t>创办</a:t>
            </a:r>
            <a:r>
              <a:rPr lang="zh-CN" altLang="en-US" sz="2000" dirty="0">
                <a:latin typeface="微软雅黑" pitchFamily="34" charset="-122"/>
                <a:ea typeface="微软雅黑" pitchFamily="34" charset="-122"/>
              </a:rPr>
              <a:t>特科时</a:t>
            </a:r>
            <a:r>
              <a:rPr lang="zh-CN" altLang="en-US" sz="2000" dirty="0" smtClean="0">
                <a:latin typeface="微软雅黑" pitchFamily="34" charset="-122"/>
                <a:ea typeface="微软雅黑" pitchFamily="34" charset="-122"/>
              </a:rPr>
              <a:t>，亲自</a:t>
            </a:r>
            <a:r>
              <a:rPr lang="zh-CN" altLang="en-US" sz="2000" dirty="0">
                <a:latin typeface="微软雅黑" pitchFamily="34" charset="-122"/>
                <a:ea typeface="微软雅黑" pitchFamily="34" charset="-122"/>
              </a:rPr>
              <a:t>为特科规定了</a:t>
            </a:r>
            <a:r>
              <a:rPr lang="zh-CN" altLang="en-US" sz="2000" dirty="0" smtClean="0">
                <a:latin typeface="微软雅黑" pitchFamily="34" charset="-122"/>
                <a:ea typeface="微软雅黑" pitchFamily="34" charset="-122"/>
              </a:rPr>
              <a:t>“</a:t>
            </a:r>
            <a:r>
              <a:rPr lang="zh-CN" altLang="en-US" sz="2000" b="1" dirty="0" smtClean="0">
                <a:latin typeface="微软雅黑" pitchFamily="34" charset="-122"/>
                <a:ea typeface="微软雅黑" pitchFamily="34" charset="-122"/>
              </a:rPr>
              <a:t>三大任务一不许</a:t>
            </a:r>
            <a:r>
              <a:rPr lang="zh-CN" altLang="en-US" sz="2000" dirty="0" smtClean="0">
                <a:latin typeface="微软雅黑" pitchFamily="34" charset="-122"/>
                <a:ea typeface="微软雅黑" pitchFamily="34" charset="-122"/>
              </a:rPr>
              <a:t>”。“三大任务”是搞情报、惩处叛徒和执行各种特殊任务，“一不许”</a:t>
            </a:r>
            <a:r>
              <a:rPr lang="zh-CN" altLang="en-US" sz="2000" dirty="0">
                <a:latin typeface="微软雅黑" pitchFamily="34" charset="-122"/>
                <a:ea typeface="微软雅黑" pitchFamily="34" charset="-122"/>
              </a:rPr>
              <a:t>是不许在党内相互侦察。后来，周恩来又进一步规定了几条禁令：一、不许搞绑票一类活动；二、即使对叛徒，也不是诛杀殆尽，那些背离革命却不至于造成多少危害的人，就不要打；三是不许搞暗杀活动。</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5593" y="1268760"/>
            <a:ext cx="3456384"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593" y="3573016"/>
            <a:ext cx="3456384"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456" y="3257128"/>
            <a:ext cx="2085824" cy="291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4" y="1220393"/>
            <a:ext cx="2067422" cy="3097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769" y="1329906"/>
            <a:ext cx="3336032" cy="472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214" y="1398199"/>
            <a:ext cx="5953786" cy="4836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67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circle(in)">
                                      <p:cBhvr>
                                        <p:cTn id="12" dur="20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circle(in)">
                                      <p:cBhvr>
                                        <p:cTn id="17" dur="20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circle(in)">
                                      <p:cBhvr>
                                        <p:cTn id="22" dur="20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circle(in)">
                                      <p:cBhvr>
                                        <p:cTn id="27" dur="20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33"/>
                                        </p:tgtEl>
                                        <p:attrNameLst>
                                          <p:attrName>style.visibility</p:attrName>
                                        </p:attrNameLst>
                                      </p:cBhvr>
                                      <p:to>
                                        <p:strVal val="visible"/>
                                      </p:to>
                                    </p:set>
                                    <p:animEffect transition="in" filter="circle(in)">
                                      <p:cBhvr>
                                        <p:cTn id="32" dur="20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p:txBody>
          <a:bodyPr/>
          <a:lstStyle/>
          <a:p>
            <a:endParaRPr lang="zh-CN" altLang="en-US" smtClean="0"/>
          </a:p>
        </p:txBody>
      </p:sp>
      <p:sp>
        <p:nvSpPr>
          <p:cNvPr id="29699" name="内容占位符 2"/>
          <p:cNvSpPr>
            <a:spLocks noGrp="1"/>
          </p:cNvSpPr>
          <p:nvPr>
            <p:ph idx="1"/>
          </p:nvPr>
        </p:nvSpPr>
        <p:spPr bwMode="auto">
          <a:xfrm>
            <a:off x="468313" y="1268413"/>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buFontTx/>
              <a:buNone/>
            </a:pPr>
            <a:endParaRPr lang="en-US" altLang="zh-CN" sz="4000" dirty="0" smtClean="0">
              <a:latin typeface="华文琥珀" pitchFamily="2" charset="-122"/>
              <a:ea typeface="华文琥珀" pitchFamily="2" charset="-122"/>
            </a:endParaRPr>
          </a:p>
          <a:p>
            <a:pPr algn="ctr">
              <a:buFontTx/>
              <a:buNone/>
            </a:pPr>
            <a:endParaRPr lang="en-US" altLang="zh-CN" sz="4000" dirty="0" smtClean="0">
              <a:latin typeface="华文琥珀" pitchFamily="2" charset="-122"/>
              <a:ea typeface="华文琥珀" pitchFamily="2" charset="-122"/>
            </a:endParaRPr>
          </a:p>
          <a:p>
            <a:pPr algn="ctr">
              <a:buFontTx/>
              <a:buNone/>
            </a:pPr>
            <a:r>
              <a:rPr lang="zh-CN" altLang="en-US" sz="4000" b="1" dirty="0" smtClean="0">
                <a:latin typeface="微软雅黑" pitchFamily="34" charset="-122"/>
                <a:ea typeface="微软雅黑" pitchFamily="34" charset="-122"/>
              </a:rPr>
              <a:t>我们为什么讨论团队精神？</a:t>
            </a:r>
            <a:endParaRPr lang="en-US" altLang="zh-CN" sz="4000" b="1" dirty="0" smtClean="0">
              <a:latin typeface="微软雅黑" pitchFamily="34" charset="-122"/>
              <a:ea typeface="微软雅黑" pitchFamily="34" charset="-122"/>
            </a:endParaRPr>
          </a:p>
          <a:p>
            <a:pPr algn="ctr">
              <a:buFontTx/>
              <a:buNone/>
            </a:pPr>
            <a:endParaRPr lang="en-US" altLang="zh-CN" sz="4000" b="1" dirty="0">
              <a:latin typeface="微软雅黑" pitchFamily="34" charset="-122"/>
              <a:ea typeface="微软雅黑" pitchFamily="34" charset="-122"/>
            </a:endParaRPr>
          </a:p>
          <a:p>
            <a:pPr algn="ctr">
              <a:buFontTx/>
              <a:buNone/>
            </a:pPr>
            <a:endParaRPr lang="en-US" altLang="zh-CN" sz="4000" b="1" dirty="0" smtClean="0">
              <a:latin typeface="微软雅黑" pitchFamily="34" charset="-122"/>
              <a:ea typeface="微软雅黑" pitchFamily="34" charset="-122"/>
            </a:endParaRPr>
          </a:p>
          <a:p>
            <a:pPr algn="ctr">
              <a:buFontTx/>
              <a:buNone/>
            </a:pPr>
            <a:r>
              <a:rPr lang="en-US" altLang="zh-CN" sz="4000" b="1" dirty="0">
                <a:latin typeface="微软雅黑" pitchFamily="34" charset="-122"/>
                <a:ea typeface="微软雅黑" pitchFamily="34" charset="-122"/>
              </a:rPr>
              <a:t> </a:t>
            </a:r>
            <a:r>
              <a:rPr lang="en-US" altLang="zh-CN" sz="4000" b="1" dirty="0" smtClean="0">
                <a:latin typeface="微软雅黑" pitchFamily="34" charset="-122"/>
                <a:ea typeface="微软雅黑" pitchFamily="34" charset="-122"/>
              </a:rPr>
              <a:t>                            </a:t>
            </a:r>
            <a:r>
              <a:rPr lang="zh-CN" altLang="en-US" sz="4000" b="1" dirty="0" smtClean="0">
                <a:latin typeface="微软雅黑" pitchFamily="34" charset="-122"/>
                <a:ea typeface="微软雅黑" pitchFamily="34" charset="-122"/>
                <a:hlinkClick r:id="rId2" action="ppaction://hlinkfile"/>
              </a:rPr>
              <a:t>视频</a:t>
            </a:r>
            <a:endParaRPr lang="en-US" altLang="zh-CN" sz="4000" b="1" dirty="0" smtClean="0">
              <a:latin typeface="微软雅黑" pitchFamily="34" charset="-122"/>
              <a:ea typeface="微软雅黑" pitchFamily="34" charset="-122"/>
            </a:endParaRPr>
          </a:p>
          <a:p>
            <a:pPr algn="ctr">
              <a:buFontTx/>
              <a:buNone/>
            </a:pPr>
            <a:endParaRPr lang="en-US" altLang="zh-CN" sz="4000" b="1" dirty="0">
              <a:latin typeface="微软雅黑" pitchFamily="34" charset="-122"/>
              <a:ea typeface="微软雅黑" pitchFamily="34" charset="-122"/>
            </a:endParaRPr>
          </a:p>
          <a:p>
            <a:pPr algn="ctr">
              <a:buFontTx/>
              <a:buNone/>
            </a:pPr>
            <a:endParaRPr lang="en-US" altLang="zh-CN" sz="4000" b="1" dirty="0" smtClean="0">
              <a:latin typeface="微软雅黑" pitchFamily="34" charset="-122"/>
              <a:ea typeface="微软雅黑" pitchFamily="34" charset="-122"/>
            </a:endParaRPr>
          </a:p>
        </p:txBody>
      </p:sp>
    </p:spTree>
    <p:extLst>
      <p:ext uri="{BB962C8B-B14F-4D97-AF65-F5344CB8AC3E}">
        <p14:creationId xmlns:p14="http://schemas.microsoft.com/office/powerpoint/2010/main" val="1751715894"/>
      </p:ext>
    </p:extLst>
  </p:cSld>
  <p:clrMapOvr>
    <a:masterClrMapping/>
  </p:clrMapOvr>
  <p:transition>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马云：诚信</a:t>
            </a:r>
            <a:endParaRPr lang="zh-CN" altLang="en-US" dirty="0"/>
          </a:p>
        </p:txBody>
      </p:sp>
      <p:sp>
        <p:nvSpPr>
          <p:cNvPr id="3" name="内容占位符 2"/>
          <p:cNvSpPr>
            <a:spLocks noGrp="1"/>
          </p:cNvSpPr>
          <p:nvPr>
            <p:ph idx="1"/>
          </p:nvPr>
        </p:nvSpPr>
        <p:spPr/>
        <p:txBody>
          <a:bodyPr/>
          <a:lstStyle/>
          <a:p>
            <a:endParaRPr lang="zh-CN"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7958"/>
            <a:ext cx="4788024" cy="4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714273"/>
            <a:ext cx="3888432" cy="4683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8754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endParaRPr lang="zh-CN" altLang="zh-CN" smtClean="0"/>
          </a:p>
        </p:txBody>
      </p:sp>
      <p:sp>
        <p:nvSpPr>
          <p:cNvPr id="32771" name="Rectangle 3"/>
          <p:cNvSpPr>
            <a:spLocks noGrp="1" noChangeArrowheads="1"/>
          </p:cNvSpPr>
          <p:nvPr>
            <p:ph type="body" idx="1"/>
          </p:nvPr>
        </p:nvSpPr>
        <p:spPr bwMode="auto">
          <a:xfrm>
            <a:off x="0" y="1600200"/>
            <a:ext cx="91440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buFontTx/>
              <a:buNone/>
            </a:pPr>
            <a:r>
              <a:rPr lang="en-US" altLang="zh-CN" dirty="0" smtClean="0"/>
              <a:t>          </a:t>
            </a:r>
          </a:p>
          <a:p>
            <a:pPr>
              <a:buFontTx/>
              <a:buNone/>
            </a:pPr>
            <a:endParaRPr lang="en-US" altLang="zh-CN" dirty="0" smtClean="0"/>
          </a:p>
          <a:p>
            <a:pPr algn="ctr">
              <a:buFontTx/>
              <a:buNone/>
            </a:pPr>
            <a:r>
              <a:rPr lang="zh-CN" altLang="en-US" sz="4000" dirty="0" smtClean="0">
                <a:latin typeface="华文琥珀" pitchFamily="2" charset="-122"/>
                <a:ea typeface="华文琥珀" pitchFamily="2" charset="-122"/>
              </a:rPr>
              <a:t>价值观</a:t>
            </a:r>
            <a:endParaRPr lang="en-US" altLang="zh-CN" sz="4000" dirty="0">
              <a:latin typeface="华文琥珀" pitchFamily="2" charset="-122"/>
              <a:ea typeface="华文琥珀" pitchFamily="2" charset="-122"/>
            </a:endParaRP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013" y="0"/>
            <a:ext cx="1042987"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518173"/>
      </p:ext>
    </p:extLst>
  </p:cSld>
  <p:clrMapOvr>
    <a:masterClrMapping/>
  </p:clrMapOvr>
  <p:transition>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60648"/>
            <a:ext cx="8219256" cy="647402"/>
          </a:xfrm>
        </p:spPr>
        <p:txBody>
          <a:bodyPr/>
          <a:lstStyle/>
          <a:p>
            <a:pPr algn="l"/>
            <a:endParaRPr lang="zh-CN" altLang="en-US" sz="2000" b="1" dirty="0">
              <a:solidFill>
                <a:schemeClr val="tx1"/>
              </a:solidFill>
            </a:endParaRPr>
          </a:p>
        </p:txBody>
      </p:sp>
      <p:sp>
        <p:nvSpPr>
          <p:cNvPr id="3" name="内容占位符 2"/>
          <p:cNvSpPr>
            <a:spLocks noGrp="1"/>
          </p:cNvSpPr>
          <p:nvPr>
            <p:ph idx="1"/>
          </p:nvPr>
        </p:nvSpPr>
        <p:spPr/>
        <p:txBody>
          <a:bodyPr/>
          <a:lstStyle/>
          <a:p>
            <a:endParaRPr lang="zh-CN"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974772"/>
            <a:ext cx="2808312" cy="5268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055" y="0"/>
            <a:ext cx="5383005" cy="2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7101" y="2665759"/>
            <a:ext cx="4161987" cy="369332"/>
          </a:xfrm>
          <a:prstGeom prst="rect">
            <a:avLst/>
          </a:prstGeom>
          <a:noFill/>
        </p:spPr>
        <p:txBody>
          <a:bodyPr wrap="square" rtlCol="0">
            <a:spAutoFit/>
          </a:bodyPr>
          <a:lstStyle/>
          <a:p>
            <a:r>
              <a:rPr lang="zh-CN" altLang="en-US" dirty="0">
                <a:solidFill>
                  <a:srgbClr val="000000"/>
                </a:solidFill>
              </a:rPr>
              <a:t>公牛</a:t>
            </a:r>
            <a:r>
              <a:rPr lang="zh-CN" altLang="en-US" dirty="0" smtClean="0">
                <a:solidFill>
                  <a:srgbClr val="000000"/>
                </a:solidFill>
              </a:rPr>
              <a:t>队骨干：乔丹，皮蓬，罗德曼</a:t>
            </a:r>
            <a:endParaRPr lang="zh-CN" altLang="en-US" dirty="0">
              <a:solidFill>
                <a:srgbClr val="000000"/>
              </a:solidFill>
            </a:endParaRP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4522" y="3068960"/>
            <a:ext cx="5220072"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7101" y="6102588"/>
            <a:ext cx="3312368" cy="369332"/>
          </a:xfrm>
          <a:prstGeom prst="rect">
            <a:avLst/>
          </a:prstGeom>
          <a:noFill/>
        </p:spPr>
        <p:txBody>
          <a:bodyPr wrap="square" rtlCol="0">
            <a:spAutoFit/>
          </a:bodyPr>
          <a:lstStyle/>
          <a:p>
            <a:r>
              <a:rPr lang="zh-CN" altLang="en-US" dirty="0" smtClean="0">
                <a:solidFill>
                  <a:srgbClr val="000000"/>
                </a:solidFill>
              </a:rPr>
              <a:t>湖人队：科比与奥尼尔</a:t>
            </a:r>
            <a:endParaRPr lang="zh-CN" altLang="en-US" dirty="0">
              <a:solidFill>
                <a:srgbClr val="000000"/>
              </a:solidFill>
            </a:endParaRPr>
          </a:p>
        </p:txBody>
      </p:sp>
    </p:spTree>
    <p:extLst>
      <p:ext uri="{BB962C8B-B14F-4D97-AF65-F5344CB8AC3E}">
        <p14:creationId xmlns:p14="http://schemas.microsoft.com/office/powerpoint/2010/main" val="4079314260"/>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1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circle(in)">
                                      <p:cBhvr>
                                        <p:cTn id="17" dur="20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circle(in)">
                                      <p:cBhvr>
                                        <p:cTn id="22" dur="10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circle(in)">
                                      <p:cBhvr>
                                        <p:cTn id="27" dur="1000"/>
                                        <p:tgtEl>
                                          <p:spTgt spid="307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12986" y="634414"/>
            <a:ext cx="8229600" cy="908050"/>
          </a:xfrm>
        </p:spPr>
        <p:txBody>
          <a:bodyPr/>
          <a:lstStyle/>
          <a:p>
            <a:r>
              <a:rPr lang="zh-CN" altLang="en-US" sz="3600" b="1" dirty="0" smtClean="0">
                <a:solidFill>
                  <a:schemeClr val="tx1"/>
                </a:solidFill>
                <a:latin typeface="微软雅黑" pitchFamily="34" charset="-122"/>
                <a:ea typeface="微软雅黑" pitchFamily="34" charset="-122"/>
              </a:rPr>
              <a:t>团队结构</a:t>
            </a:r>
            <a:endParaRPr lang="zh-CN" altLang="zh-CN" sz="3600" b="1" dirty="0" smtClean="0">
              <a:solidFill>
                <a:schemeClr val="tx1"/>
              </a:solidFill>
              <a:latin typeface="微软雅黑" pitchFamily="34" charset="-122"/>
              <a:ea typeface="微软雅黑" pitchFamily="34" charset="-122"/>
            </a:endParaRPr>
          </a:p>
        </p:txBody>
      </p:sp>
      <p:sp>
        <p:nvSpPr>
          <p:cNvPr id="32771" name="Rectangle 3"/>
          <p:cNvSpPr>
            <a:spLocks noGrp="1" noChangeArrowheads="1"/>
          </p:cNvSpPr>
          <p:nvPr>
            <p:ph type="body" idx="1"/>
          </p:nvPr>
        </p:nvSpPr>
        <p:spPr bwMode="auto">
          <a:xfrm>
            <a:off x="0" y="1600200"/>
            <a:ext cx="91440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buFontTx/>
              <a:buNone/>
            </a:pPr>
            <a:r>
              <a:rPr lang="en-US" altLang="zh-CN" dirty="0" smtClean="0"/>
              <a:t>    </a:t>
            </a:r>
            <a:r>
              <a:rPr lang="zh-CN" altLang="en-US" b="1" dirty="0" smtClean="0"/>
              <a:t>领导者</a:t>
            </a:r>
            <a:r>
              <a:rPr lang="zh-CN" altLang="en-US" sz="2400" b="1" dirty="0">
                <a:latin typeface="微软雅黑" pitchFamily="34" charset="-122"/>
                <a:ea typeface="微软雅黑" pitchFamily="34" charset="-122"/>
              </a:rPr>
              <a:t>（既要解决技术性问题也要解决挑战性问题）</a:t>
            </a:r>
            <a:endParaRPr lang="en-US" altLang="zh-CN" sz="2400" b="1" dirty="0">
              <a:latin typeface="微软雅黑" pitchFamily="34" charset="-122"/>
              <a:ea typeface="微软雅黑" pitchFamily="34" charset="-122"/>
            </a:endParaRPr>
          </a:p>
          <a:p>
            <a:pPr>
              <a:buFontTx/>
              <a:buNone/>
            </a:pPr>
            <a:endParaRPr lang="en-US" altLang="zh-CN" b="1" dirty="0" smtClean="0"/>
          </a:p>
          <a:p>
            <a:pPr>
              <a:buFontTx/>
              <a:buNone/>
            </a:pPr>
            <a:endParaRPr lang="en-US" altLang="zh-CN" b="1" dirty="0" smtClean="0"/>
          </a:p>
          <a:p>
            <a:pPr>
              <a:buFontTx/>
              <a:buNone/>
            </a:pPr>
            <a:r>
              <a:rPr lang="zh-CN" altLang="en-US" b="1" dirty="0" smtClean="0"/>
              <a:t>中层、骨干</a:t>
            </a:r>
            <a:r>
              <a:rPr lang="zh-CN" altLang="en-US" sz="2400" b="1" dirty="0">
                <a:latin typeface="微软雅黑" pitchFamily="34" charset="-122"/>
                <a:ea typeface="微软雅黑" pitchFamily="34" charset="-122"/>
              </a:rPr>
              <a:t>（有机思维，能处理非标准化问题）</a:t>
            </a:r>
            <a:endParaRPr lang="en-US" altLang="zh-CN" sz="2400" b="1" dirty="0">
              <a:latin typeface="微软雅黑" pitchFamily="34" charset="-122"/>
              <a:ea typeface="微软雅黑" pitchFamily="34" charset="-122"/>
            </a:endParaRPr>
          </a:p>
          <a:p>
            <a:pPr>
              <a:buFontTx/>
              <a:buNone/>
            </a:pPr>
            <a:endParaRPr lang="en-US" altLang="zh-CN" b="1" dirty="0"/>
          </a:p>
          <a:p>
            <a:pPr>
              <a:buFontTx/>
              <a:buNone/>
            </a:pPr>
            <a:endParaRPr lang="en-US" altLang="zh-CN" b="1" dirty="0" smtClean="0"/>
          </a:p>
          <a:p>
            <a:pPr>
              <a:buFontTx/>
              <a:buNone/>
            </a:pPr>
            <a:r>
              <a:rPr lang="zh-CN" altLang="en-US" b="1" dirty="0" smtClean="0"/>
              <a:t> 基层</a:t>
            </a:r>
            <a:r>
              <a:rPr lang="zh-CN" altLang="en-US" sz="2400" b="1" dirty="0">
                <a:latin typeface="微软雅黑" pitchFamily="34" charset="-122"/>
                <a:ea typeface="微软雅黑" pitchFamily="34" charset="-122"/>
              </a:rPr>
              <a:t>（线性思维，能完成相对明确的内容）</a:t>
            </a:r>
            <a:endParaRPr lang="en-US" altLang="zh-CN" sz="2400" b="1" dirty="0">
              <a:latin typeface="微软雅黑" pitchFamily="34" charset="-122"/>
              <a:ea typeface="微软雅黑" pitchFamily="34" charset="-122"/>
            </a:endParaRP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013" y="0"/>
            <a:ext cx="1042987"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接箭头连接符 2"/>
          <p:cNvCxnSpPr/>
          <p:nvPr/>
        </p:nvCxnSpPr>
        <p:spPr bwMode="auto">
          <a:xfrm>
            <a:off x="899592" y="2204864"/>
            <a:ext cx="0" cy="100811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直接箭头连接符 4"/>
          <p:cNvCxnSpPr/>
          <p:nvPr/>
        </p:nvCxnSpPr>
        <p:spPr bwMode="auto">
          <a:xfrm>
            <a:off x="899592" y="3789040"/>
            <a:ext cx="0" cy="129614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接箭头连接符 6"/>
          <p:cNvCxnSpPr/>
          <p:nvPr/>
        </p:nvCxnSpPr>
        <p:spPr bwMode="auto">
          <a:xfrm flipV="1">
            <a:off x="1638130" y="3789040"/>
            <a:ext cx="0" cy="129614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接箭头连接符 8"/>
          <p:cNvCxnSpPr/>
          <p:nvPr/>
        </p:nvCxnSpPr>
        <p:spPr bwMode="auto">
          <a:xfrm flipV="1">
            <a:off x="1638130" y="2132856"/>
            <a:ext cx="0" cy="115212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5147258"/>
            <a:ext cx="21637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909783"/>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194"/>
                                        </p:tgtEl>
                                        <p:attrNameLst>
                                          <p:attrName>style.visibility</p:attrName>
                                        </p:attrNameLst>
                                      </p:cBhvr>
                                      <p:to>
                                        <p:strVal val="visible"/>
                                      </p:to>
                                    </p:set>
                                    <p:animEffect transition="in" filter="circle(in)">
                                      <p:cBhvr>
                                        <p:cTn id="2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chemeClr val="tx1"/>
                </a:solidFill>
              </a:rPr>
              <a:t>自查</a:t>
            </a:r>
            <a:endParaRPr lang="zh-CN" altLang="en-US" dirty="0">
              <a:solidFill>
                <a:schemeClr val="tx1"/>
              </a:solidFill>
            </a:endParaRPr>
          </a:p>
        </p:txBody>
      </p:sp>
      <p:sp>
        <p:nvSpPr>
          <p:cNvPr id="3" name="内容占位符 2"/>
          <p:cNvSpPr>
            <a:spLocks noGrp="1"/>
          </p:cNvSpPr>
          <p:nvPr>
            <p:ph idx="1"/>
          </p:nvPr>
        </p:nvSpPr>
        <p:spPr/>
        <p:txBody>
          <a:bodyPr/>
          <a:lstStyle/>
          <a:p>
            <a:pPr marL="0" indent="0">
              <a:buNone/>
            </a:pPr>
            <a:r>
              <a:rPr lang="zh-CN" altLang="en-US" b="1" dirty="0" smtClean="0"/>
              <a:t>个性不健全的人</a:t>
            </a:r>
            <a:endParaRPr lang="en-US" altLang="zh-CN" b="1" dirty="0" smtClean="0"/>
          </a:p>
          <a:p>
            <a:endParaRPr lang="en-US" altLang="zh-CN" b="1" dirty="0" smtClean="0"/>
          </a:p>
          <a:p>
            <a:pPr marL="0" indent="0">
              <a:buNone/>
            </a:pPr>
            <a:endParaRPr lang="en-US" altLang="zh-CN" b="1" dirty="0"/>
          </a:p>
          <a:p>
            <a:pPr marL="0" indent="0">
              <a:buNone/>
            </a:pPr>
            <a:r>
              <a:rPr lang="zh-CN" altLang="en-US" b="1" dirty="0" smtClean="0"/>
              <a:t>态度</a:t>
            </a:r>
            <a:r>
              <a:rPr lang="zh-CN" altLang="en-US" b="1" dirty="0"/>
              <a:t>不</a:t>
            </a:r>
            <a:r>
              <a:rPr lang="zh-CN" altLang="en-US" b="1" dirty="0" smtClean="0"/>
              <a:t>认真的人</a:t>
            </a:r>
            <a:endParaRPr lang="en-US" altLang="zh-CN" b="1" dirty="0" smtClean="0"/>
          </a:p>
          <a:p>
            <a:endParaRPr lang="en-US" altLang="zh-CN" b="1" dirty="0" smtClean="0"/>
          </a:p>
          <a:p>
            <a:endParaRPr lang="en-US" altLang="zh-CN" b="1" dirty="0"/>
          </a:p>
          <a:p>
            <a:pPr marL="0" indent="0">
              <a:buNone/>
            </a:pPr>
            <a:r>
              <a:rPr lang="zh-CN" altLang="en-US" b="1" dirty="0" smtClean="0"/>
              <a:t>做事不职业的人</a:t>
            </a:r>
            <a:endParaRPr lang="zh-CN" altLang="en-US" b="1" dirty="0"/>
          </a:p>
        </p:txBody>
      </p:sp>
      <p:sp>
        <p:nvSpPr>
          <p:cNvPr id="4" name="右中括号 3"/>
          <p:cNvSpPr/>
          <p:nvPr/>
        </p:nvSpPr>
        <p:spPr>
          <a:xfrm>
            <a:off x="3995936" y="1844824"/>
            <a:ext cx="358924" cy="3672408"/>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TextBox 4"/>
          <p:cNvSpPr txBox="1"/>
          <p:nvPr/>
        </p:nvSpPr>
        <p:spPr>
          <a:xfrm>
            <a:off x="5220072" y="3496362"/>
            <a:ext cx="2304256" cy="707886"/>
          </a:xfrm>
          <a:prstGeom prst="rect">
            <a:avLst/>
          </a:prstGeom>
          <a:noFill/>
        </p:spPr>
        <p:txBody>
          <a:bodyPr wrap="square" rtlCol="0">
            <a:spAutoFit/>
          </a:bodyPr>
          <a:lstStyle/>
          <a:p>
            <a:r>
              <a:rPr lang="zh-CN" altLang="en-US" sz="4000" b="1" dirty="0" smtClean="0"/>
              <a:t>慈不掌兵</a:t>
            </a:r>
            <a:endParaRPr lang="zh-CN" altLang="en-US" sz="40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0"/>
            <a:ext cx="39052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0301476"/>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1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ircle(in)">
                                      <p:cBhvr>
                                        <p:cTn id="17" dur="10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ircle(in)">
                                      <p:cBhvr>
                                        <p:cTn id="22"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539552" y="1340768"/>
            <a:ext cx="8229600" cy="4525963"/>
          </a:xfrm>
        </p:spPr>
        <p:txBody>
          <a:bodyPr/>
          <a:lstStyle/>
          <a:p>
            <a:pPr marL="0" indent="0" algn="ctr">
              <a:buNone/>
            </a:pPr>
            <a:endParaRPr lang="en-US" altLang="zh-CN" dirty="0" smtClean="0"/>
          </a:p>
          <a:p>
            <a:pPr marL="0" indent="0" algn="ctr">
              <a:buNone/>
            </a:pPr>
            <a:endParaRPr lang="en-US" altLang="zh-CN" dirty="0"/>
          </a:p>
          <a:p>
            <a:pPr marL="0" indent="0" algn="ctr">
              <a:buNone/>
            </a:pPr>
            <a:endParaRPr lang="en-US" altLang="zh-CN" dirty="0" smtClean="0"/>
          </a:p>
          <a:p>
            <a:pPr marL="0" indent="0" algn="ctr">
              <a:buNone/>
            </a:pPr>
            <a:r>
              <a:rPr lang="zh-CN" altLang="en-US" sz="4000" dirty="0" smtClean="0">
                <a:latin typeface="华文琥珀" pitchFamily="2" charset="-122"/>
                <a:ea typeface="华文琥珀" pitchFamily="2" charset="-122"/>
              </a:rPr>
              <a:t>有效交流</a:t>
            </a:r>
            <a:endParaRPr lang="zh-CN" altLang="en-US" sz="4000" dirty="0">
              <a:latin typeface="华文琥珀" pitchFamily="2" charset="-122"/>
              <a:ea typeface="华文琥珀" pitchFamily="2" charset="-122"/>
            </a:endParaRPr>
          </a:p>
        </p:txBody>
      </p:sp>
    </p:spTree>
    <p:extLst>
      <p:ext uri="{BB962C8B-B14F-4D97-AF65-F5344CB8AC3E}">
        <p14:creationId xmlns:p14="http://schemas.microsoft.com/office/powerpoint/2010/main" val="2702435215"/>
      </p:ext>
    </p:extLst>
  </p:cSld>
  <p:clrMapOvr>
    <a:overrideClrMapping bg1="lt1" tx1="dk1" bg2="lt2" tx2="dk2" accent1="accent1" accent2="accent2" accent3="accent3" accent4="accent4" accent5="accent5" accent6="accent6" hlink="hlink" folHlink="folHlink"/>
  </p:clrMapOvr>
  <p:transition>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1"/>
          <p:cNvSpPr>
            <a:spLocks noGrp="1"/>
          </p:cNvSpPr>
          <p:nvPr>
            <p:ph type="title"/>
          </p:nvPr>
        </p:nvSpPr>
        <p:spPr/>
        <p:txBody>
          <a:bodyPr/>
          <a:lstStyle/>
          <a:p>
            <a:endParaRPr lang="zh-CN" altLang="en-US" smtClean="0"/>
          </a:p>
        </p:txBody>
      </p:sp>
      <p:sp>
        <p:nvSpPr>
          <p:cNvPr id="3" name="内容占位符 2"/>
          <p:cNvSpPr>
            <a:spLocks noGrp="1"/>
          </p:cNvSpPr>
          <p:nvPr>
            <p:ph idx="1"/>
          </p:nvPr>
        </p:nvSpPr>
        <p:spPr bwMode="auto">
          <a:xfrm>
            <a:off x="539750" y="908720"/>
            <a:ext cx="8604250" cy="53904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buFontTx/>
              <a:buNone/>
            </a:pPr>
            <a:r>
              <a:rPr lang="zh-CN" altLang="en-US" sz="4000" b="1" dirty="0" smtClean="0">
                <a:latin typeface="微软雅黑" pitchFamily="34" charset="-122"/>
                <a:ea typeface="微软雅黑" pitchFamily="34" charset="-122"/>
              </a:rPr>
              <a:t>什么是团队精神？</a:t>
            </a:r>
            <a:endParaRPr lang="en-US" altLang="zh-CN" sz="4000" b="1" dirty="0" smtClean="0">
              <a:latin typeface="微软雅黑" pitchFamily="34" charset="-122"/>
              <a:ea typeface="微软雅黑" pitchFamily="34" charset="-122"/>
            </a:endParaRPr>
          </a:p>
          <a:p>
            <a:pPr>
              <a:lnSpc>
                <a:spcPct val="150000"/>
              </a:lnSpc>
              <a:buFontTx/>
              <a:buNone/>
            </a:pPr>
            <a:r>
              <a:rPr lang="zh-CN" altLang="en-US" b="1" dirty="0" smtClean="0">
                <a:latin typeface="华文仿宋" pitchFamily="2" charset="-122"/>
                <a:ea typeface="华文仿宋" pitchFamily="2" charset="-122"/>
              </a:rPr>
              <a:t>    </a:t>
            </a:r>
            <a:endParaRPr lang="en-US" altLang="zh-CN" b="1" dirty="0" smtClean="0">
              <a:latin typeface="华文仿宋" pitchFamily="2" charset="-122"/>
              <a:ea typeface="华文仿宋" pitchFamily="2" charset="-122"/>
            </a:endParaRPr>
          </a:p>
          <a:p>
            <a:pPr>
              <a:lnSpc>
                <a:spcPct val="150000"/>
              </a:lnSpc>
              <a:buFontTx/>
              <a:buNone/>
            </a:pPr>
            <a:r>
              <a:rPr lang="zh-CN" altLang="en-US" b="1" dirty="0" smtClean="0">
                <a:latin typeface="华文仿宋" pitchFamily="2" charset="-122"/>
                <a:ea typeface="华文仿宋" pitchFamily="2" charset="-122"/>
              </a:rPr>
              <a:t>    就个人而言，</a:t>
            </a:r>
            <a:r>
              <a:rPr lang="zh-CN" altLang="en-US" b="1" dirty="0">
                <a:latin typeface="华文仿宋" pitchFamily="2" charset="-122"/>
                <a:ea typeface="华文仿宋" pitchFamily="2" charset="-122"/>
              </a:rPr>
              <a:t>是一个人身处一</a:t>
            </a:r>
            <a:r>
              <a:rPr lang="zh-CN" altLang="en-US" b="1" dirty="0" smtClean="0">
                <a:latin typeface="华文仿宋" pitchFamily="2" charset="-122"/>
                <a:ea typeface="华文仿宋" pitchFamily="2" charset="-122"/>
              </a:rPr>
              <a:t>条 “赛道”</a:t>
            </a:r>
            <a:r>
              <a:rPr lang="zh-CN" altLang="en-US" b="1" dirty="0">
                <a:latin typeface="华文仿宋" pitchFamily="2" charset="-122"/>
                <a:ea typeface="华文仿宋" pitchFamily="2" charset="-122"/>
              </a:rPr>
              <a:t>时，一种目光长远的理性选择，是在自己还没有成为团队领导者的时候，你是否愿意去培养合作精神，来成为一个潜力</a:t>
            </a:r>
            <a:r>
              <a:rPr lang="zh-CN" altLang="en-US" b="1" dirty="0" smtClean="0">
                <a:latin typeface="华文仿宋" pitchFamily="2" charset="-122"/>
                <a:ea typeface="华文仿宋" pitchFamily="2" charset="-122"/>
              </a:rPr>
              <a:t>股。</a:t>
            </a:r>
            <a:endParaRPr lang="en-US" altLang="zh-CN" b="1" dirty="0" smtClean="0">
              <a:latin typeface="华文仿宋" pitchFamily="2" charset="-122"/>
              <a:ea typeface="华文仿宋" pitchFamily="2" charset="-122"/>
            </a:endParaRPr>
          </a:p>
          <a:p>
            <a:pPr>
              <a:lnSpc>
                <a:spcPct val="150000"/>
              </a:lnSpc>
              <a:buFontTx/>
              <a:buNone/>
            </a:pPr>
            <a:r>
              <a:rPr lang="zh-CN" altLang="en-US" b="1" dirty="0" smtClean="0">
                <a:latin typeface="华文仿宋" pitchFamily="2" charset="-122"/>
                <a:ea typeface="华文仿宋" pitchFamily="2" charset="-122"/>
              </a:rPr>
              <a:t>   </a:t>
            </a:r>
            <a:endParaRPr lang="zh-CN" altLang="en-US" b="1" dirty="0">
              <a:latin typeface="华文仿宋" pitchFamily="2" charset="-122"/>
              <a:ea typeface="华文仿宋" pitchFamily="2" charset="-122"/>
            </a:endParaRPr>
          </a:p>
        </p:txBody>
      </p:sp>
    </p:spTree>
    <p:extLst>
      <p:ext uri="{BB962C8B-B14F-4D97-AF65-F5344CB8AC3E}">
        <p14:creationId xmlns:p14="http://schemas.microsoft.com/office/powerpoint/2010/main" val="3392040642"/>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948477"/>
            <a:ext cx="8229600" cy="908050"/>
          </a:xfrm>
        </p:spPr>
        <p:txBody>
          <a:bodyPr/>
          <a:lstStyle/>
          <a:p>
            <a:pPr algn="l"/>
            <a:r>
              <a:rPr lang="zh-CN" altLang="en-US" dirty="0" smtClean="0">
                <a:solidFill>
                  <a:schemeClr val="tx1"/>
                </a:solidFill>
              </a:rPr>
              <a:t>学做领导</a:t>
            </a:r>
            <a:endParaRPr lang="zh-CN" altLang="en-US" dirty="0">
              <a:solidFill>
                <a:schemeClr val="tx1"/>
              </a:solidFill>
            </a:endParaRPr>
          </a:p>
        </p:txBody>
      </p:sp>
      <p:sp>
        <p:nvSpPr>
          <p:cNvPr id="3" name="内容占位符 2"/>
          <p:cNvSpPr>
            <a:spLocks noGrp="1"/>
          </p:cNvSpPr>
          <p:nvPr>
            <p:ph idx="1"/>
          </p:nvPr>
        </p:nvSpPr>
        <p:spPr>
          <a:xfrm>
            <a:off x="0" y="4077072"/>
            <a:ext cx="9144000" cy="2481139"/>
          </a:xfrm>
        </p:spPr>
        <p:txBody>
          <a:bodyPr/>
          <a:lstStyle/>
          <a:p>
            <a:pPr marL="514350" indent="-514350">
              <a:buAutoNum type="arabicPlain"/>
            </a:pPr>
            <a:endParaRPr lang="en-US" altLang="zh-CN" b="1" dirty="0"/>
          </a:p>
          <a:p>
            <a:pPr marL="514350" indent="-514350">
              <a:buFontTx/>
              <a:buAutoNum type="arabicPlain"/>
            </a:pPr>
            <a:r>
              <a:rPr lang="zh-CN" altLang="en-US" b="1" dirty="0"/>
              <a:t>领导力</a:t>
            </a:r>
            <a:r>
              <a:rPr lang="en-US" altLang="zh-CN" b="1" dirty="0"/>
              <a:t>=</a:t>
            </a:r>
            <a:r>
              <a:rPr lang="zh-CN" altLang="en-US" b="1" dirty="0"/>
              <a:t>追随力</a:t>
            </a:r>
            <a:r>
              <a:rPr lang="en-US" altLang="zh-CN" b="1" dirty="0"/>
              <a:t>=</a:t>
            </a:r>
            <a:r>
              <a:rPr lang="zh-CN" altLang="en-US" b="1" dirty="0" smtClean="0"/>
              <a:t>业绩</a:t>
            </a:r>
            <a:r>
              <a:rPr lang="zh-CN" altLang="en-US" sz="2400" b="1" dirty="0" smtClean="0"/>
              <a:t>（</a:t>
            </a:r>
            <a:r>
              <a:rPr lang="zh-CN" altLang="en-US" sz="2400" b="1" dirty="0"/>
              <a:t>尊重“资产”</a:t>
            </a:r>
            <a:r>
              <a:rPr lang="zh-CN" altLang="en-US" sz="2400" b="1" dirty="0" smtClean="0"/>
              <a:t> ，</a:t>
            </a:r>
            <a:r>
              <a:rPr lang="zh-CN" altLang="en-US" sz="2400" b="1" dirty="0"/>
              <a:t>信任</a:t>
            </a:r>
            <a:r>
              <a:rPr lang="zh-CN" altLang="en-US" sz="2400" b="1" dirty="0" smtClean="0"/>
              <a:t>未来，</a:t>
            </a:r>
            <a:r>
              <a:rPr lang="en-US" altLang="zh-CN" sz="2400" b="1" dirty="0" smtClean="0"/>
              <a:t>integrity</a:t>
            </a:r>
            <a:r>
              <a:rPr lang="zh-CN" altLang="en-US" sz="2400" b="1" dirty="0" smtClean="0"/>
              <a:t>）</a:t>
            </a:r>
            <a:endParaRPr lang="en-US" altLang="zh-CN" sz="2400" b="1" dirty="0"/>
          </a:p>
          <a:p>
            <a:pPr marL="514350" indent="-514350">
              <a:buFontTx/>
              <a:buAutoNum type="arabicPlain"/>
            </a:pPr>
            <a:r>
              <a:rPr lang="zh-CN" altLang="en-US" b="1" dirty="0" smtClean="0"/>
              <a:t>价值观牵引</a:t>
            </a:r>
            <a:r>
              <a:rPr lang="zh-CN" altLang="en-US" sz="2400" b="1" dirty="0"/>
              <a:t>（现场）</a:t>
            </a:r>
            <a:endParaRPr lang="en-US" altLang="zh-CN" sz="2400" b="1" dirty="0"/>
          </a:p>
          <a:p>
            <a:pPr marL="514350" indent="-514350">
              <a:buAutoNum type="arabicPlain"/>
            </a:pPr>
            <a:r>
              <a:rPr lang="zh-CN" altLang="en-US" b="1" dirty="0" smtClean="0"/>
              <a:t>个性领导</a:t>
            </a:r>
            <a:r>
              <a:rPr lang="zh-CN" altLang="en-US" sz="2400" b="1" dirty="0" smtClean="0"/>
              <a:t>（兼顾双重角色，和每个人培养独特的影响关系）</a:t>
            </a:r>
            <a:endParaRPr lang="zh-CN" altLang="en-US" sz="24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452" y="908720"/>
            <a:ext cx="5194548" cy="341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6730" y="1362833"/>
            <a:ext cx="4499992" cy="242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332" y="1700808"/>
            <a:ext cx="4340145" cy="2782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8228067"/>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circle(in)">
                                      <p:cBhvr>
                                        <p:cTn id="22" dur="2000"/>
                                        <p:tgtEl>
                                          <p:spTgt spid="102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circle(in)">
                                      <p:cBhvr>
                                        <p:cTn id="27" dur="20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circle(in)">
                                      <p:cBhvr>
                                        <p:cTn id="3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tx1"/>
                </a:solidFill>
              </a:rPr>
              <a:t>讨论</a:t>
            </a:r>
          </a:p>
        </p:txBody>
      </p:sp>
      <p:sp>
        <p:nvSpPr>
          <p:cNvPr id="3" name="内容占位符 2"/>
          <p:cNvSpPr>
            <a:spLocks noGrp="1"/>
          </p:cNvSpPr>
          <p:nvPr>
            <p:ph idx="1"/>
          </p:nvPr>
        </p:nvSpPr>
        <p:spPr/>
        <p:txBody>
          <a:bodyPr/>
          <a:lstStyle/>
          <a:p>
            <a:pPr marL="0" indent="0">
              <a:buNone/>
            </a:pPr>
            <a:r>
              <a:rPr lang="zh-CN" altLang="en-US" dirty="0" smtClean="0">
                <a:latin typeface="+mn-ea"/>
              </a:rPr>
              <a:t>公司人力资源面试题目：</a:t>
            </a:r>
            <a:endParaRPr lang="en-US" altLang="zh-CN" dirty="0" smtClean="0">
              <a:latin typeface="+mn-ea"/>
            </a:endParaRPr>
          </a:p>
          <a:p>
            <a:pPr marL="0" indent="0">
              <a:lnSpc>
                <a:spcPct val="150000"/>
              </a:lnSpc>
              <a:buNone/>
            </a:pPr>
            <a:r>
              <a:rPr lang="zh-CN" altLang="en-US" dirty="0" smtClean="0"/>
              <a:t>      </a:t>
            </a:r>
            <a:endParaRPr lang="en-US" altLang="zh-CN" dirty="0" smtClean="0"/>
          </a:p>
          <a:p>
            <a:pPr marL="0" indent="0">
              <a:lnSpc>
                <a:spcPct val="150000"/>
              </a:lnSpc>
              <a:buNone/>
            </a:pPr>
            <a:r>
              <a:rPr lang="en-US" altLang="zh-CN" dirty="0">
                <a:latin typeface="方正粗黑宋简体" pitchFamily="2" charset="-122"/>
                <a:ea typeface="方正粗黑宋简体" pitchFamily="2" charset="-122"/>
              </a:rPr>
              <a:t> </a:t>
            </a:r>
            <a:r>
              <a:rPr lang="en-US" altLang="zh-CN" dirty="0" smtClean="0">
                <a:latin typeface="方正粗黑宋简体" pitchFamily="2" charset="-122"/>
                <a:ea typeface="方正粗黑宋简体" pitchFamily="2" charset="-122"/>
              </a:rPr>
              <a:t>     </a:t>
            </a:r>
            <a:r>
              <a:rPr lang="zh-CN" altLang="en-US" dirty="0" smtClean="0">
                <a:latin typeface="方正粗黑宋简体" pitchFamily="2" charset="-122"/>
                <a:ea typeface="方正粗黑宋简体" pitchFamily="2" charset="-122"/>
              </a:rPr>
              <a:t>司长要订机票，处长要写材料，此时，老父亲因为钥匙落在家里被锁在炎热的门外。你会怎么做？</a:t>
            </a:r>
            <a:endParaRPr lang="zh-CN" altLang="en-US" dirty="0">
              <a:latin typeface="方正粗黑宋简体" pitchFamily="2" charset="-122"/>
              <a:ea typeface="方正粗黑宋简体" pitchFamily="2" charset="-122"/>
            </a:endParaRPr>
          </a:p>
        </p:txBody>
      </p:sp>
    </p:spTree>
    <p:extLst>
      <p:ext uri="{BB962C8B-B14F-4D97-AF65-F5344CB8AC3E}">
        <p14:creationId xmlns:p14="http://schemas.microsoft.com/office/powerpoint/2010/main" val="98181902"/>
      </p:ext>
    </p:extLst>
  </p:cSld>
  <p:clrMapOvr>
    <a:masterClrMapping/>
  </p:clrMapOvr>
  <p:transition>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chemeClr val="tx1"/>
                </a:solidFill>
              </a:rPr>
              <a:t>中层“画圆，摆圆”</a:t>
            </a:r>
            <a:endParaRPr lang="zh-CN" altLang="en-US" dirty="0">
              <a:solidFill>
                <a:schemeClr val="tx1"/>
              </a:solidFill>
            </a:endParaRPr>
          </a:p>
        </p:txBody>
      </p:sp>
      <p:sp>
        <p:nvSpPr>
          <p:cNvPr id="3" name="内容占位符 2"/>
          <p:cNvSpPr>
            <a:spLocks noGrp="1"/>
          </p:cNvSpPr>
          <p:nvPr>
            <p:ph idx="1"/>
          </p:nvPr>
        </p:nvSpPr>
        <p:spPr/>
        <p:txBody>
          <a:bodyPr/>
          <a:lstStyle/>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r>
              <a:rPr lang="en-US" altLang="zh-CN" b="1" dirty="0" smtClean="0"/>
              <a:t>《</a:t>
            </a:r>
            <a:r>
              <a:rPr lang="zh-CN" altLang="en-US" b="1" dirty="0" smtClean="0"/>
              <a:t>兵临城下</a:t>
            </a:r>
            <a:r>
              <a:rPr lang="en-US" altLang="zh-CN" b="1" dirty="0" smtClean="0"/>
              <a:t>》</a:t>
            </a:r>
          </a:p>
          <a:p>
            <a:endParaRPr lang="zh-CN" altLang="en-US"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429000"/>
            <a:ext cx="3917083" cy="325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2492896"/>
            <a:ext cx="67246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6641"/>
            <a:ext cx="6286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66827"/>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1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circle(in)">
                                      <p:cBhvr>
                                        <p:cTn id="12" dur="10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circle(in)">
                                      <p:cBhvr>
                                        <p:cTn id="17"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0" y="1412776"/>
            <a:ext cx="8686800" cy="4713387"/>
          </a:xfrm>
        </p:spPr>
        <p:txBody>
          <a:bodyPr/>
          <a:lstStyle/>
          <a:p>
            <a:pPr marL="0" indent="0">
              <a:buNone/>
            </a:pPr>
            <a:r>
              <a:rPr lang="zh-CN" altLang="en-US" sz="2800" b="1" dirty="0" smtClean="0">
                <a:latin typeface="微软雅黑" pitchFamily="34" charset="-122"/>
                <a:ea typeface="微软雅黑" pitchFamily="34" charset="-122"/>
              </a:rPr>
              <a:t>第一代网红，网络写手</a:t>
            </a:r>
            <a:endParaRPr lang="en-US" altLang="zh-CN" sz="2800" b="1" dirty="0" smtClean="0">
              <a:latin typeface="微软雅黑" pitchFamily="34" charset="-122"/>
              <a:ea typeface="微软雅黑" pitchFamily="34" charset="-122"/>
            </a:endParaRPr>
          </a:p>
          <a:p>
            <a:pPr marL="0" indent="0">
              <a:buNone/>
            </a:pPr>
            <a:r>
              <a:rPr lang="zh-CN" altLang="en-US" sz="2800" b="1" dirty="0">
                <a:latin typeface="微软雅黑" pitchFamily="34" charset="-122"/>
                <a:ea typeface="微软雅黑" pitchFamily="34" charset="-122"/>
              </a:rPr>
              <a:t>第二代网</a:t>
            </a:r>
            <a:r>
              <a:rPr lang="zh-CN" altLang="en-US" sz="2800" b="1" dirty="0" smtClean="0">
                <a:latin typeface="微软雅黑" pitchFamily="34" charset="-122"/>
                <a:ea typeface="微软雅黑" pitchFamily="34" charset="-122"/>
              </a:rPr>
              <a:t>红，草根名人</a:t>
            </a:r>
            <a:endParaRPr lang="en-US" altLang="zh-CN" sz="2800" b="1" dirty="0" smtClean="0">
              <a:latin typeface="微软雅黑" pitchFamily="34" charset="-122"/>
              <a:ea typeface="微软雅黑" pitchFamily="34" charset="-122"/>
            </a:endParaRPr>
          </a:p>
          <a:p>
            <a:pPr marL="0" indent="0">
              <a:buNone/>
            </a:pPr>
            <a:r>
              <a:rPr lang="zh-CN" altLang="en-US" sz="2800" b="1" dirty="0" smtClean="0">
                <a:latin typeface="微软雅黑" pitchFamily="34" charset="-122"/>
                <a:ea typeface="微软雅黑" pitchFamily="34" charset="-122"/>
              </a:rPr>
              <a:t>第三代网红，自建团队。</a:t>
            </a:r>
            <a:endParaRPr lang="en-US" altLang="zh-CN" sz="2800" b="1" dirty="0" smtClean="0">
              <a:latin typeface="微软雅黑" pitchFamily="34" charset="-122"/>
              <a:ea typeface="微软雅黑" pitchFamily="34" charset="-122"/>
            </a:endParaRPr>
          </a:p>
          <a:p>
            <a:pPr marL="0" indent="0">
              <a:buNone/>
            </a:pPr>
            <a:endParaRPr lang="en-US" altLang="zh-CN" sz="2800" b="1" dirty="0">
              <a:latin typeface="微软雅黑" pitchFamily="34" charset="-122"/>
              <a:ea typeface="微软雅黑" pitchFamily="34" charset="-122"/>
            </a:endParaRPr>
          </a:p>
          <a:p>
            <a:pPr marL="0" indent="0">
              <a:buNone/>
            </a:pPr>
            <a:endParaRPr lang="en-US" altLang="zh-CN" sz="2800" b="1" dirty="0" smtClean="0">
              <a:latin typeface="微软雅黑" pitchFamily="34" charset="-122"/>
              <a:ea typeface="微软雅黑" pitchFamily="34" charset="-122"/>
            </a:endParaRPr>
          </a:p>
          <a:p>
            <a:pPr marL="0" indent="0">
              <a:buNone/>
            </a:pPr>
            <a:endParaRPr lang="en-US" altLang="zh-CN" sz="2800" b="1" dirty="0">
              <a:latin typeface="微软雅黑" pitchFamily="34" charset="-122"/>
              <a:ea typeface="微软雅黑" pitchFamily="34" charset="-122"/>
            </a:endParaRPr>
          </a:p>
          <a:p>
            <a:pPr marL="0" indent="0">
              <a:buNone/>
            </a:pPr>
            <a:r>
              <a:rPr lang="zh-CN" altLang="en-US" sz="2800" b="1" dirty="0" smtClean="0">
                <a:latin typeface="微软雅黑" pitchFamily="34" charset="-122"/>
                <a:ea typeface="微软雅黑" pitchFamily="34" charset="-122"/>
              </a:rPr>
              <a:t>淘宝小店</a:t>
            </a:r>
            <a:r>
              <a:rPr lang="en-US" altLang="zh-CN" sz="2800" b="1" dirty="0" smtClean="0">
                <a:latin typeface="微软雅黑" pitchFamily="34" charset="-122"/>
                <a:ea typeface="微软雅黑" pitchFamily="34" charset="-122"/>
              </a:rPr>
              <a:t>——</a:t>
            </a:r>
            <a:r>
              <a:rPr lang="zh-CN" altLang="en-US" sz="2800" b="1" dirty="0" smtClean="0">
                <a:latin typeface="微软雅黑" pitchFamily="34" charset="-122"/>
                <a:ea typeface="微软雅黑" pitchFamily="34" charset="-122"/>
              </a:rPr>
              <a:t>皇冠店主</a:t>
            </a:r>
            <a:r>
              <a:rPr lang="en-US" altLang="zh-CN" sz="2800" b="1" dirty="0" smtClean="0">
                <a:latin typeface="微软雅黑" pitchFamily="34" charset="-122"/>
                <a:ea typeface="微软雅黑" pitchFamily="34" charset="-122"/>
              </a:rPr>
              <a:t>——</a:t>
            </a:r>
            <a:r>
              <a:rPr lang="zh-CN" altLang="en-US" sz="2800" b="1" dirty="0" smtClean="0">
                <a:latin typeface="微软雅黑" pitchFamily="34" charset="-122"/>
                <a:ea typeface="微软雅黑" pitchFamily="34" charset="-122"/>
              </a:rPr>
              <a:t>品牌</a:t>
            </a:r>
            <a:endParaRPr lang="en-US" altLang="zh-CN" sz="2800" b="1" dirty="0" smtClean="0">
              <a:latin typeface="微软雅黑" pitchFamily="34" charset="-122"/>
              <a:ea typeface="微软雅黑" pitchFamily="34" charset="-122"/>
            </a:endParaRPr>
          </a:p>
          <a:p>
            <a:endParaRPr lang="en-US" altLang="zh-CN" sz="2800" b="1" dirty="0">
              <a:latin typeface="微软雅黑" pitchFamily="34" charset="-122"/>
              <a:ea typeface="微软雅黑" pitchFamily="34" charset="-122"/>
            </a:endParaRPr>
          </a:p>
          <a:p>
            <a:pPr marL="0" indent="0">
              <a:buNone/>
            </a:pPr>
            <a:r>
              <a:rPr lang="zh-CN" altLang="en-US" sz="2800" b="1" dirty="0" smtClean="0">
                <a:solidFill>
                  <a:srgbClr val="FF0000"/>
                </a:solidFill>
                <a:latin typeface="微软雅黑" pitchFamily="34" charset="-122"/>
                <a:ea typeface="微软雅黑" pitchFamily="34" charset="-122"/>
              </a:rPr>
              <a:t>超级团队是超级个体的必然进化形态</a:t>
            </a:r>
            <a:endParaRPr lang="zh-CN" altLang="en-US" sz="2800" b="1" dirty="0">
              <a:solidFill>
                <a:srgbClr val="FF0000"/>
              </a:solidFill>
              <a:latin typeface="微软雅黑" pitchFamily="34" charset="-122"/>
              <a:ea typeface="微软雅黑" pitchFamily="34" charset="-122"/>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70631"/>
            <a:ext cx="2980488" cy="389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408" y="170632"/>
            <a:ext cx="2016224" cy="389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00546"/>
            <a:ext cx="5184576" cy="3732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1" y="200546"/>
            <a:ext cx="5292080" cy="3732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8696" y="170632"/>
            <a:ext cx="5365304" cy="389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573629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circle(in)">
                                      <p:cBhvr>
                                        <p:cTn id="12" dur="10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circle(in)">
                                      <p:cBhvr>
                                        <p:cTn id="17" dur="10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75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101"/>
                                        </p:tgtEl>
                                        <p:attrNameLst>
                                          <p:attrName>style.visibility</p:attrName>
                                        </p:attrNameLst>
                                      </p:cBhvr>
                                      <p:to>
                                        <p:strVal val="visible"/>
                                      </p:to>
                                    </p:set>
                                    <p:animEffect transition="in" filter="circle(in)">
                                      <p:cBhvr>
                                        <p:cTn id="27" dur="1000"/>
                                        <p:tgtEl>
                                          <p:spTgt spid="410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circle(in)">
                                      <p:cBhvr>
                                        <p:cTn id="32" dur="1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circle(in)">
                                      <p:cBhvr>
                                        <p:cTn id="37" dur="1000"/>
                                        <p:tgtEl>
                                          <p:spTgt spid="410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104"/>
                                        </p:tgtEl>
                                        <p:attrNameLst>
                                          <p:attrName>style.visibility</p:attrName>
                                        </p:attrNameLst>
                                      </p:cBhvr>
                                      <p:to>
                                        <p:strVal val="visible"/>
                                      </p:to>
                                    </p:set>
                                    <p:animEffect transition="in" filter="circle(in)">
                                      <p:cBhvr>
                                        <p:cTn id="42" dur="1000"/>
                                        <p:tgtEl>
                                          <p:spTgt spid="410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circle(in)">
                                      <p:cBhvr>
                                        <p:cTn id="47" dur="10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circle(in)">
                                      <p:cBhvr>
                                        <p:cTn id="5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332656"/>
            <a:ext cx="8229600" cy="908050"/>
          </a:xfrm>
        </p:spPr>
        <p:txBody>
          <a:bodyPr/>
          <a:lstStyle/>
          <a:p>
            <a:r>
              <a:rPr lang="zh-CN" altLang="en-US" dirty="0">
                <a:solidFill>
                  <a:schemeClr val="tx1"/>
                </a:solidFill>
              </a:rPr>
              <a:t>中层</a:t>
            </a:r>
            <a:r>
              <a:rPr lang="zh-CN" altLang="en-US" dirty="0" smtClean="0">
                <a:solidFill>
                  <a:schemeClr val="tx1"/>
                </a:solidFill>
              </a:rPr>
              <a:t>“画圆、摆圆”</a:t>
            </a:r>
            <a:r>
              <a:rPr lang="zh-CN" altLang="en-US" dirty="0">
                <a:solidFill>
                  <a:schemeClr val="tx1"/>
                </a:solidFill>
              </a:rPr>
              <a:t/>
            </a:r>
            <a:br>
              <a:rPr lang="zh-CN" altLang="en-US" dirty="0">
                <a:solidFill>
                  <a:schemeClr val="tx1"/>
                </a:solidFill>
              </a:rPr>
            </a:br>
            <a:endParaRPr lang="zh-CN" altLang="en-US" dirty="0">
              <a:solidFill>
                <a:schemeClr val="tx1"/>
              </a:solidFill>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0789" y="833545"/>
            <a:ext cx="5040560" cy="504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346438" y="1340768"/>
            <a:ext cx="2448272" cy="2540119"/>
          </a:xfrm>
          <a:prstGeom prst="rect">
            <a:avLst/>
          </a:prstGeom>
          <a:noFill/>
        </p:spPr>
        <p:txBody>
          <a:bodyPr wrap="square" rtlCol="0">
            <a:spAutoFit/>
          </a:bodyPr>
          <a:lstStyle/>
          <a:p>
            <a:pPr>
              <a:lnSpc>
                <a:spcPct val="200000"/>
              </a:lnSpc>
            </a:pPr>
            <a:r>
              <a:rPr lang="zh-CN" altLang="en-US" sz="2800" b="1" dirty="0" smtClean="0"/>
              <a:t>概念能力</a:t>
            </a:r>
            <a:endParaRPr lang="en-US" altLang="zh-CN" sz="2800" b="1" dirty="0" smtClean="0"/>
          </a:p>
          <a:p>
            <a:pPr>
              <a:lnSpc>
                <a:spcPct val="200000"/>
              </a:lnSpc>
            </a:pPr>
            <a:r>
              <a:rPr lang="zh-CN" altLang="en-US" sz="2800" b="1" dirty="0" smtClean="0"/>
              <a:t>人际能力</a:t>
            </a:r>
            <a:endParaRPr lang="en-US" altLang="zh-CN" sz="2800" b="1" dirty="0" smtClean="0"/>
          </a:p>
          <a:p>
            <a:pPr>
              <a:lnSpc>
                <a:spcPct val="200000"/>
              </a:lnSpc>
            </a:pPr>
            <a:r>
              <a:rPr lang="zh-CN" altLang="en-US" sz="2800" b="1" dirty="0" smtClean="0"/>
              <a:t>技术能力</a:t>
            </a:r>
            <a:endParaRPr lang="zh-CN" altLang="en-US" sz="2800" b="1" dirty="0"/>
          </a:p>
        </p:txBody>
      </p:sp>
      <p:cxnSp>
        <p:nvCxnSpPr>
          <p:cNvPr id="6" name="直接箭头连接符 5"/>
          <p:cNvCxnSpPr/>
          <p:nvPr/>
        </p:nvCxnSpPr>
        <p:spPr bwMode="auto">
          <a:xfrm>
            <a:off x="8028384" y="2060847"/>
            <a:ext cx="0" cy="549979"/>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接箭头连接符 7"/>
          <p:cNvCxnSpPr/>
          <p:nvPr/>
        </p:nvCxnSpPr>
        <p:spPr bwMode="auto">
          <a:xfrm>
            <a:off x="8036904" y="2924944"/>
            <a:ext cx="0" cy="43204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矩形 8"/>
          <p:cNvSpPr/>
          <p:nvPr/>
        </p:nvSpPr>
        <p:spPr bwMode="auto">
          <a:xfrm>
            <a:off x="7346438" y="2610826"/>
            <a:ext cx="1656184" cy="314117"/>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8800" b="0" i="0" u="none" strike="noStrike" cap="none" normalizeH="0" baseline="0" smtClean="0">
              <a:ln>
                <a:noFill/>
              </a:ln>
              <a:solidFill>
                <a:schemeClr val="tx1"/>
              </a:solidFill>
              <a:effectLst/>
              <a:latin typeface="Arial" pitchFamily="34" charset="0"/>
              <a:ea typeface="宋体" pitchFamily="2" charset="-122"/>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0" y="872716"/>
            <a:ext cx="668347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51520" y="6174026"/>
            <a:ext cx="6948772" cy="461665"/>
          </a:xfrm>
          <a:prstGeom prst="rect">
            <a:avLst/>
          </a:prstGeom>
          <a:noFill/>
        </p:spPr>
        <p:txBody>
          <a:bodyPr wrap="square" rtlCol="0">
            <a:spAutoFit/>
          </a:bodyPr>
          <a:lstStyle/>
          <a:p>
            <a:r>
              <a:rPr lang="zh-CN" altLang="en-US" sz="2400" b="1" dirty="0" smtClean="0">
                <a:solidFill>
                  <a:srgbClr val="FF0000"/>
                </a:solidFill>
              </a:rPr>
              <a:t>思考：一个中层领导选在周五下班前去汇报工作？</a:t>
            </a:r>
            <a:endParaRPr lang="zh-CN" altLang="en-US" sz="2400" b="1" dirty="0">
              <a:solidFill>
                <a:srgbClr val="FF0000"/>
              </a:solidFill>
            </a:endParaRPr>
          </a:p>
        </p:txBody>
      </p:sp>
    </p:spTree>
    <p:extLst>
      <p:ext uri="{BB962C8B-B14F-4D97-AF65-F5344CB8AC3E}">
        <p14:creationId xmlns:p14="http://schemas.microsoft.com/office/powerpoint/2010/main" val="345370300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1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circle(in)">
                                      <p:cBhvr>
                                        <p:cTn id="17" dur="10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07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07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circle(in)">
                                      <p:cBhvr>
                                        <p:cTn id="30"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8686800" cy="908720"/>
          </a:xfrm>
        </p:spPr>
        <p:txBody>
          <a:bodyPr/>
          <a:lstStyle/>
          <a:p>
            <a:pPr algn="l"/>
            <a:r>
              <a:rPr lang="zh-CN" altLang="en-US" dirty="0" smtClean="0">
                <a:solidFill>
                  <a:schemeClr val="tx1"/>
                </a:solidFill>
              </a:rPr>
              <a:t>       定位</a:t>
            </a:r>
            <a:endParaRPr lang="zh-CN" altLang="en-US" dirty="0">
              <a:solidFill>
                <a:schemeClr val="tx1"/>
              </a:solidFill>
            </a:endParaRPr>
          </a:p>
        </p:txBody>
      </p:sp>
      <p:sp>
        <p:nvSpPr>
          <p:cNvPr id="3" name="内容占位符 2"/>
          <p:cNvSpPr>
            <a:spLocks noGrp="1"/>
          </p:cNvSpPr>
          <p:nvPr>
            <p:ph idx="1"/>
          </p:nvPr>
        </p:nvSpPr>
        <p:spPr>
          <a:xfrm>
            <a:off x="107504" y="1600200"/>
            <a:ext cx="9036496" cy="5257800"/>
          </a:xfrm>
        </p:spPr>
        <p:txBody>
          <a:bodyPr/>
          <a:lstStyle/>
          <a:p>
            <a:pPr marL="0" indent="0">
              <a:buNone/>
            </a:pPr>
            <a:r>
              <a:rPr lang="zh-CN" altLang="en-US" b="1" dirty="0">
                <a:latin typeface="微软雅黑" pitchFamily="34" charset="-122"/>
                <a:ea typeface="微软雅黑" pitchFamily="34" charset="-122"/>
              </a:rPr>
              <a:t>参与约束 </a:t>
            </a:r>
            <a:r>
              <a:rPr lang="zh-CN" altLang="en-US" sz="2400" b="1" dirty="0" smtClean="0">
                <a:latin typeface="微软雅黑" pitchFamily="34" charset="-122"/>
                <a:ea typeface="微软雅黑" pitchFamily="34" charset="-122"/>
              </a:rPr>
              <a:t>（≥机会成本</a:t>
            </a:r>
            <a:r>
              <a:rPr lang="zh-CN" altLang="en-US" b="1" dirty="0" smtClean="0">
                <a:latin typeface="微软雅黑" pitchFamily="34" charset="-122"/>
                <a:ea typeface="微软雅黑" pitchFamily="34" charset="-122"/>
              </a:rPr>
              <a:t>）     职业</a:t>
            </a:r>
            <a:r>
              <a:rPr lang="zh-CN" altLang="en-US" b="1" dirty="0">
                <a:latin typeface="微软雅黑" pitchFamily="34" charset="-122"/>
                <a:ea typeface="微软雅黑" pitchFamily="34" charset="-122"/>
              </a:rPr>
              <a:t>共同体</a:t>
            </a:r>
            <a:endParaRPr lang="en-US" altLang="zh-CN" b="1" dirty="0">
              <a:latin typeface="微软雅黑" pitchFamily="34" charset="-122"/>
              <a:ea typeface="微软雅黑" pitchFamily="34" charset="-122"/>
            </a:endParaRPr>
          </a:p>
          <a:p>
            <a:pPr marL="0" indent="0">
              <a:buNone/>
            </a:pPr>
            <a:endParaRPr lang="en-US" altLang="zh-CN" b="1" dirty="0">
              <a:latin typeface="微软雅黑" pitchFamily="34" charset="-122"/>
              <a:ea typeface="微软雅黑" pitchFamily="34" charset="-122"/>
            </a:endParaRPr>
          </a:p>
          <a:p>
            <a:pPr marL="0" indent="0">
              <a:buNone/>
            </a:pPr>
            <a:endParaRPr lang="en-US" altLang="zh-CN" b="1" dirty="0">
              <a:latin typeface="微软雅黑" pitchFamily="34" charset="-122"/>
              <a:ea typeface="微软雅黑" pitchFamily="34" charset="-122"/>
            </a:endParaRPr>
          </a:p>
          <a:p>
            <a:pPr marL="0" indent="0">
              <a:buNone/>
            </a:pPr>
            <a:r>
              <a:rPr lang="zh-CN" altLang="en-US" b="1" dirty="0">
                <a:latin typeface="微软雅黑" pitchFamily="34" charset="-122"/>
                <a:ea typeface="微软雅黑" pitchFamily="34" charset="-122"/>
              </a:rPr>
              <a:t>骨干与</a:t>
            </a:r>
            <a:r>
              <a:rPr lang="zh-CN" altLang="en-US" b="1" dirty="0">
                <a:solidFill>
                  <a:srgbClr val="FF0000"/>
                </a:solidFill>
                <a:latin typeface="微软雅黑" pitchFamily="34" charset="-122"/>
                <a:ea typeface="微软雅黑" pitchFamily="34" charset="-122"/>
              </a:rPr>
              <a:t>权臣</a:t>
            </a:r>
            <a:r>
              <a:rPr lang="zh-CN" altLang="en-US" b="1" dirty="0">
                <a:latin typeface="微软雅黑" pitchFamily="34" charset="-122"/>
                <a:ea typeface="微软雅黑" pitchFamily="34" charset="-122"/>
              </a:rPr>
              <a:t>的橄榄枝     利益</a:t>
            </a:r>
            <a:r>
              <a:rPr lang="zh-CN" altLang="en-US" b="1" dirty="0" smtClean="0">
                <a:latin typeface="微软雅黑" pitchFamily="34" charset="-122"/>
                <a:ea typeface="微软雅黑" pitchFamily="34" charset="-122"/>
              </a:rPr>
              <a:t>共同体</a:t>
            </a:r>
            <a:r>
              <a:rPr lang="en-US" altLang="zh-CN" b="1" dirty="0" smtClean="0">
                <a:latin typeface="微软雅黑" pitchFamily="34" charset="-122"/>
                <a:ea typeface="微软雅黑" pitchFamily="34" charset="-122"/>
              </a:rPr>
              <a:t>-</a:t>
            </a:r>
            <a:r>
              <a:rPr lang="zh-CN" altLang="en-US" b="1" dirty="0">
                <a:latin typeface="微软雅黑" pitchFamily="34" charset="-122"/>
                <a:ea typeface="微软雅黑" pitchFamily="34" charset="-122"/>
              </a:rPr>
              <a:t>事业共同体   </a:t>
            </a:r>
            <a:endParaRPr lang="en-US" altLang="zh-CN" b="1" dirty="0">
              <a:latin typeface="微软雅黑" pitchFamily="34" charset="-122"/>
              <a:ea typeface="微软雅黑" pitchFamily="34" charset="-122"/>
            </a:endParaRPr>
          </a:p>
          <a:p>
            <a:pPr marL="0" indent="0">
              <a:buNone/>
            </a:pPr>
            <a:endParaRPr lang="en-US" altLang="zh-CN" b="1" dirty="0">
              <a:latin typeface="微软雅黑" pitchFamily="34" charset="-122"/>
              <a:ea typeface="微软雅黑" pitchFamily="34" charset="-122"/>
            </a:endParaRPr>
          </a:p>
          <a:p>
            <a:pPr marL="0" indent="0">
              <a:buNone/>
            </a:pPr>
            <a:endParaRPr lang="en-US" altLang="zh-CN" b="1" dirty="0">
              <a:latin typeface="微软雅黑" pitchFamily="34" charset="-122"/>
              <a:ea typeface="微软雅黑" pitchFamily="34" charset="-122"/>
            </a:endParaRPr>
          </a:p>
          <a:p>
            <a:pPr marL="0" indent="0">
              <a:buNone/>
            </a:pPr>
            <a:r>
              <a:rPr lang="zh-CN" altLang="en-US" b="1" dirty="0">
                <a:latin typeface="微软雅黑" pitchFamily="34" charset="-122"/>
                <a:ea typeface="微软雅黑" pitchFamily="34" charset="-122"/>
              </a:rPr>
              <a:t>透视组织 </a:t>
            </a:r>
            <a:r>
              <a:rPr lang="zh-CN" altLang="en-US" sz="2000" b="1" dirty="0" smtClean="0">
                <a:latin typeface="微软雅黑" pitchFamily="34" charset="-122"/>
                <a:ea typeface="微软雅黑" pitchFamily="34" charset="-122"/>
              </a:rPr>
              <a:t>（一切尽在掌握之中）     </a:t>
            </a:r>
            <a:r>
              <a:rPr lang="zh-CN" altLang="en-US" b="1" dirty="0" smtClean="0">
                <a:latin typeface="微软雅黑" pitchFamily="34" charset="-122"/>
                <a:ea typeface="微软雅黑" pitchFamily="34" charset="-122"/>
              </a:rPr>
              <a:t>命运共同体</a:t>
            </a:r>
            <a:endParaRPr lang="en-US" altLang="zh-CN" b="1" dirty="0" smtClean="0">
              <a:latin typeface="微软雅黑" pitchFamily="34" charset="-122"/>
              <a:ea typeface="微软雅黑" pitchFamily="34" charset="-122"/>
            </a:endParaRPr>
          </a:p>
          <a:p>
            <a:pPr marL="0" indent="0">
              <a:buNone/>
            </a:pPr>
            <a:endParaRPr lang="en-US" altLang="zh-CN" b="1" dirty="0"/>
          </a:p>
          <a:p>
            <a:pPr marL="0" indent="0">
              <a:buNone/>
            </a:pPr>
            <a:endParaRPr lang="en-US" altLang="zh-CN" b="1" dirty="0" smtClean="0"/>
          </a:p>
          <a:p>
            <a:pPr marL="0" indent="0">
              <a:buNone/>
            </a:pPr>
            <a:endParaRPr lang="zh-CN" altLang="en-US" b="1"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052736"/>
            <a:ext cx="503872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接箭头连接符 4"/>
          <p:cNvCxnSpPr/>
          <p:nvPr/>
        </p:nvCxnSpPr>
        <p:spPr bwMode="auto">
          <a:xfrm>
            <a:off x="1115616" y="2132856"/>
            <a:ext cx="0" cy="100811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接箭头连接符 6"/>
          <p:cNvCxnSpPr/>
          <p:nvPr/>
        </p:nvCxnSpPr>
        <p:spPr bwMode="auto">
          <a:xfrm>
            <a:off x="1115616" y="3861048"/>
            <a:ext cx="0" cy="115212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接箭头连接符 8"/>
          <p:cNvCxnSpPr/>
          <p:nvPr/>
        </p:nvCxnSpPr>
        <p:spPr bwMode="auto">
          <a:xfrm>
            <a:off x="5508104" y="2132856"/>
            <a:ext cx="0" cy="128208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接箭头连接符 10"/>
          <p:cNvCxnSpPr/>
          <p:nvPr/>
        </p:nvCxnSpPr>
        <p:spPr bwMode="auto">
          <a:xfrm>
            <a:off x="6516216" y="3861048"/>
            <a:ext cx="0" cy="115212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01933716"/>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57200" y="908720"/>
            <a:ext cx="8229600" cy="5217443"/>
          </a:xfrm>
        </p:spPr>
        <p:txBody>
          <a:bodyPr/>
          <a:lstStyle/>
          <a:p>
            <a:pPr marL="0" indent="0">
              <a:buNone/>
            </a:pPr>
            <a:r>
              <a:rPr lang="zh-CN" altLang="en-US" b="1" dirty="0" smtClean="0"/>
              <a:t>                        </a:t>
            </a:r>
            <a:r>
              <a:rPr lang="zh-CN" altLang="en-US" sz="4000" b="1" dirty="0" smtClean="0">
                <a:latin typeface="华文琥珀" pitchFamily="2" charset="-122"/>
                <a:ea typeface="华文琥珀" pitchFamily="2" charset="-122"/>
              </a:rPr>
              <a:t>公司政治</a:t>
            </a:r>
            <a:endParaRPr lang="en-US" altLang="zh-CN" sz="4000" b="1" dirty="0" smtClean="0">
              <a:latin typeface="华文琥珀" pitchFamily="2" charset="-122"/>
              <a:ea typeface="华文琥珀" pitchFamily="2" charset="-122"/>
            </a:endParaRPr>
          </a:p>
          <a:p>
            <a:pPr marL="0" indent="0">
              <a:buNone/>
            </a:pPr>
            <a:endParaRPr lang="en-US" altLang="zh-CN" dirty="0" smtClean="0"/>
          </a:p>
          <a:p>
            <a:pPr marL="0" indent="0">
              <a:buNone/>
            </a:pPr>
            <a:endParaRPr lang="en-US" altLang="zh-CN" dirty="0"/>
          </a:p>
          <a:p>
            <a:pPr marL="0" indent="0">
              <a:buNone/>
            </a:pPr>
            <a:r>
              <a:rPr lang="zh-CN" altLang="en-US" sz="3600" dirty="0" smtClean="0">
                <a:latin typeface="+mj-ea"/>
                <a:ea typeface="+mj-ea"/>
              </a:rPr>
              <a:t>又</a:t>
            </a:r>
            <a:r>
              <a:rPr lang="zh-CN" altLang="en-US" sz="3600" dirty="0">
                <a:latin typeface="+mj-ea"/>
                <a:ea typeface="+mj-ea"/>
              </a:rPr>
              <a:t>叫“组织政治”、“办公室政治”，英文对应的专业术语叫做</a:t>
            </a:r>
            <a:r>
              <a:rPr lang="en-US" altLang="zh-CN" sz="3600" dirty="0">
                <a:latin typeface="+mj-ea"/>
                <a:ea typeface="+mj-ea"/>
              </a:rPr>
              <a:t>organizational politics</a:t>
            </a:r>
            <a:r>
              <a:rPr lang="zh-CN" altLang="en-US" sz="3600" dirty="0">
                <a:latin typeface="+mj-ea"/>
                <a:ea typeface="+mj-ea"/>
              </a:rPr>
              <a:t>，它所包含的内容极其广泛</a:t>
            </a:r>
            <a:r>
              <a:rPr lang="zh-CN" altLang="en-US" sz="3600" dirty="0" smtClean="0">
                <a:latin typeface="+mj-ea"/>
                <a:ea typeface="+mj-ea"/>
              </a:rPr>
              <a:t>。</a:t>
            </a:r>
            <a:r>
              <a:rPr lang="zh-CN" altLang="en-US" sz="3600" dirty="0" smtClean="0">
                <a:solidFill>
                  <a:srgbClr val="FF0000"/>
                </a:solidFill>
                <a:latin typeface="+mj-ea"/>
                <a:ea typeface="+mj-ea"/>
              </a:rPr>
              <a:t>是通过</a:t>
            </a:r>
            <a:r>
              <a:rPr lang="zh-CN" altLang="en-US" sz="3600" dirty="0">
                <a:solidFill>
                  <a:srgbClr val="FF0000"/>
                </a:solidFill>
                <a:latin typeface="+mj-ea"/>
                <a:ea typeface="+mj-ea"/>
              </a:rPr>
              <a:t>非正式权力来影响公司决策的行为、过程和结果。</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44824"/>
            <a:ext cx="7992888"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64014"/>
            <a:ext cx="7992888" cy="489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6588335"/>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1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circle(in)">
                                      <p:cBhvr>
                                        <p:cTn id="23" dur="1000"/>
                                        <p:tgtEl>
                                          <p:spTgt spid="307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30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323528" y="620688"/>
            <a:ext cx="8435280" cy="5937523"/>
          </a:xfrm>
        </p:spPr>
        <p:txBody>
          <a:bodyPr/>
          <a:lstStyle/>
          <a:p>
            <a:pPr marL="0" indent="0">
              <a:buNone/>
            </a:pPr>
            <a:r>
              <a:rPr lang="zh-CN" altLang="en-US" sz="3600" b="1" dirty="0">
                <a:latin typeface="华文仿宋" pitchFamily="2" charset="-122"/>
                <a:ea typeface="华文仿宋" pitchFamily="2" charset="-122"/>
              </a:rPr>
              <a:t>公司政治是公司利益相关者，经由公司显规则背后的潜规则组成的一些约定俗成的日常事务处理法则，是围绕对公司资源的占有和分配，公司上下所形成的心理契约。公司政治是组织路线图，是一种谁也无法忽略的更为隐秘也更有决定性的力量。一个人在组织中的地位取决于距离中心的“距离”。位置、资历、和老板的个人交情、对别人的影响程度、在组织中发言的活跃程度等，往往是测定这种距离的要素。</a:t>
            </a:r>
          </a:p>
        </p:txBody>
      </p:sp>
    </p:spTree>
    <p:extLst>
      <p:ext uri="{BB962C8B-B14F-4D97-AF65-F5344CB8AC3E}">
        <p14:creationId xmlns:p14="http://schemas.microsoft.com/office/powerpoint/2010/main" val="484061976"/>
      </p:ext>
    </p:extLst>
  </p:cSld>
  <p:clrMapOvr>
    <a:masterClrMapping/>
  </p:clrMapOvr>
  <p:transition>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marL="0" indent="0">
              <a:lnSpc>
                <a:spcPct val="150000"/>
              </a:lnSpc>
              <a:buNone/>
            </a:pPr>
            <a:r>
              <a:rPr lang="zh-CN" altLang="en-US" sz="2400" b="1" dirty="0"/>
              <a:t>全球享有盛誉的第一</a:t>
            </a:r>
            <a:r>
              <a:rPr lang="en-US" altLang="zh-CN" sz="2400" b="1" dirty="0"/>
              <a:t>CEO</a:t>
            </a:r>
            <a:endParaRPr lang="en-US" altLang="zh-CN" sz="2400" b="1" dirty="0" smtClean="0"/>
          </a:p>
          <a:p>
            <a:pPr marL="0" indent="0">
              <a:lnSpc>
                <a:spcPct val="150000"/>
              </a:lnSpc>
              <a:buNone/>
            </a:pPr>
            <a:r>
              <a:rPr lang="zh-CN" altLang="en-US" sz="2400" b="1" dirty="0"/>
              <a:t>在通用电气集团做了</a:t>
            </a:r>
            <a:r>
              <a:rPr lang="en-US" altLang="zh-CN" sz="2400" b="1" dirty="0"/>
              <a:t>20</a:t>
            </a:r>
            <a:r>
              <a:rPr lang="zh-CN" altLang="en-US" sz="2400" b="1" dirty="0"/>
              <a:t>年的</a:t>
            </a:r>
            <a:r>
              <a:rPr lang="en-US" altLang="zh-CN" sz="2400" b="1" dirty="0"/>
              <a:t>CEO</a:t>
            </a:r>
          </a:p>
          <a:p>
            <a:pPr marL="0" indent="0">
              <a:buNone/>
            </a:pPr>
            <a:endParaRPr lang="en-US" altLang="zh-CN" dirty="0" smtClean="0"/>
          </a:p>
          <a:p>
            <a:pPr marL="0" indent="0">
              <a:buNone/>
            </a:pPr>
            <a:endParaRPr lang="en-US" altLang="zh-CN" dirty="0"/>
          </a:p>
          <a:p>
            <a:pPr marL="0" indent="0">
              <a:buNone/>
            </a:pPr>
            <a:r>
              <a:rPr lang="zh-CN" altLang="en-US" dirty="0" smtClean="0"/>
              <a:t>“</a:t>
            </a:r>
            <a:r>
              <a:rPr lang="zh-CN" altLang="en-US" dirty="0"/>
              <a:t>我的长期职业目标是当</a:t>
            </a:r>
            <a:r>
              <a:rPr lang="en-US" altLang="zh-CN" dirty="0"/>
              <a:t>CEO</a:t>
            </a:r>
            <a:r>
              <a:rPr lang="zh-CN" altLang="en-US" dirty="0"/>
              <a:t>，所以为实现我的梦想，我就一定不能让运转中的</a:t>
            </a:r>
            <a:r>
              <a:rPr lang="zh-CN" altLang="en-US" b="1" dirty="0"/>
              <a:t>‘风车’</a:t>
            </a:r>
            <a:r>
              <a:rPr lang="zh-CN" altLang="en-US" dirty="0"/>
              <a:t>发生倾斜。如果我抱怨这个体制，我就会被这个体制拿下。”</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60647"/>
            <a:ext cx="2552700"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13114"/>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marL="0" indent="0">
              <a:buNone/>
            </a:pPr>
            <a:r>
              <a:rPr lang="zh-CN" altLang="en-US" dirty="0" smtClean="0"/>
              <a:t>斯坦福大学管理学家艾森哈教授称：</a:t>
            </a:r>
            <a:endParaRPr lang="en-US" altLang="zh-CN" dirty="0" smtClean="0"/>
          </a:p>
          <a:p>
            <a:pPr marL="0" indent="0">
              <a:buNone/>
            </a:pPr>
            <a:r>
              <a:rPr lang="en-US" altLang="zh-CN" dirty="0" smtClean="0"/>
              <a:t>“</a:t>
            </a:r>
            <a:r>
              <a:rPr lang="zh-CN" altLang="en-US" dirty="0" smtClean="0"/>
              <a:t>权力不平衡”</a:t>
            </a:r>
            <a:r>
              <a:rPr lang="en-US" altLang="zh-CN" dirty="0" smtClean="0"/>
              <a:t>power imbalance</a:t>
            </a:r>
          </a:p>
          <a:p>
            <a:pPr marL="0" indent="0">
              <a:buNone/>
            </a:pPr>
            <a:r>
              <a:rPr lang="zh-CN" altLang="en-US" dirty="0" smtClean="0">
                <a:solidFill>
                  <a:srgbClr val="FF0000"/>
                </a:solidFill>
                <a:latin typeface="华文仿宋" pitchFamily="2" charset="-122"/>
                <a:ea typeface="华文仿宋" pitchFamily="2" charset="-122"/>
              </a:rPr>
              <a:t>派系是用隐权力的方式，去重建平衡</a:t>
            </a:r>
            <a:endParaRPr lang="en-US" altLang="zh-CN" dirty="0" smtClean="0">
              <a:solidFill>
                <a:srgbClr val="FF0000"/>
              </a:solidFill>
              <a:latin typeface="华文仿宋" pitchFamily="2" charset="-122"/>
              <a:ea typeface="华文仿宋" pitchFamily="2" charset="-122"/>
            </a:endParaRPr>
          </a:p>
          <a:p>
            <a:pPr marL="0" indent="0">
              <a:buNone/>
            </a:pPr>
            <a:r>
              <a:rPr lang="zh-CN" altLang="en-US" dirty="0" smtClean="0">
                <a:solidFill>
                  <a:srgbClr val="FF0000"/>
                </a:solidFill>
                <a:latin typeface="华文仿宋" pitchFamily="2" charset="-122"/>
                <a:ea typeface="华文仿宋" pitchFamily="2" charset="-122"/>
              </a:rPr>
              <a:t>识别</a:t>
            </a:r>
            <a:r>
              <a:rPr lang="en-US" altLang="zh-CN" dirty="0" smtClean="0">
                <a:solidFill>
                  <a:srgbClr val="FF0000"/>
                </a:solidFill>
                <a:latin typeface="华文仿宋" pitchFamily="2" charset="-122"/>
                <a:ea typeface="华文仿宋" pitchFamily="2" charset="-122"/>
              </a:rPr>
              <a:t>-</a:t>
            </a:r>
            <a:r>
              <a:rPr lang="zh-CN" altLang="en-US" dirty="0" smtClean="0">
                <a:solidFill>
                  <a:srgbClr val="FF0000"/>
                </a:solidFill>
                <a:latin typeface="华文仿宋" pitchFamily="2" charset="-122"/>
                <a:ea typeface="华文仿宋" pitchFamily="2" charset="-122"/>
              </a:rPr>
              <a:t>研究</a:t>
            </a:r>
            <a:r>
              <a:rPr lang="en-US" altLang="zh-CN" dirty="0" smtClean="0">
                <a:solidFill>
                  <a:srgbClr val="FF0000"/>
                </a:solidFill>
                <a:latin typeface="华文仿宋" pitchFamily="2" charset="-122"/>
                <a:ea typeface="华文仿宋" pitchFamily="2" charset="-122"/>
              </a:rPr>
              <a:t>-</a:t>
            </a:r>
            <a:r>
              <a:rPr lang="zh-CN" altLang="en-US" dirty="0" smtClean="0">
                <a:solidFill>
                  <a:srgbClr val="FF0000"/>
                </a:solidFill>
                <a:latin typeface="华文仿宋" pitchFamily="2" charset="-122"/>
                <a:ea typeface="华文仿宋" pitchFamily="2" charset="-122"/>
              </a:rPr>
              <a:t>把控</a:t>
            </a:r>
            <a:endParaRPr lang="zh-CN" altLang="en-US" dirty="0">
              <a:solidFill>
                <a:srgbClr val="FF0000"/>
              </a:solidFill>
              <a:latin typeface="华文仿宋" pitchFamily="2" charset="-122"/>
              <a:ea typeface="华文仿宋" pitchFamily="2" charset="-122"/>
            </a:endParaRPr>
          </a:p>
        </p:txBody>
      </p:sp>
      <p:sp>
        <p:nvSpPr>
          <p:cNvPr id="4" name="矩形 3"/>
          <p:cNvSpPr/>
          <p:nvPr/>
        </p:nvSpPr>
        <p:spPr>
          <a:xfrm>
            <a:off x="539553" y="188640"/>
            <a:ext cx="1576072" cy="923330"/>
          </a:xfrm>
          <a:prstGeom prst="rect">
            <a:avLst/>
          </a:prstGeom>
          <a:noFill/>
        </p:spPr>
        <p:txBody>
          <a:bodyPr wrap="none" lIns="91440" tIns="45720" rIns="91440" bIns="45720">
            <a:spAutoFit/>
          </a:bodyPr>
          <a:lstStyle/>
          <a:p>
            <a:pPr algn="ctr"/>
            <a:r>
              <a:rPr lang="zh-CN" alt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派系</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501008"/>
            <a:ext cx="4267131" cy="2821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104682"/>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1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circle(in)">
                                      <p:cBhvr>
                                        <p:cTn id="20" dur="750"/>
                                        <p:tgtEl>
                                          <p:spTgt spid="512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1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4287" y="-13438"/>
            <a:ext cx="5484605"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489" y="3703594"/>
            <a:ext cx="54102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 y="332656"/>
            <a:ext cx="3754287" cy="6555641"/>
          </a:xfrm>
          <a:prstGeom prst="rect">
            <a:avLst/>
          </a:prstGeom>
          <a:noFill/>
        </p:spPr>
        <p:txBody>
          <a:bodyPr wrap="square" rtlCol="0">
            <a:spAutoFit/>
          </a:bodyPr>
          <a:lstStyle/>
          <a:p>
            <a:r>
              <a:rPr lang="zh-CN" altLang="en-US" sz="2800" b="1" dirty="0">
                <a:latin typeface="华文仿宋" pitchFamily="2" charset="-122"/>
                <a:ea typeface="华文仿宋" pitchFamily="2" charset="-122"/>
              </a:rPr>
              <a:t>本人就是“阴谋为体”，会的都是些派系斗争的小计谋。这些东西，作为臣子，为了实现特定的目的，那是有用的。但是，从今天夜里开始，你雍正做了皇帝，就应该开始行 “ 光明正大 ” 之道，应该使用 “ 光明正大 ” 之臣</a:t>
            </a:r>
            <a:r>
              <a:rPr lang="zh-CN" altLang="en-US" sz="2800" b="1" dirty="0" smtClean="0">
                <a:latin typeface="华文仿宋" pitchFamily="2" charset="-122"/>
                <a:ea typeface="华文仿宋" pitchFamily="2" charset="-122"/>
              </a:rPr>
              <a:t>。</a:t>
            </a:r>
            <a:endParaRPr lang="en-US" altLang="zh-CN" sz="2800" b="1" dirty="0" smtClean="0">
              <a:latin typeface="华文仿宋" pitchFamily="2" charset="-122"/>
              <a:ea typeface="华文仿宋" pitchFamily="2" charset="-122"/>
            </a:endParaRPr>
          </a:p>
          <a:p>
            <a:endParaRPr lang="en-US" altLang="zh-CN" sz="2800" b="1" dirty="0" smtClean="0">
              <a:latin typeface="华文仿宋" pitchFamily="2" charset="-122"/>
              <a:ea typeface="华文仿宋" pitchFamily="2" charset="-122"/>
            </a:endParaRPr>
          </a:p>
          <a:p>
            <a:r>
              <a:rPr lang="zh-CN" altLang="en-US" sz="2800" b="1" dirty="0">
                <a:latin typeface="华文仿宋" pitchFamily="2" charset="-122"/>
                <a:ea typeface="华文仿宋" pitchFamily="2" charset="-122"/>
              </a:rPr>
              <a:t>如果</a:t>
            </a:r>
            <a:r>
              <a:rPr lang="zh-CN" altLang="en-US" sz="2800" b="1" dirty="0" smtClean="0">
                <a:latin typeface="华文仿宋" pitchFamily="2" charset="-122"/>
                <a:ea typeface="华文仿宋" pitchFamily="2" charset="-122"/>
              </a:rPr>
              <a:t>王爷是</a:t>
            </a:r>
            <a:r>
              <a:rPr lang="zh-CN" altLang="en-US" sz="2800" b="1" dirty="0">
                <a:latin typeface="华文仿宋" pitchFamily="2" charset="-122"/>
                <a:ea typeface="华文仿宋" pitchFamily="2" charset="-122"/>
              </a:rPr>
              <a:t>公事，那就明天上朝的时候再说；如果王爷要谈私事，天子是没有私事的</a:t>
            </a:r>
          </a:p>
        </p:txBody>
      </p:sp>
    </p:spTree>
    <p:extLst>
      <p:ext uri="{BB962C8B-B14F-4D97-AF65-F5344CB8AC3E}">
        <p14:creationId xmlns:p14="http://schemas.microsoft.com/office/powerpoint/2010/main" val="1885269306"/>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circle(in)">
                                      <p:cBhvr>
                                        <p:cTn id="12" dur="20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ircle(in)">
                                      <p:cBhvr>
                                        <p:cTn id="17" dur="2000"/>
                                        <p:tgtEl>
                                          <p:spTgt spid="4">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circle(in)">
                                      <p:cBhvr>
                                        <p:cTn id="20"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marL="0" indent="0" algn="ctr">
              <a:buNone/>
            </a:pPr>
            <a:endParaRPr lang="en-US" altLang="zh-CN" sz="4000" dirty="0" smtClean="0">
              <a:latin typeface="华文琥珀" pitchFamily="2" charset="-122"/>
              <a:ea typeface="华文琥珀" pitchFamily="2" charset="-122"/>
            </a:endParaRPr>
          </a:p>
          <a:p>
            <a:pPr marL="0" indent="0" algn="ctr">
              <a:buNone/>
            </a:pPr>
            <a:endParaRPr lang="en-US" altLang="zh-CN" sz="4000" dirty="0">
              <a:latin typeface="华文琥珀" pitchFamily="2" charset="-122"/>
              <a:ea typeface="华文琥珀" pitchFamily="2" charset="-122"/>
            </a:endParaRPr>
          </a:p>
          <a:p>
            <a:pPr marL="0" indent="0" algn="ctr">
              <a:buNone/>
            </a:pPr>
            <a:r>
              <a:rPr lang="zh-CN" altLang="en-US" sz="4000" dirty="0" smtClean="0">
                <a:latin typeface="华文琥珀" pitchFamily="2" charset="-122"/>
                <a:ea typeface="华文琥珀" pitchFamily="2" charset="-122"/>
              </a:rPr>
              <a:t>爬梯</a:t>
            </a:r>
            <a:endParaRPr lang="zh-CN" altLang="en-US" sz="4000" dirty="0">
              <a:latin typeface="华文琥珀" pitchFamily="2" charset="-122"/>
              <a:ea typeface="华文琥珀" pitchFamily="2" charset="-122"/>
            </a:endParaRPr>
          </a:p>
        </p:txBody>
      </p:sp>
    </p:spTree>
    <p:extLst>
      <p:ext uri="{BB962C8B-B14F-4D97-AF65-F5344CB8AC3E}">
        <p14:creationId xmlns:p14="http://schemas.microsoft.com/office/powerpoint/2010/main" val="430790063"/>
      </p:ext>
    </p:extLst>
  </p:cSld>
  <p:clrMapOvr>
    <a:masterClrMapping/>
  </p:clrMapOvr>
  <p:transition>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solidFill>
                  <a:schemeClr val="tx1"/>
                </a:solidFill>
                <a:latin typeface="+mj-ea"/>
              </a:rPr>
              <a:t>关键词</a:t>
            </a:r>
            <a:endParaRPr lang="zh-CN" altLang="en-US" b="1" dirty="0">
              <a:solidFill>
                <a:schemeClr val="tx1"/>
              </a:solidFill>
              <a:latin typeface="+mj-ea"/>
            </a:endParaRPr>
          </a:p>
        </p:txBody>
      </p:sp>
      <p:sp>
        <p:nvSpPr>
          <p:cNvPr id="3" name="内容占位符 2"/>
          <p:cNvSpPr>
            <a:spLocks noGrp="1"/>
          </p:cNvSpPr>
          <p:nvPr>
            <p:ph idx="1"/>
          </p:nvPr>
        </p:nvSpPr>
        <p:spPr/>
        <p:txBody>
          <a:bodyPr/>
          <a:lstStyle/>
          <a:p>
            <a:pPr marL="0" indent="0">
              <a:buNone/>
            </a:pPr>
            <a:endParaRPr lang="zh-CN" altLang="en-US" dirty="0"/>
          </a:p>
        </p:txBody>
      </p:sp>
      <p:sp>
        <p:nvSpPr>
          <p:cNvPr id="4" name="矩形 3"/>
          <p:cNvSpPr/>
          <p:nvPr/>
        </p:nvSpPr>
        <p:spPr>
          <a:xfrm>
            <a:off x="6286019" y="1628800"/>
            <a:ext cx="1316386" cy="769441"/>
          </a:xfrm>
          <a:prstGeom prst="rect">
            <a:avLst/>
          </a:prstGeom>
          <a:noFill/>
        </p:spPr>
        <p:txBody>
          <a:bodyPr wrap="none" lIns="91440" tIns="45720" rIns="91440" bIns="45720">
            <a:spAutoFit/>
          </a:bodyPr>
          <a:lstStyle/>
          <a:p>
            <a:pPr algn="ctr"/>
            <a:r>
              <a:rPr lang="zh-CN" alt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协同</a:t>
            </a:r>
          </a:p>
        </p:txBody>
      </p:sp>
      <p:sp>
        <p:nvSpPr>
          <p:cNvPr id="5" name="矩形 4"/>
          <p:cNvSpPr/>
          <p:nvPr/>
        </p:nvSpPr>
        <p:spPr>
          <a:xfrm>
            <a:off x="3059832" y="1598022"/>
            <a:ext cx="2228196" cy="1600438"/>
          </a:xfrm>
          <a:prstGeom prst="rect">
            <a:avLst/>
          </a:prstGeom>
          <a:noFill/>
        </p:spPr>
        <p:txBody>
          <a:bodyPr wrap="square" lIns="91440" tIns="45720" rIns="91440" bIns="45720">
            <a:spAutoFit/>
          </a:bodyPr>
          <a:lstStyle/>
          <a:p>
            <a:pPr algn="ctr"/>
            <a:r>
              <a:rPr lang="zh-CN" alt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目标</a:t>
            </a:r>
          </a:p>
          <a:p>
            <a:pPr algn="ct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矩形 5"/>
          <p:cNvSpPr/>
          <p:nvPr/>
        </p:nvSpPr>
        <p:spPr>
          <a:xfrm>
            <a:off x="5681808" y="3798330"/>
            <a:ext cx="1882247" cy="769441"/>
          </a:xfrm>
          <a:prstGeom prst="rect">
            <a:avLst/>
          </a:prstGeom>
          <a:noFill/>
        </p:spPr>
        <p:txBody>
          <a:bodyPr wrap="none" lIns="91440" tIns="45720" rIns="91440" bIns="45720">
            <a:spAutoFit/>
          </a:bodyPr>
          <a:lstStyle/>
          <a:p>
            <a:pPr algn="ctr"/>
            <a:r>
              <a:rPr lang="zh-CN" alt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价值观</a:t>
            </a:r>
          </a:p>
        </p:txBody>
      </p:sp>
      <p:sp>
        <p:nvSpPr>
          <p:cNvPr id="7" name="矩形 6"/>
          <p:cNvSpPr/>
          <p:nvPr/>
        </p:nvSpPr>
        <p:spPr>
          <a:xfrm>
            <a:off x="1076171" y="2727461"/>
            <a:ext cx="2448106" cy="1600438"/>
          </a:xfrm>
          <a:prstGeom prst="rect">
            <a:avLst/>
          </a:prstGeom>
          <a:noFill/>
        </p:spPr>
        <p:txBody>
          <a:bodyPr wrap="none" lIns="91440" tIns="45720" rIns="91440" bIns="45720">
            <a:spAutoFit/>
          </a:bodyPr>
          <a:lstStyle/>
          <a:p>
            <a:pPr algn="ctr"/>
            <a:r>
              <a:rPr lang="zh-CN" alt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有效交流</a:t>
            </a:r>
          </a:p>
          <a:p>
            <a:pPr algn="ct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矩形 7"/>
          <p:cNvSpPr/>
          <p:nvPr/>
        </p:nvSpPr>
        <p:spPr>
          <a:xfrm>
            <a:off x="2185822" y="4458258"/>
            <a:ext cx="1316386" cy="769441"/>
          </a:xfrm>
          <a:prstGeom prst="rect">
            <a:avLst/>
          </a:prstGeom>
          <a:noFill/>
        </p:spPr>
        <p:txBody>
          <a:bodyPr wrap="none" lIns="91440" tIns="45720" rIns="91440" bIns="45720">
            <a:spAutoFit/>
          </a:bodyPr>
          <a:lstStyle/>
          <a:p>
            <a:pPr algn="ctr"/>
            <a:r>
              <a:rPr lang="zh-CN" alt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爬梯</a:t>
            </a:r>
          </a:p>
        </p:txBody>
      </p:sp>
    </p:spTree>
    <p:extLst>
      <p:ext uri="{BB962C8B-B14F-4D97-AF65-F5344CB8AC3E}">
        <p14:creationId xmlns:p14="http://schemas.microsoft.com/office/powerpoint/2010/main" val="1597145905"/>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1000"/>
                                        <p:tgtEl>
                                          <p:spTgt spid="7">
                                            <p:txEl>
                                              <p:pRg st="0" end="0"/>
                                            </p:txEl>
                                          </p:spTgt>
                                        </p:tgtEl>
                                      </p:cBhvr>
                                    </p:animEffect>
                                    <p:anim calcmode="lin" valueType="num">
                                      <p:cBhvr>
                                        <p:cTn id="2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1000"/>
                                        <p:tgtEl>
                                          <p:spTgt spid="8">
                                            <p:txEl>
                                              <p:pRg st="0" end="0"/>
                                            </p:txEl>
                                          </p:spTgt>
                                        </p:tgtEl>
                                      </p:cBhvr>
                                    </p:animEffect>
                                    <p:anim calcmode="lin" valueType="num">
                                      <p:cBhvr>
                                        <p:cTn id="3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9939"/>
            <a:ext cx="25527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marL="0" indent="0">
              <a:buNone/>
            </a:pPr>
            <a:r>
              <a:rPr lang="zh-CN" altLang="en-US" b="1" dirty="0" smtClean="0"/>
              <a:t>推荐书目：</a:t>
            </a:r>
            <a:endParaRPr lang="en-US" altLang="zh-CN" b="1" dirty="0" smtClean="0"/>
          </a:p>
          <a:p>
            <a:pPr marL="0" indent="0">
              <a:buNone/>
            </a:pPr>
            <a:endParaRPr lang="en-US" altLang="zh-CN" dirty="0"/>
          </a:p>
          <a:p>
            <a:pPr marL="0" indent="0">
              <a:buNone/>
            </a:pPr>
            <a:endParaRPr lang="en-US" altLang="zh-CN" dirty="0" smtClean="0"/>
          </a:p>
          <a:p>
            <a:endParaRPr lang="en-US" altLang="zh-CN" dirty="0" smtClean="0"/>
          </a:p>
          <a:p>
            <a:r>
              <a:rPr lang="zh-CN" altLang="en-US" sz="2800" dirty="0" smtClean="0"/>
              <a:t>韦恩伯格</a:t>
            </a:r>
            <a:r>
              <a:rPr lang="en-US" altLang="zh-CN" sz="2800" dirty="0" smtClean="0"/>
              <a:t>《</a:t>
            </a:r>
            <a:r>
              <a:rPr lang="zh-CN" altLang="en-US" sz="2800" dirty="0" smtClean="0"/>
              <a:t>成为技术性领导者</a:t>
            </a:r>
            <a:r>
              <a:rPr lang="en-US" altLang="zh-CN" sz="2800" dirty="0" smtClean="0"/>
              <a:t>》</a:t>
            </a:r>
          </a:p>
          <a:p>
            <a:r>
              <a:rPr lang="zh-CN" altLang="en-US" sz="2800" dirty="0"/>
              <a:t>詹姆斯</a:t>
            </a:r>
            <a:r>
              <a:rPr lang="en-US" altLang="zh-CN" sz="2800" dirty="0"/>
              <a:t>·</a:t>
            </a:r>
            <a:r>
              <a:rPr lang="zh-CN" altLang="en-US" sz="2800" dirty="0"/>
              <a:t>柯林斯、杰里</a:t>
            </a:r>
            <a:r>
              <a:rPr lang="en-US" altLang="zh-CN" sz="2800" dirty="0"/>
              <a:t>·</a:t>
            </a:r>
            <a:r>
              <a:rPr lang="zh-CN" altLang="en-US" sz="2800" dirty="0"/>
              <a:t>波拉斯</a:t>
            </a:r>
            <a:r>
              <a:rPr lang="en-US" altLang="zh-CN" sz="2800" dirty="0" smtClean="0"/>
              <a:t>《</a:t>
            </a:r>
            <a:r>
              <a:rPr lang="zh-CN" altLang="en-US" sz="2800" dirty="0" smtClean="0"/>
              <a:t>基业长青</a:t>
            </a:r>
            <a:r>
              <a:rPr lang="en-US" altLang="zh-CN" sz="2800" dirty="0" smtClean="0"/>
              <a:t>》</a:t>
            </a:r>
          </a:p>
          <a:p>
            <a:r>
              <a:rPr lang="zh-CN" altLang="en-US" sz="2800" dirty="0"/>
              <a:t>兰西奥尼，华颖</a:t>
            </a:r>
            <a:r>
              <a:rPr lang="en-US" altLang="zh-CN" sz="2800" dirty="0" smtClean="0"/>
              <a:t>《</a:t>
            </a:r>
            <a:r>
              <a:rPr lang="zh-CN" altLang="en-US" sz="2800" dirty="0"/>
              <a:t>团队协作的五大</a:t>
            </a:r>
            <a:r>
              <a:rPr lang="zh-CN" altLang="en-US" sz="2800" dirty="0" smtClean="0"/>
              <a:t>障碍</a:t>
            </a:r>
            <a:r>
              <a:rPr lang="en-US" altLang="zh-CN" sz="2800" dirty="0" smtClean="0"/>
              <a:t>》</a:t>
            </a:r>
          </a:p>
          <a:p>
            <a:r>
              <a:rPr lang="en-US" altLang="zh-CN" sz="2800" dirty="0" smtClean="0"/>
              <a:t>《</a:t>
            </a:r>
            <a:r>
              <a:rPr lang="zh-CN" altLang="en-US" sz="2800" dirty="0" smtClean="0"/>
              <a:t>毛泽东选集</a:t>
            </a:r>
            <a:r>
              <a:rPr lang="en-US" altLang="zh-CN" sz="2800" dirty="0" smtClean="0"/>
              <a:t>》《</a:t>
            </a:r>
            <a:r>
              <a:rPr lang="zh-CN" altLang="en-US" sz="2800" dirty="0" smtClean="0"/>
              <a:t>毛泽东文集</a:t>
            </a:r>
            <a:r>
              <a:rPr lang="en-US" altLang="zh-CN" sz="2800" dirty="0" smtClean="0"/>
              <a:t>》</a:t>
            </a:r>
          </a:p>
          <a:p>
            <a:r>
              <a:rPr lang="zh-CN" altLang="en-US" sz="2800" dirty="0"/>
              <a:t>维克托</a:t>
            </a:r>
            <a:r>
              <a:rPr lang="en-US" altLang="zh-CN" sz="2800" dirty="0"/>
              <a:t>·</a:t>
            </a:r>
            <a:r>
              <a:rPr lang="zh-CN" altLang="en-US" sz="2800" dirty="0"/>
              <a:t>戴维斯</a:t>
            </a:r>
            <a:r>
              <a:rPr lang="en-US" altLang="zh-CN" sz="2800" dirty="0"/>
              <a:t>·</a:t>
            </a:r>
            <a:r>
              <a:rPr lang="zh-CN" altLang="en-US" sz="2800" dirty="0"/>
              <a:t>汉森</a:t>
            </a:r>
            <a:r>
              <a:rPr lang="en-US" altLang="zh-CN" sz="2800" dirty="0" smtClean="0"/>
              <a:t>《</a:t>
            </a:r>
            <a:r>
              <a:rPr lang="zh-CN" altLang="en-US" sz="2800" dirty="0"/>
              <a:t>杀戮与</a:t>
            </a:r>
            <a:r>
              <a:rPr lang="zh-CN" altLang="en-US" sz="2800" dirty="0" smtClean="0"/>
              <a:t>文化</a:t>
            </a:r>
            <a:r>
              <a:rPr lang="en-US" altLang="zh-CN" sz="2800" dirty="0" smtClean="0"/>
              <a:t>》</a:t>
            </a:r>
            <a:endParaRPr lang="zh-CN" altLang="en-US" sz="2800" dirty="0"/>
          </a:p>
          <a:p>
            <a:pPr marL="0" indent="0">
              <a:buNone/>
            </a:pPr>
            <a:endParaRPr lang="zh-CN" altLang="en-US"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716"/>
            <a:ext cx="4200525"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7090" y="29071"/>
            <a:ext cx="2552700"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0250" y="95250"/>
            <a:ext cx="333375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23812"/>
            <a:ext cx="3995936" cy="345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0250" y="3716"/>
            <a:ext cx="2552700"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8257" y="59593"/>
            <a:ext cx="249555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422492"/>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1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anim calcmode="lin" valueType="num">
                                      <p:cBhvr>
                                        <p:cTn id="13" dur="1000" fill="hold"/>
                                        <p:tgtEl>
                                          <p:spTgt spid="1027"/>
                                        </p:tgtEl>
                                        <p:attrNameLst>
                                          <p:attrName>ppt_x</p:attrName>
                                        </p:attrNameLst>
                                      </p:cBhvr>
                                      <p:tavLst>
                                        <p:tav tm="0">
                                          <p:val>
                                            <p:strVal val="#ppt_x"/>
                                          </p:val>
                                        </p:tav>
                                        <p:tav tm="100000">
                                          <p:val>
                                            <p:strVal val="#ppt_x"/>
                                          </p:val>
                                        </p:tav>
                                      </p:tavLst>
                                    </p:anim>
                                    <p:anim calcmode="lin" valueType="num">
                                      <p:cBhvr>
                                        <p:cTn id="14"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circle(in)">
                                      <p:cBhvr>
                                        <p:cTn id="19" dur="1000"/>
                                        <p:tgtEl>
                                          <p:spTgt spid="10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31"/>
                                        </p:tgtEl>
                                        <p:attrNameLst>
                                          <p:attrName>style.visibility</p:attrName>
                                        </p:attrNameLst>
                                      </p:cBhvr>
                                      <p:to>
                                        <p:strVal val="visible"/>
                                      </p:to>
                                    </p:set>
                                    <p:animEffect transition="in" filter="barn(inVertical)">
                                      <p:cBhvr>
                                        <p:cTn id="24" dur="500"/>
                                        <p:tgtEl>
                                          <p:spTgt spid="103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circle(in)">
                                      <p:cBhvr>
                                        <p:cTn id="29" dur="500"/>
                                        <p:tgtEl>
                                          <p:spTgt spid="102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ircle(in)">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0" y="0"/>
            <a:ext cx="8686800" cy="6126163"/>
          </a:xfrm>
        </p:spPr>
        <p:txBody>
          <a:bodyPr/>
          <a:lstStyle/>
          <a:p>
            <a:pPr marL="0" indent="0">
              <a:buNone/>
            </a:pPr>
            <a:endParaRPr lang="en-US" altLang="zh-CN" sz="2800" b="1" dirty="0" smtClean="0">
              <a:latin typeface="微软雅黑" pitchFamily="34" charset="-122"/>
              <a:ea typeface="微软雅黑" pitchFamily="34" charset="-122"/>
            </a:endParaRPr>
          </a:p>
          <a:p>
            <a:pPr marL="0" indent="0">
              <a:buNone/>
            </a:pPr>
            <a:r>
              <a:rPr lang="zh-CN" altLang="en-US" sz="2800" b="1" dirty="0" smtClean="0">
                <a:latin typeface="微软雅黑" pitchFamily="34" charset="-122"/>
                <a:ea typeface="微软雅黑" pitchFamily="34" charset="-122"/>
              </a:rPr>
              <a:t>一个好汉三个帮       三个臭皮匠个诸葛亮</a:t>
            </a:r>
            <a:endParaRPr lang="en-US" altLang="zh-CN" sz="2800" b="1" dirty="0" smtClean="0">
              <a:latin typeface="微软雅黑" pitchFamily="34" charset="-122"/>
              <a:ea typeface="微软雅黑" pitchFamily="34" charset="-122"/>
            </a:endParaRPr>
          </a:p>
          <a:p>
            <a:endParaRPr lang="en-US" altLang="zh-CN" dirty="0"/>
          </a:p>
          <a:p>
            <a:endParaRPr lang="en-US" altLang="zh-CN" dirty="0" smtClean="0"/>
          </a:p>
          <a:p>
            <a:endParaRPr lang="en-US" altLang="zh-CN" dirty="0"/>
          </a:p>
          <a:p>
            <a:pPr marL="0" indent="0">
              <a:buNone/>
            </a:pPr>
            <a:endParaRPr lang="en-US" altLang="zh-CN" dirty="0" smtClean="0">
              <a:solidFill>
                <a:srgbClr val="FF0000"/>
              </a:solidFill>
            </a:endParaRPr>
          </a:p>
          <a:p>
            <a:pPr marL="0" indent="0">
              <a:buNone/>
            </a:pPr>
            <a:endParaRPr lang="en-US" altLang="zh-CN" dirty="0">
              <a:solidFill>
                <a:srgbClr val="FF0000"/>
              </a:solidFill>
            </a:endParaRPr>
          </a:p>
          <a:p>
            <a:pPr marL="0" indent="0">
              <a:buNone/>
            </a:pPr>
            <a:endParaRPr lang="en-US" altLang="zh-CN" dirty="0" smtClean="0">
              <a:solidFill>
                <a:srgbClr val="FF0000"/>
              </a:solidFill>
            </a:endParaRPr>
          </a:p>
          <a:p>
            <a:pPr marL="0" indent="0">
              <a:buNone/>
            </a:pPr>
            <a:endParaRPr lang="en-US" altLang="zh-CN" dirty="0">
              <a:solidFill>
                <a:srgbClr val="FF0000"/>
              </a:solidFill>
            </a:endParaRPr>
          </a:p>
          <a:p>
            <a:pPr marL="0" indent="0">
              <a:buNone/>
            </a:pPr>
            <a:endParaRPr lang="en-US" altLang="zh-CN" dirty="0" smtClean="0">
              <a:solidFill>
                <a:srgbClr val="FF0000"/>
              </a:solidFill>
            </a:endParaRPr>
          </a:p>
          <a:p>
            <a:pPr marL="0" indent="0">
              <a:buNone/>
            </a:pPr>
            <a:r>
              <a:rPr lang="zh-CN" altLang="en-US" sz="2800" b="1" dirty="0" smtClean="0">
                <a:solidFill>
                  <a:srgbClr val="FF0000"/>
                </a:solidFill>
                <a:latin typeface="微软雅黑" pitchFamily="34" charset="-122"/>
                <a:ea typeface="微软雅黑" pitchFamily="34" charset="-122"/>
              </a:rPr>
              <a:t>充分理解、识别、加入和组建团队，是大部分人最好的成功方式。</a:t>
            </a:r>
          </a:p>
          <a:p>
            <a:endParaRPr lang="zh-CN" alt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203" y="1988840"/>
            <a:ext cx="5115355" cy="365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8" y="1412776"/>
            <a:ext cx="5076825" cy="365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0147971"/>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circle(in)">
                                      <p:cBhvr>
                                        <p:cTn id="12" dur="20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circle(in)">
                                      <p:cBhvr>
                                        <p:cTn id="17" dur="2000"/>
                                        <p:tgtEl>
                                          <p:spTgt spid="51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circle(in)">
                                      <p:cBhvr>
                                        <p:cTn id="22"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1"/>
          <p:cNvSpPr>
            <a:spLocks noGrp="1"/>
          </p:cNvSpPr>
          <p:nvPr>
            <p:ph type="title"/>
          </p:nvPr>
        </p:nvSpPr>
        <p:spPr/>
        <p:txBody>
          <a:bodyPr/>
          <a:lstStyle/>
          <a:p>
            <a:endParaRPr lang="zh-CN" altLang="en-US" smtClean="0"/>
          </a:p>
        </p:txBody>
      </p:sp>
      <p:sp>
        <p:nvSpPr>
          <p:cNvPr id="3" name="内容占位符 2"/>
          <p:cNvSpPr>
            <a:spLocks noGrp="1"/>
          </p:cNvSpPr>
          <p:nvPr>
            <p:ph idx="1"/>
          </p:nvPr>
        </p:nvSpPr>
        <p:spPr bwMode="auto">
          <a:xfrm>
            <a:off x="539750" y="1773238"/>
            <a:ext cx="860425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buFontTx/>
              <a:buNone/>
            </a:pPr>
            <a:r>
              <a:rPr lang="zh-CN" altLang="en-US" sz="4000" b="1" dirty="0" smtClean="0">
                <a:latin typeface="微软雅黑" pitchFamily="34" charset="-122"/>
                <a:ea typeface="微软雅黑" pitchFamily="34" charset="-122"/>
              </a:rPr>
              <a:t>什么是团队精神？</a:t>
            </a:r>
            <a:endParaRPr lang="en-US" altLang="zh-CN" sz="4000" b="1" dirty="0" smtClean="0">
              <a:latin typeface="微软雅黑" pitchFamily="34" charset="-122"/>
              <a:ea typeface="微软雅黑" pitchFamily="34" charset="-122"/>
            </a:endParaRPr>
          </a:p>
          <a:p>
            <a:pPr>
              <a:buFontTx/>
              <a:buNone/>
            </a:pPr>
            <a:endParaRPr lang="en-US" altLang="zh-CN" b="1" dirty="0" smtClean="0">
              <a:latin typeface="华文仿宋" pitchFamily="2" charset="-122"/>
              <a:ea typeface="华文仿宋" pitchFamily="2" charset="-122"/>
            </a:endParaRPr>
          </a:p>
          <a:p>
            <a:pPr>
              <a:lnSpc>
                <a:spcPct val="150000"/>
              </a:lnSpc>
              <a:buFontTx/>
              <a:buNone/>
            </a:pPr>
            <a:r>
              <a:rPr lang="zh-CN" altLang="en-US" b="1" dirty="0" smtClean="0">
                <a:latin typeface="黑体" pitchFamily="2" charset="-122"/>
                <a:ea typeface="黑体" pitchFamily="2" charset="-122"/>
              </a:rPr>
              <a:t>团队？</a:t>
            </a:r>
            <a:endParaRPr lang="en-US" altLang="zh-CN" b="1" dirty="0" smtClean="0">
              <a:latin typeface="华文仿宋" pitchFamily="2" charset="-122"/>
              <a:ea typeface="华文仿宋" pitchFamily="2" charset="-122"/>
            </a:endParaRPr>
          </a:p>
          <a:p>
            <a:pPr>
              <a:lnSpc>
                <a:spcPct val="150000"/>
              </a:lnSpc>
              <a:buFontTx/>
              <a:buNone/>
            </a:pPr>
            <a:r>
              <a:rPr lang="zh-CN" altLang="en-US" b="1" dirty="0" smtClean="0">
                <a:latin typeface="华文仿宋" pitchFamily="2" charset="-122"/>
                <a:ea typeface="华文仿宋" pitchFamily="2" charset="-122"/>
              </a:rPr>
              <a:t>为了实现某一目标、任务，由相互协作的个体    </a:t>
            </a:r>
            <a:endParaRPr lang="en-US" altLang="zh-CN" b="1" dirty="0" smtClean="0">
              <a:latin typeface="华文仿宋" pitchFamily="2" charset="-122"/>
              <a:ea typeface="华文仿宋" pitchFamily="2" charset="-122"/>
            </a:endParaRPr>
          </a:p>
          <a:p>
            <a:pPr>
              <a:lnSpc>
                <a:spcPct val="150000"/>
              </a:lnSpc>
              <a:buFontTx/>
              <a:buNone/>
            </a:pPr>
            <a:r>
              <a:rPr lang="zh-CN" altLang="en-US" b="1" dirty="0" smtClean="0">
                <a:latin typeface="华文仿宋" pitchFamily="2" charset="-122"/>
                <a:ea typeface="华文仿宋" pitchFamily="2" charset="-122"/>
              </a:rPr>
              <a:t>所组成的团</a:t>
            </a:r>
            <a:r>
              <a:rPr lang="zh-CN" altLang="en-US" b="1" dirty="0">
                <a:latin typeface="华文仿宋" pitchFamily="2" charset="-122"/>
                <a:ea typeface="华文仿宋" pitchFamily="2" charset="-122"/>
              </a:rPr>
              <a:t>体</a:t>
            </a:r>
            <a:r>
              <a:rPr lang="zh-CN" altLang="en-US" b="1" dirty="0" smtClean="0">
                <a:latin typeface="华文仿宋" pitchFamily="2" charset="-122"/>
                <a:ea typeface="华文仿宋" pitchFamily="2" charset="-122"/>
              </a:rPr>
              <a:t>。</a:t>
            </a:r>
            <a:endParaRPr lang="en-US" altLang="zh-CN" b="1" dirty="0" smtClean="0">
              <a:latin typeface="华文仿宋" pitchFamily="2" charset="-122"/>
              <a:ea typeface="华文仿宋" pitchFamily="2" charset="-122"/>
            </a:endParaRPr>
          </a:p>
          <a:p>
            <a:pPr>
              <a:lnSpc>
                <a:spcPct val="150000"/>
              </a:lnSpc>
              <a:buFontTx/>
              <a:buNone/>
            </a:pPr>
            <a:r>
              <a:rPr lang="en-US" altLang="zh-CN" b="1" dirty="0">
                <a:latin typeface="华文仿宋" pitchFamily="2" charset="-122"/>
                <a:ea typeface="华文仿宋" pitchFamily="2" charset="-122"/>
              </a:rPr>
              <a:t> </a:t>
            </a:r>
            <a:r>
              <a:rPr lang="en-US" altLang="zh-CN" b="1" dirty="0" smtClean="0">
                <a:latin typeface="华文仿宋" pitchFamily="2" charset="-122"/>
                <a:ea typeface="华文仿宋" pitchFamily="2" charset="-122"/>
              </a:rPr>
              <a:t>                          ——1994</a:t>
            </a:r>
            <a:r>
              <a:rPr lang="zh-CN" altLang="en-US" b="1" dirty="0" smtClean="0">
                <a:latin typeface="华文仿宋" pitchFamily="2" charset="-122"/>
                <a:ea typeface="华文仿宋" pitchFamily="2" charset="-122"/>
              </a:rPr>
              <a:t>斯蒂芬</a:t>
            </a:r>
            <a:r>
              <a:rPr lang="en-US" altLang="zh-CN" b="1" dirty="0" smtClean="0">
                <a:latin typeface="华文仿宋" pitchFamily="2" charset="-122"/>
                <a:ea typeface="华文仿宋" pitchFamily="2" charset="-122"/>
              </a:rPr>
              <a:t>·</a:t>
            </a:r>
            <a:r>
              <a:rPr lang="zh-CN" altLang="en-US" b="1" dirty="0" smtClean="0">
                <a:latin typeface="华文仿宋" pitchFamily="2" charset="-122"/>
                <a:ea typeface="华文仿宋" pitchFamily="2" charset="-122"/>
              </a:rPr>
              <a:t>罗宾斯（美）</a:t>
            </a:r>
            <a:endParaRPr lang="en-US" altLang="zh-CN" b="1" dirty="0" smtClean="0">
              <a:latin typeface="华文仿宋" pitchFamily="2" charset="-122"/>
              <a:ea typeface="华文仿宋" pitchFamily="2" charset="-122"/>
            </a:endParaRPr>
          </a:p>
        </p:txBody>
      </p:sp>
      <p:cxnSp>
        <p:nvCxnSpPr>
          <p:cNvPr id="4" name="直接连接符 3"/>
          <p:cNvCxnSpPr/>
          <p:nvPr/>
        </p:nvCxnSpPr>
        <p:spPr bwMode="auto">
          <a:xfrm>
            <a:off x="6300192" y="4653136"/>
            <a:ext cx="1296144"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接连接符 5"/>
          <p:cNvCxnSpPr/>
          <p:nvPr/>
        </p:nvCxnSpPr>
        <p:spPr bwMode="auto">
          <a:xfrm>
            <a:off x="3203848" y="4653136"/>
            <a:ext cx="187220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47289477"/>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1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1000"/>
                                        <p:tgtEl>
                                          <p:spTgt spid="3">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ircle(in)">
                                      <p:cBhvr>
                                        <p:cTn id="13" dur="10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2416" y="548680"/>
            <a:ext cx="8229600" cy="908050"/>
          </a:xfrm>
        </p:spPr>
        <p:txBody>
          <a:bodyPr/>
          <a:lstStyle/>
          <a:p>
            <a:r>
              <a:rPr lang="en-US" altLang="zh-CN" sz="2800" dirty="0" smtClean="0">
                <a:solidFill>
                  <a:schemeClr val="tx1"/>
                </a:solidFill>
                <a:latin typeface="微软雅黑" pitchFamily="34" charset="-122"/>
                <a:ea typeface="微软雅黑" pitchFamily="34" charset="-122"/>
              </a:rPr>
              <a:t>1992</a:t>
            </a:r>
            <a:r>
              <a:rPr lang="zh-CN" altLang="en-US" sz="2800" dirty="0" smtClean="0">
                <a:solidFill>
                  <a:schemeClr val="tx1"/>
                </a:solidFill>
                <a:latin typeface="微软雅黑" pitchFamily="34" charset="-122"/>
                <a:ea typeface="微软雅黑" pitchFamily="34" charset="-122"/>
              </a:rPr>
              <a:t>年 巴塞罗那奥运会美国第一次派出梦之队</a:t>
            </a:r>
            <a:endParaRPr lang="zh-CN" altLang="en-US" sz="2800" dirty="0">
              <a:solidFill>
                <a:schemeClr val="tx1"/>
              </a:solidFill>
              <a:latin typeface="微软雅黑" pitchFamily="34" charset="-122"/>
              <a:ea typeface="微软雅黑" pitchFamily="34" charset="-122"/>
            </a:endParaRPr>
          </a:p>
        </p:txBody>
      </p:sp>
      <p:sp>
        <p:nvSpPr>
          <p:cNvPr id="3" name="内容占位符 2"/>
          <p:cNvSpPr>
            <a:spLocks noGrp="1"/>
          </p:cNvSpPr>
          <p:nvPr>
            <p:ph idx="1"/>
          </p:nvPr>
        </p:nvSpPr>
        <p:spPr/>
        <p:txBody>
          <a:bodyPr/>
          <a:lstStyle/>
          <a:p>
            <a:endParaRPr lang="zh-CN"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00" y="1484784"/>
            <a:ext cx="8149232"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8712" y="6093296"/>
            <a:ext cx="7211640" cy="523220"/>
          </a:xfrm>
          <a:prstGeom prst="rect">
            <a:avLst/>
          </a:prstGeom>
          <a:noFill/>
        </p:spPr>
        <p:txBody>
          <a:bodyPr wrap="square" rtlCol="0">
            <a:spAutoFit/>
          </a:bodyPr>
          <a:lstStyle/>
          <a:p>
            <a:pPr algn="ctr"/>
            <a:r>
              <a:rPr lang="en-US" altLang="zh-CN" sz="2800" dirty="0" smtClean="0"/>
              <a:t>group  ?                     team ?</a:t>
            </a:r>
            <a:endParaRPr lang="zh-CN" altLang="en-US" sz="2800" dirty="0"/>
          </a:p>
        </p:txBody>
      </p:sp>
    </p:spTree>
    <p:extLst>
      <p:ext uri="{BB962C8B-B14F-4D97-AF65-F5344CB8AC3E}">
        <p14:creationId xmlns:p14="http://schemas.microsoft.com/office/powerpoint/2010/main" val="2991550250"/>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332656"/>
            <a:ext cx="8229600" cy="908050"/>
          </a:xfrm>
        </p:spPr>
        <p:txBody>
          <a:bodyPr/>
          <a:lstStyle/>
          <a:p>
            <a:r>
              <a:rPr lang="en-US" altLang="zh-CN" dirty="0" smtClean="0">
                <a:solidFill>
                  <a:schemeClr val="tx1"/>
                </a:solidFill>
              </a:rPr>
              <a:t/>
            </a:r>
            <a:br>
              <a:rPr lang="en-US" altLang="zh-CN" dirty="0" smtClean="0">
                <a:solidFill>
                  <a:schemeClr val="tx1"/>
                </a:solidFill>
              </a:rPr>
            </a:br>
            <a:r>
              <a:rPr lang="zh-CN" altLang="en-US" b="1" dirty="0" smtClean="0">
                <a:solidFill>
                  <a:schemeClr val="tx1"/>
                </a:solidFill>
              </a:rPr>
              <a:t>协同效应</a:t>
            </a:r>
            <a:r>
              <a:rPr lang="en-US" altLang="zh-CN" b="1" dirty="0" smtClean="0">
                <a:solidFill>
                  <a:schemeClr val="tx1"/>
                </a:solidFill>
              </a:rPr>
              <a:t/>
            </a:r>
            <a:br>
              <a:rPr lang="en-US" altLang="zh-CN" b="1" dirty="0" smtClean="0">
                <a:solidFill>
                  <a:schemeClr val="tx1"/>
                </a:solidFill>
              </a:rPr>
            </a:br>
            <a:endParaRPr lang="zh-CN" altLang="en-US" b="1" dirty="0">
              <a:solidFill>
                <a:schemeClr val="tx1"/>
              </a:solidFill>
            </a:endParaRPr>
          </a:p>
        </p:txBody>
      </p:sp>
      <p:sp>
        <p:nvSpPr>
          <p:cNvPr id="3" name="内容占位符 2"/>
          <p:cNvSpPr>
            <a:spLocks noGrp="1"/>
          </p:cNvSpPr>
          <p:nvPr>
            <p:ph idx="1"/>
          </p:nvPr>
        </p:nvSpPr>
        <p:spPr>
          <a:xfrm>
            <a:off x="251520" y="1438700"/>
            <a:ext cx="8229600" cy="5073427"/>
          </a:xfrm>
        </p:spPr>
        <p:txBody>
          <a:bodyPr/>
          <a:lstStyle/>
          <a:p>
            <a:pPr marL="0" indent="0">
              <a:buNone/>
            </a:pPr>
            <a:r>
              <a:rPr lang="en-US" altLang="zh-CN" dirty="0"/>
              <a:t>g</a:t>
            </a:r>
            <a:r>
              <a:rPr lang="en-US" altLang="zh-CN" dirty="0" smtClean="0"/>
              <a:t>roup                                          team</a:t>
            </a:r>
            <a:endParaRPr lang="en-US" altLang="zh-CN" dirty="0"/>
          </a:p>
          <a:p>
            <a:pPr marL="0" indent="0">
              <a:buNone/>
            </a:pPr>
            <a:endParaRPr lang="en-US" altLang="zh-CN" dirty="0" smtClean="0"/>
          </a:p>
          <a:p>
            <a:pPr marL="0" indent="0">
              <a:buNone/>
            </a:pPr>
            <a:r>
              <a:rPr lang="en-US" altLang="zh-CN" dirty="0" smtClean="0"/>
              <a:t>2+2=4</a:t>
            </a:r>
            <a:r>
              <a:rPr lang="zh-CN" altLang="en-US" dirty="0" smtClean="0"/>
              <a:t>或</a:t>
            </a:r>
            <a:r>
              <a:rPr lang="en-US" altLang="zh-CN" dirty="0" smtClean="0"/>
              <a:t>2+2=3          </a:t>
            </a:r>
            <a:r>
              <a:rPr lang="en-US" altLang="zh-CN" dirty="0" smtClean="0">
                <a:solidFill>
                  <a:srgbClr val="FF0000"/>
                </a:solidFill>
              </a:rPr>
              <a:t>PK</a:t>
            </a:r>
            <a:r>
              <a:rPr lang="en-US" altLang="zh-CN" dirty="0" smtClean="0"/>
              <a:t>            1+1=2.5</a:t>
            </a:r>
            <a:endParaRPr lang="zh-CN" altLang="en-US" dirty="0" smtClean="0"/>
          </a:p>
          <a:p>
            <a:pPr marL="0" indent="0">
              <a:buNone/>
            </a:pPr>
            <a:endParaRPr lang="en-US" altLang="zh-CN" dirty="0" smtClean="0"/>
          </a:p>
          <a:p>
            <a:pPr marL="0" indent="0">
              <a:buNone/>
            </a:pPr>
            <a:r>
              <a:rPr lang="en-US" altLang="zh-CN" dirty="0" smtClean="0"/>
              <a:t>2+2=3                        </a:t>
            </a:r>
            <a:r>
              <a:rPr lang="en-US" altLang="zh-CN" dirty="0" smtClean="0">
                <a:solidFill>
                  <a:srgbClr val="FF0000"/>
                </a:solidFill>
              </a:rPr>
              <a:t>PK </a:t>
            </a:r>
            <a:r>
              <a:rPr lang="en-US" altLang="zh-CN" dirty="0" smtClean="0"/>
              <a:t>           2+0.9=3.5</a:t>
            </a:r>
          </a:p>
          <a:p>
            <a:pPr marL="0" indent="0">
              <a:buNone/>
            </a:pPr>
            <a:endParaRPr lang="en-US" altLang="zh-CN" dirty="0"/>
          </a:p>
          <a:p>
            <a:pPr marL="0" indent="0">
              <a:buNone/>
            </a:pPr>
            <a:endParaRPr lang="en-US" altLang="zh-CN" dirty="0" smtClean="0"/>
          </a:p>
        </p:txBody>
      </p:sp>
      <p:cxnSp>
        <p:nvCxnSpPr>
          <p:cNvPr id="5" name="直接箭头连接符 4"/>
          <p:cNvCxnSpPr/>
          <p:nvPr/>
        </p:nvCxnSpPr>
        <p:spPr bwMode="auto">
          <a:xfrm>
            <a:off x="1547664" y="1916832"/>
            <a:ext cx="4464496"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接连接符 10"/>
          <p:cNvCxnSpPr/>
          <p:nvPr/>
        </p:nvCxnSpPr>
        <p:spPr bwMode="auto">
          <a:xfrm>
            <a:off x="350708" y="3284984"/>
            <a:ext cx="2808312"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接连接符 17"/>
          <p:cNvCxnSpPr/>
          <p:nvPr/>
        </p:nvCxnSpPr>
        <p:spPr bwMode="auto">
          <a:xfrm>
            <a:off x="386712" y="4365104"/>
            <a:ext cx="1368152"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p:cNvSpPr txBox="1"/>
          <p:nvPr/>
        </p:nvSpPr>
        <p:spPr>
          <a:xfrm>
            <a:off x="3311860" y="1415089"/>
            <a:ext cx="2448272" cy="584775"/>
          </a:xfrm>
          <a:prstGeom prst="rect">
            <a:avLst/>
          </a:prstGeom>
          <a:noFill/>
        </p:spPr>
        <p:txBody>
          <a:bodyPr wrap="square" rtlCol="0">
            <a:spAutoFit/>
          </a:bodyPr>
          <a:lstStyle/>
          <a:p>
            <a:r>
              <a:rPr lang="en-US" altLang="zh-CN" sz="3200" dirty="0" smtClean="0"/>
              <a:t>2+2=5</a:t>
            </a:r>
            <a:endParaRPr lang="zh-CN" altLang="en-US" sz="3200" dirty="0"/>
          </a:p>
        </p:txBody>
      </p:sp>
    </p:spTree>
    <p:extLst>
      <p:ext uri="{BB962C8B-B14F-4D97-AF65-F5344CB8AC3E}">
        <p14:creationId xmlns:p14="http://schemas.microsoft.com/office/powerpoint/2010/main" val="88724499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circle(in)">
                                      <p:cBhvr>
                                        <p:cTn id="32"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5779" y="469431"/>
            <a:ext cx="8229600" cy="908050"/>
          </a:xfrm>
        </p:spPr>
        <p:txBody>
          <a:bodyPr/>
          <a:lstStyle/>
          <a:p>
            <a:r>
              <a:rPr lang="zh-CN" altLang="en-US" b="1" dirty="0">
                <a:solidFill>
                  <a:schemeClr val="tx1"/>
                </a:solidFill>
              </a:rPr>
              <a:t>目标</a:t>
            </a:r>
            <a:r>
              <a:rPr lang="en-US" altLang="zh-CN" dirty="0">
                <a:solidFill>
                  <a:schemeClr val="tx1"/>
                </a:solidFill>
              </a:rPr>
              <a:t/>
            </a:r>
            <a:br>
              <a:rPr lang="en-US" altLang="zh-CN" dirty="0">
                <a:solidFill>
                  <a:schemeClr val="tx1"/>
                </a:solidFill>
              </a:rPr>
            </a:br>
            <a:endParaRPr lang="zh-CN" altLang="en-US" dirty="0">
              <a:solidFill>
                <a:schemeClr val="tx1"/>
              </a:solidFill>
            </a:endParaRPr>
          </a:p>
        </p:txBody>
      </p:sp>
      <p:sp>
        <p:nvSpPr>
          <p:cNvPr id="3" name="内容占位符 2"/>
          <p:cNvSpPr>
            <a:spLocks noGrp="1"/>
          </p:cNvSpPr>
          <p:nvPr>
            <p:ph idx="1"/>
          </p:nvPr>
        </p:nvSpPr>
        <p:spPr>
          <a:xfrm>
            <a:off x="12372" y="1596905"/>
            <a:ext cx="8229600" cy="4525963"/>
          </a:xfrm>
        </p:spPr>
        <p:txBody>
          <a:bodyPr/>
          <a:lstStyle/>
          <a:p>
            <a:pPr marL="0" indent="0">
              <a:buNone/>
            </a:pPr>
            <a:r>
              <a:rPr lang="zh-CN" altLang="en-US" dirty="0" smtClean="0"/>
              <a:t>   </a:t>
            </a:r>
            <a:r>
              <a:rPr lang="zh-CN" altLang="en-US" sz="2400" dirty="0" smtClean="0">
                <a:latin typeface="微软雅黑" pitchFamily="34" charset="-122"/>
                <a:ea typeface="微软雅黑" pitchFamily="34" charset="-122"/>
              </a:rPr>
              <a:t>真小人逻辑</a:t>
            </a:r>
            <a:endParaRPr lang="zh-CN" altLang="en-US" sz="2400" dirty="0">
              <a:latin typeface="微软雅黑" pitchFamily="34" charset="-122"/>
              <a:ea typeface="微软雅黑" pitchFamily="34" charset="-122"/>
            </a:endParaRPr>
          </a:p>
        </p:txBody>
      </p:sp>
      <p:sp>
        <p:nvSpPr>
          <p:cNvPr id="4" name="矩形 3"/>
          <p:cNvSpPr/>
          <p:nvPr/>
        </p:nvSpPr>
        <p:spPr>
          <a:xfrm>
            <a:off x="251520" y="2443277"/>
            <a:ext cx="3942184" cy="3046988"/>
          </a:xfrm>
          <a:prstGeom prst="rect">
            <a:avLst/>
          </a:prstGeom>
        </p:spPr>
        <p:txBody>
          <a:bodyPr wrap="square">
            <a:spAutoFit/>
          </a:bodyPr>
          <a:lstStyle/>
          <a:p>
            <a:r>
              <a:rPr lang="zh-CN" altLang="en-US" sz="3200" b="1" dirty="0"/>
              <a:t>网飞公司特别明确地对员工说：任何人都是公司的一个旅伴，我们只要最牛的人，我们不想搞来一堆希望在公司干十年的人</a:t>
            </a:r>
            <a:r>
              <a:rPr lang="zh-CN" altLang="en-US" sz="3200" dirty="0" smtClean="0"/>
              <a:t>。</a:t>
            </a:r>
            <a:endParaRPr lang="zh-CN" altLang="en-US" sz="3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110" y="2194615"/>
            <a:ext cx="47625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81501" y="5502841"/>
            <a:ext cx="4762499" cy="369332"/>
          </a:xfrm>
          <a:prstGeom prst="rect">
            <a:avLst/>
          </a:prstGeom>
          <a:noFill/>
        </p:spPr>
        <p:txBody>
          <a:bodyPr wrap="square" rtlCol="0">
            <a:spAutoFit/>
          </a:bodyPr>
          <a:lstStyle/>
          <a:p>
            <a:r>
              <a:rPr lang="zh-CN" altLang="en-US" dirty="0" smtClean="0"/>
              <a:t>网飞（</a:t>
            </a:r>
            <a:r>
              <a:rPr lang="en-US" altLang="zh-CN" dirty="0" err="1" smtClean="0"/>
              <a:t>netflix</a:t>
            </a:r>
            <a:r>
              <a:rPr lang="zh-CN" altLang="en-US" dirty="0" smtClean="0"/>
              <a:t>）美国著名在线影片租赁提供商</a:t>
            </a:r>
            <a:endParaRPr lang="zh-CN" altLang="en-US" dirty="0"/>
          </a:p>
        </p:txBody>
      </p:sp>
    </p:spTree>
    <p:extLst>
      <p:ext uri="{BB962C8B-B14F-4D97-AF65-F5344CB8AC3E}">
        <p14:creationId xmlns:p14="http://schemas.microsoft.com/office/powerpoint/2010/main" val="2570768643"/>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1"/>
          <p:cNvSpPr>
            <a:spLocks noGrp="1"/>
          </p:cNvSpPr>
          <p:nvPr>
            <p:ph type="title"/>
          </p:nvPr>
        </p:nvSpPr>
        <p:spPr/>
        <p:txBody>
          <a:bodyPr/>
          <a:lstStyle/>
          <a:p>
            <a:endParaRPr lang="zh-CN" altLang="en-US" smtClean="0"/>
          </a:p>
        </p:txBody>
      </p:sp>
      <p:sp>
        <p:nvSpPr>
          <p:cNvPr id="3" name="内容占位符 2"/>
          <p:cNvSpPr>
            <a:spLocks noGrp="1"/>
          </p:cNvSpPr>
          <p:nvPr>
            <p:ph idx="1"/>
          </p:nvPr>
        </p:nvSpPr>
        <p:spPr bwMode="auto">
          <a:xfrm>
            <a:off x="539750" y="908720"/>
            <a:ext cx="8604250" cy="53904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buFontTx/>
              <a:buNone/>
            </a:pPr>
            <a:r>
              <a:rPr lang="zh-CN" altLang="en-US" sz="4000" b="1" dirty="0" smtClean="0">
                <a:latin typeface="微软雅黑" pitchFamily="34" charset="-122"/>
                <a:ea typeface="微软雅黑" pitchFamily="34" charset="-122"/>
              </a:rPr>
              <a:t>什么是团队精神？</a:t>
            </a:r>
            <a:endParaRPr lang="en-US" altLang="zh-CN" sz="4000" b="1" dirty="0" smtClean="0">
              <a:latin typeface="微软雅黑" pitchFamily="34" charset="-122"/>
              <a:ea typeface="微软雅黑" pitchFamily="34" charset="-122"/>
            </a:endParaRPr>
          </a:p>
          <a:p>
            <a:pPr>
              <a:lnSpc>
                <a:spcPct val="150000"/>
              </a:lnSpc>
              <a:buFontTx/>
              <a:buNone/>
            </a:pPr>
            <a:r>
              <a:rPr lang="zh-CN" altLang="en-US" b="1" dirty="0" smtClean="0">
                <a:latin typeface="华文仿宋" pitchFamily="2" charset="-122"/>
                <a:ea typeface="华文仿宋" pitchFamily="2" charset="-122"/>
              </a:rPr>
              <a:t>   团队</a:t>
            </a:r>
            <a:r>
              <a:rPr lang="zh-CN" altLang="en-US" b="1" dirty="0">
                <a:latin typeface="华文仿宋" pitchFamily="2" charset="-122"/>
                <a:ea typeface="华文仿宋" pitchFamily="2" charset="-122"/>
              </a:rPr>
              <a:t>精神，就是大局意识、协作精神和服务精神的集中体现。团队精神的</a:t>
            </a:r>
            <a:r>
              <a:rPr lang="zh-CN" altLang="en-US" b="1" dirty="0">
                <a:solidFill>
                  <a:srgbClr val="FF0000"/>
                </a:solidFill>
                <a:latin typeface="华文仿宋" pitchFamily="2" charset="-122"/>
                <a:ea typeface="华文仿宋" pitchFamily="2" charset="-122"/>
              </a:rPr>
              <a:t>基础</a:t>
            </a:r>
            <a:r>
              <a:rPr lang="zh-CN" altLang="en-US" b="1" dirty="0">
                <a:latin typeface="华文仿宋" pitchFamily="2" charset="-122"/>
                <a:ea typeface="华文仿宋" pitchFamily="2" charset="-122"/>
              </a:rPr>
              <a:t>是尊重个人的兴趣和成就。</a:t>
            </a:r>
            <a:r>
              <a:rPr lang="zh-CN" altLang="en-US" b="1" dirty="0">
                <a:solidFill>
                  <a:srgbClr val="FF0000"/>
                </a:solidFill>
                <a:latin typeface="华文仿宋" pitchFamily="2" charset="-122"/>
                <a:ea typeface="华文仿宋" pitchFamily="2" charset="-122"/>
              </a:rPr>
              <a:t>核心</a:t>
            </a:r>
            <a:r>
              <a:rPr lang="zh-CN" altLang="en-US" b="1" dirty="0">
                <a:latin typeface="华文仿宋" pitchFamily="2" charset="-122"/>
                <a:ea typeface="华文仿宋" pitchFamily="2" charset="-122"/>
              </a:rPr>
              <a:t>是协同合作，</a:t>
            </a:r>
            <a:r>
              <a:rPr lang="zh-CN" altLang="en-US" b="1" dirty="0">
                <a:solidFill>
                  <a:srgbClr val="FF0000"/>
                </a:solidFill>
                <a:latin typeface="华文仿宋" pitchFamily="2" charset="-122"/>
                <a:ea typeface="华文仿宋" pitchFamily="2" charset="-122"/>
              </a:rPr>
              <a:t>最高境界</a:t>
            </a:r>
            <a:r>
              <a:rPr lang="zh-CN" altLang="en-US" b="1" dirty="0">
                <a:latin typeface="华文仿宋" pitchFamily="2" charset="-122"/>
                <a:ea typeface="华文仿宋" pitchFamily="2" charset="-122"/>
              </a:rPr>
              <a:t>是全体成员的向心力、凝聚力，反映的是个体利益和整体利益的统一，并进而保证组织的高效率运转。 </a:t>
            </a:r>
          </a:p>
          <a:p>
            <a:pPr>
              <a:lnSpc>
                <a:spcPct val="150000"/>
              </a:lnSpc>
              <a:buFontTx/>
              <a:buNone/>
            </a:pPr>
            <a:endParaRPr lang="zh-CN" altLang="en-US" b="1" dirty="0">
              <a:latin typeface="华文仿宋" pitchFamily="2" charset="-122"/>
              <a:ea typeface="华文仿宋" pitchFamily="2" charset="-122"/>
            </a:endParaRPr>
          </a:p>
        </p:txBody>
      </p:sp>
      <p:cxnSp>
        <p:nvCxnSpPr>
          <p:cNvPr id="4" name="直接连接符 3"/>
          <p:cNvCxnSpPr/>
          <p:nvPr/>
        </p:nvCxnSpPr>
        <p:spPr bwMode="auto">
          <a:xfrm>
            <a:off x="7452320" y="3068960"/>
            <a:ext cx="122413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接连接符 5"/>
          <p:cNvCxnSpPr/>
          <p:nvPr/>
        </p:nvCxnSpPr>
        <p:spPr bwMode="auto">
          <a:xfrm>
            <a:off x="1115616" y="3861048"/>
            <a:ext cx="2808312"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接连接符 7"/>
          <p:cNvCxnSpPr/>
          <p:nvPr/>
        </p:nvCxnSpPr>
        <p:spPr bwMode="auto">
          <a:xfrm>
            <a:off x="5652120" y="3861048"/>
            <a:ext cx="14401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3165561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黑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8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8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1822</TotalTime>
  <Words>2338</Words>
  <Application>Microsoft Office PowerPoint</Application>
  <PresentationFormat>全屏显示(4:3)</PresentationFormat>
  <Paragraphs>237</Paragraphs>
  <Slides>39</Slides>
  <Notes>20</Notes>
  <HiddenSlides>0</HiddenSlides>
  <MMClips>0</MMClips>
  <ScaleCrop>false</ScaleCrop>
  <HeadingPairs>
    <vt:vector size="4" baseType="variant">
      <vt:variant>
        <vt:lpstr>主题</vt:lpstr>
      </vt:variant>
      <vt:variant>
        <vt:i4>3</vt:i4>
      </vt:variant>
      <vt:variant>
        <vt:lpstr>幻灯片标题</vt:lpstr>
      </vt:variant>
      <vt:variant>
        <vt:i4>39</vt:i4>
      </vt:variant>
    </vt:vector>
  </HeadingPairs>
  <TitlesOfParts>
    <vt:vector size="42" baseType="lpstr">
      <vt:lpstr>Office 主题</vt:lpstr>
      <vt:lpstr>默认设计模板</vt:lpstr>
      <vt:lpstr>1_Office 主题</vt:lpstr>
      <vt:lpstr>PowerPoint 演示文稿</vt:lpstr>
      <vt:lpstr>PowerPoint 演示文稿</vt:lpstr>
      <vt:lpstr>PowerPoint 演示文稿</vt:lpstr>
      <vt:lpstr>PowerPoint 演示文稿</vt:lpstr>
      <vt:lpstr>PowerPoint 演示文稿</vt:lpstr>
      <vt:lpstr>1992年 巴塞罗那奥运会美国第一次派出梦之队</vt:lpstr>
      <vt:lpstr> 协同效应 </vt:lpstr>
      <vt:lpstr>目标 </vt:lpstr>
      <vt:lpstr>PowerPoint 演示文稿</vt:lpstr>
      <vt:lpstr>《爱国者》</vt:lpstr>
      <vt:lpstr>火绳枪</vt:lpstr>
      <vt:lpstr>PowerPoint 演示文稿</vt:lpstr>
      <vt:lpstr>西方军队胜利的秘密</vt:lpstr>
      <vt:lpstr>中国击溃战1</vt:lpstr>
      <vt:lpstr>击溃战2</vt:lpstr>
      <vt:lpstr>击溃战3</vt:lpstr>
      <vt:lpstr>PowerPoint 演示文稿</vt:lpstr>
      <vt:lpstr>中国人民解放军为什么赢？</vt:lpstr>
      <vt:lpstr>以政治觉悟为基础，效果慢，开展难，但却能真正激励人心</vt:lpstr>
      <vt:lpstr>马云：诚信</vt:lpstr>
      <vt:lpstr>PowerPoint 演示文稿</vt:lpstr>
      <vt:lpstr>PowerPoint 演示文稿</vt:lpstr>
      <vt:lpstr>团队结构</vt:lpstr>
      <vt:lpstr>自查</vt:lpstr>
      <vt:lpstr>PowerPoint 演示文稿</vt:lpstr>
      <vt:lpstr>PowerPoint 演示文稿</vt:lpstr>
      <vt:lpstr>学做领导</vt:lpstr>
      <vt:lpstr>讨论</vt:lpstr>
      <vt:lpstr>中层“画圆，摆圆”</vt:lpstr>
      <vt:lpstr>中层“画圆、摆圆” </vt:lpstr>
      <vt:lpstr>       定位</vt:lpstr>
      <vt:lpstr>PowerPoint 演示文稿</vt:lpstr>
      <vt:lpstr>PowerPoint 演示文稿</vt:lpstr>
      <vt:lpstr>PowerPoint 演示文稿</vt:lpstr>
      <vt:lpstr>PowerPoint 演示文稿</vt:lpstr>
      <vt:lpstr>PowerPoint 演示文稿</vt:lpstr>
      <vt:lpstr>PowerPoint 演示文稿</vt:lpstr>
      <vt:lpstr>关键词</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团队精神</dc:title>
  <cp:lastModifiedBy>Concise</cp:lastModifiedBy>
  <cp:revision>122</cp:revision>
  <dcterms:modified xsi:type="dcterms:W3CDTF">2019-04-25T06:05:32Z</dcterms:modified>
</cp:coreProperties>
</file>