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532" r:id="rId3"/>
    <p:sldId id="583" r:id="rId5"/>
    <p:sldId id="534" r:id="rId6"/>
    <p:sldId id="535" r:id="rId7"/>
    <p:sldId id="584" r:id="rId8"/>
    <p:sldId id="585" r:id="rId9"/>
    <p:sldId id="555" r:id="rId10"/>
    <p:sldId id="587" r:id="rId11"/>
    <p:sldId id="547" r:id="rId12"/>
    <p:sldId id="548" r:id="rId13"/>
    <p:sldId id="549" r:id="rId14"/>
    <p:sldId id="550" r:id="rId15"/>
    <p:sldId id="599" r:id="rId16"/>
    <p:sldId id="553" r:id="rId17"/>
    <p:sldId id="557" r:id="rId18"/>
    <p:sldId id="574" r:id="rId19"/>
    <p:sldId id="596" r:id="rId20"/>
    <p:sldId id="597" r:id="rId21"/>
    <p:sldId id="598" r:id="rId22"/>
    <p:sldId id="589" r:id="rId23"/>
    <p:sldId id="588" r:id="rId24"/>
    <p:sldId id="590" r:id="rId25"/>
    <p:sldId id="591" r:id="rId26"/>
    <p:sldId id="592" r:id="rId27"/>
    <p:sldId id="593" r:id="rId28"/>
    <p:sldId id="602" r:id="rId29"/>
    <p:sldId id="601" r:id="rId30"/>
    <p:sldId id="582" r:id="rId31"/>
    <p:sldId id="560" r:id="rId32"/>
    <p:sldId id="600" r:id="rId33"/>
    <p:sldId id="564" r:id="rId34"/>
    <p:sldId id="565" r:id="rId35"/>
    <p:sldId id="563" r:id="rId36"/>
    <p:sldId id="567" r:id="rId37"/>
    <p:sldId id="569" r:id="rId38"/>
    <p:sldId id="571" r:id="rId39"/>
    <p:sldId id="570" r:id="rId40"/>
    <p:sldId id="575" r:id="rId41"/>
    <p:sldId id="580" r:id="rId42"/>
    <p:sldId id="579" r:id="rId43"/>
  </p:sldIdLst>
  <p:sldSz cx="9144000" cy="5143500" type="screen16x9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30000"/>
      </a:lnSpc>
      <a:spcBef>
        <a:spcPct val="0"/>
      </a:spcBef>
      <a:spcAft>
        <a:spcPct val="0"/>
      </a:spcAft>
      <a:buNone/>
      <a:defRPr sz="2000" b="0" i="0" u="none" kern="1200" baseline="0">
        <a:solidFill>
          <a:srgbClr val="0000FF"/>
        </a:solidFill>
        <a:latin typeface="仿宋_GB2312" panose="02010609030101010101" pitchFamily="49" charset="-122"/>
        <a:ea typeface="仿宋_GB2312" panose="02010609030101010101" pitchFamily="49" charset="-122"/>
        <a:cs typeface="+mn-cs"/>
      </a:defRPr>
    </a:lvl1pPr>
    <a:lvl2pPr marL="457200" lvl="1" indent="0" algn="l" defTabSz="914400" rtl="0" eaLnBrk="1" fontAlgn="base" latinLnBrk="0" hangingPunct="1">
      <a:lnSpc>
        <a:spcPct val="130000"/>
      </a:lnSpc>
      <a:spcBef>
        <a:spcPct val="0"/>
      </a:spcBef>
      <a:spcAft>
        <a:spcPct val="0"/>
      </a:spcAft>
      <a:buNone/>
      <a:defRPr sz="2000" b="0" i="0" u="none" kern="1200" baseline="0">
        <a:solidFill>
          <a:srgbClr val="0000FF"/>
        </a:solidFill>
        <a:latin typeface="仿宋_GB2312" panose="02010609030101010101" pitchFamily="49" charset="-122"/>
        <a:ea typeface="仿宋_GB2312" panose="02010609030101010101" pitchFamily="49" charset="-122"/>
        <a:cs typeface="+mn-cs"/>
      </a:defRPr>
    </a:lvl2pPr>
    <a:lvl3pPr marL="914400" lvl="2" indent="0" algn="l" defTabSz="914400" rtl="0" eaLnBrk="1" fontAlgn="base" latinLnBrk="0" hangingPunct="1">
      <a:lnSpc>
        <a:spcPct val="130000"/>
      </a:lnSpc>
      <a:spcBef>
        <a:spcPct val="0"/>
      </a:spcBef>
      <a:spcAft>
        <a:spcPct val="0"/>
      </a:spcAft>
      <a:buNone/>
      <a:defRPr sz="2000" b="0" i="0" u="none" kern="1200" baseline="0">
        <a:solidFill>
          <a:srgbClr val="0000FF"/>
        </a:solidFill>
        <a:latin typeface="仿宋_GB2312" panose="02010609030101010101" pitchFamily="49" charset="-122"/>
        <a:ea typeface="仿宋_GB2312" panose="02010609030101010101" pitchFamily="49" charset="-122"/>
        <a:cs typeface="+mn-cs"/>
      </a:defRPr>
    </a:lvl3pPr>
    <a:lvl4pPr marL="1371600" lvl="3" indent="0" algn="l" defTabSz="914400" rtl="0" eaLnBrk="1" fontAlgn="base" latinLnBrk="0" hangingPunct="1">
      <a:lnSpc>
        <a:spcPct val="130000"/>
      </a:lnSpc>
      <a:spcBef>
        <a:spcPct val="0"/>
      </a:spcBef>
      <a:spcAft>
        <a:spcPct val="0"/>
      </a:spcAft>
      <a:buNone/>
      <a:defRPr sz="2000" b="0" i="0" u="none" kern="1200" baseline="0">
        <a:solidFill>
          <a:srgbClr val="0000FF"/>
        </a:solidFill>
        <a:latin typeface="仿宋_GB2312" panose="02010609030101010101" pitchFamily="49" charset="-122"/>
        <a:ea typeface="仿宋_GB2312" panose="02010609030101010101" pitchFamily="49" charset="-122"/>
        <a:cs typeface="+mn-cs"/>
      </a:defRPr>
    </a:lvl4pPr>
    <a:lvl5pPr marL="1828800" lvl="4" indent="0" algn="l" defTabSz="914400" rtl="0" eaLnBrk="1" fontAlgn="base" latinLnBrk="0" hangingPunct="1">
      <a:lnSpc>
        <a:spcPct val="130000"/>
      </a:lnSpc>
      <a:spcBef>
        <a:spcPct val="0"/>
      </a:spcBef>
      <a:spcAft>
        <a:spcPct val="0"/>
      </a:spcAft>
      <a:buNone/>
      <a:defRPr sz="2000" b="0" i="0" u="none" kern="1200" baseline="0">
        <a:solidFill>
          <a:srgbClr val="0000FF"/>
        </a:solidFill>
        <a:latin typeface="仿宋_GB2312" panose="02010609030101010101" pitchFamily="49" charset="-122"/>
        <a:ea typeface="仿宋_GB2312" panose="02010609030101010101" pitchFamily="49" charset="-122"/>
        <a:cs typeface="+mn-cs"/>
      </a:defRPr>
    </a:lvl5pPr>
    <a:lvl6pPr marL="2286000" lvl="5" indent="0" algn="l" defTabSz="914400" rtl="0" eaLnBrk="1" fontAlgn="base" latinLnBrk="0" hangingPunct="1">
      <a:lnSpc>
        <a:spcPct val="130000"/>
      </a:lnSpc>
      <a:spcBef>
        <a:spcPct val="0"/>
      </a:spcBef>
      <a:spcAft>
        <a:spcPct val="0"/>
      </a:spcAft>
      <a:buNone/>
      <a:defRPr sz="2000" b="0" i="0" u="none" kern="1200" baseline="0">
        <a:solidFill>
          <a:srgbClr val="0000FF"/>
        </a:solidFill>
        <a:latin typeface="仿宋_GB2312" panose="02010609030101010101" pitchFamily="49" charset="-122"/>
        <a:ea typeface="仿宋_GB2312" panose="02010609030101010101" pitchFamily="49" charset="-122"/>
        <a:cs typeface="+mn-cs"/>
      </a:defRPr>
    </a:lvl6pPr>
    <a:lvl7pPr marL="2743200" lvl="6" indent="0" algn="l" defTabSz="914400" rtl="0" eaLnBrk="1" fontAlgn="base" latinLnBrk="0" hangingPunct="1">
      <a:lnSpc>
        <a:spcPct val="130000"/>
      </a:lnSpc>
      <a:spcBef>
        <a:spcPct val="0"/>
      </a:spcBef>
      <a:spcAft>
        <a:spcPct val="0"/>
      </a:spcAft>
      <a:buNone/>
      <a:defRPr sz="2000" b="0" i="0" u="none" kern="1200" baseline="0">
        <a:solidFill>
          <a:srgbClr val="0000FF"/>
        </a:solidFill>
        <a:latin typeface="仿宋_GB2312" panose="02010609030101010101" pitchFamily="49" charset="-122"/>
        <a:ea typeface="仿宋_GB2312" panose="02010609030101010101" pitchFamily="49" charset="-122"/>
        <a:cs typeface="+mn-cs"/>
      </a:defRPr>
    </a:lvl7pPr>
    <a:lvl8pPr marL="3200400" lvl="7" indent="0" algn="l" defTabSz="914400" rtl="0" eaLnBrk="1" fontAlgn="base" latinLnBrk="0" hangingPunct="1">
      <a:lnSpc>
        <a:spcPct val="130000"/>
      </a:lnSpc>
      <a:spcBef>
        <a:spcPct val="0"/>
      </a:spcBef>
      <a:spcAft>
        <a:spcPct val="0"/>
      </a:spcAft>
      <a:buNone/>
      <a:defRPr sz="2000" b="0" i="0" u="none" kern="1200" baseline="0">
        <a:solidFill>
          <a:srgbClr val="0000FF"/>
        </a:solidFill>
        <a:latin typeface="仿宋_GB2312" panose="02010609030101010101" pitchFamily="49" charset="-122"/>
        <a:ea typeface="仿宋_GB2312" panose="02010609030101010101" pitchFamily="49" charset="-122"/>
        <a:cs typeface="+mn-cs"/>
      </a:defRPr>
    </a:lvl8pPr>
    <a:lvl9pPr marL="3657600" lvl="8" indent="0" algn="l" defTabSz="914400" rtl="0" eaLnBrk="1" fontAlgn="base" latinLnBrk="0" hangingPunct="1">
      <a:lnSpc>
        <a:spcPct val="130000"/>
      </a:lnSpc>
      <a:spcBef>
        <a:spcPct val="0"/>
      </a:spcBef>
      <a:spcAft>
        <a:spcPct val="0"/>
      </a:spcAft>
      <a:buNone/>
      <a:defRPr sz="2000" b="0" i="0" u="none" kern="1200" baseline="0">
        <a:solidFill>
          <a:srgbClr val="0000FF"/>
        </a:solidFill>
        <a:latin typeface="仿宋_GB2312" panose="02010609030101010101" pitchFamily="49" charset="-122"/>
        <a:ea typeface="仿宋_GB2312" panose="02010609030101010101" pitchFamily="49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3FC1"/>
    <a:srgbClr val="FF0066"/>
    <a:srgbClr val="ECAE14"/>
    <a:srgbClr val="ADBF41"/>
    <a:srgbClr val="969696"/>
    <a:srgbClr val="66CCFF"/>
    <a:srgbClr val="EAEAEA"/>
    <a:srgbClr val="DDDDDD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29" autoAdjust="0"/>
    <p:restoredTop sz="85934" autoAdjust="0"/>
  </p:normalViewPr>
  <p:slideViewPr>
    <p:cSldViewPr snapToGrid="0" showGuides="1">
      <p:cViewPr varScale="1">
        <p:scale>
          <a:sx n="80" d="100"/>
          <a:sy n="80" d="100"/>
        </p:scale>
        <p:origin x="-1374" y="-90"/>
      </p:cViewPr>
      <p:guideLst>
        <p:guide orient="horz" pos="1620"/>
        <p:guide pos="29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6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6" Type="http://schemas.openxmlformats.org/officeDocument/2006/relationships/tableStyles" Target="tableStyles.xml"/><Relationship Id="rId45" Type="http://schemas.openxmlformats.org/officeDocument/2006/relationships/viewProps" Target="viewProps.xml"/><Relationship Id="rId44" Type="http://schemas.openxmlformats.org/officeDocument/2006/relationships/presProps" Target="presProps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页眉占位符 99329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zh-CN" altLang="en-US" sz="1200" dirty="0"/>
          </a:p>
        </p:txBody>
      </p:sp>
      <p:sp>
        <p:nvSpPr>
          <p:cNvPr id="99331" name="日期占位符 9933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/>
            <a:endParaRPr lang="zh-CN" altLang="en-US" sz="1200" dirty="0"/>
          </a:p>
        </p:txBody>
      </p:sp>
      <p:sp>
        <p:nvSpPr>
          <p:cNvPr id="99332" name="幻灯片图像占位符 9933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9333" name="文本占位符 99332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9334" name="页脚占位符 99333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endParaRPr lang="zh-CN" altLang="en-US" sz="1200" dirty="0"/>
          </a:p>
        </p:txBody>
      </p:sp>
      <p:sp>
        <p:nvSpPr>
          <p:cNvPr id="99335" name="灯片编号占位符 99334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简单直接，直接切入主题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朱日和阅兵 </a:t>
            </a:r>
            <a:r>
              <a:rPr lang="en-US" altLang="zh-CN" dirty="0" smtClean="0"/>
              <a:t>2017</a:t>
            </a:r>
            <a:r>
              <a:rPr lang="zh-CN" altLang="en-US" dirty="0" smtClean="0"/>
              <a:t>年 沙场点兵。气势恢宏、振奋人心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200" b="0" i="0" u="none" kern="120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有一年</a:t>
            </a:r>
            <a:r>
              <a:rPr lang="zh-CN" altLang="zh-CN" sz="1200" b="0" i="0" u="none" kern="120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冰雪灾害期间，大年除夕，某装甲团运送物资的车队遇到前往灾区视察的胡主席，胡主席问：你们是哪个部队的？连长廖丰华回答：我们是李向群生前所在部队的。回答中透着一股自豪和骄傲。李向群是</a:t>
            </a:r>
            <a:r>
              <a:rPr lang="en-US" altLang="zh-CN" sz="1200" b="0" i="0" u="none" kern="120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98</a:t>
            </a:r>
            <a:r>
              <a:rPr lang="zh-CN" altLang="zh-CN" sz="1200" b="0" i="0" u="none" kern="120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抗洪时牺牲的英雄，中央军委授予他“新时期的英雄战士”荣誉称号。由此可见，没有对荣誉的崇尚，就不会有从一个英雄士兵到一个英模连队的传奇，也不会有对优良传统的传承和弘扬。</a:t>
            </a:r>
            <a:endParaRPr lang="zh-CN" altLang="zh-CN" sz="1200" b="0" i="0" u="none" kern="1200" baseline="0" dirty="0" smtClean="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zh-CN" sz="1200" b="0" i="0" u="none" kern="120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白鸽鲜花的和平年代，军人的荣誉同样是激励我们奋发进取、勇于牺牲的精神旗帜。每当有灾情险情发生，就会有军徽闪烁、军旗飘扬；每当有执行急难险重任务时，代表部队荣誉的旗帜总会迎风招展、格外醒目</a:t>
            </a:r>
            <a:r>
              <a:rPr lang="zh-CN" altLang="en-US" sz="1200" b="0" i="0" u="none" kern="120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。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小结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一定要理清楚，当代大学生与崇尚荣誉间的关系。这点衔接完善了，也就成功了一大半。大家深入理解了这一点，后续的，也就水到渠成了。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dirty="0" smtClean="0"/>
              <a:t>为什么要崇尚？是因为崇尚荣誉，会给大家带来很多的正能量、积极的价值</a:t>
            </a:r>
            <a:r>
              <a:rPr lang="zh-CN" altLang="en-US" baseline="0" dirty="0" smtClean="0"/>
              <a:t>观以及更多的获得感。</a:t>
            </a:r>
            <a:endParaRPr lang="zh-CN" altLang="en-US" dirty="0" smtClean="0"/>
          </a:p>
          <a:p>
            <a:r>
              <a:rPr lang="zh-CN" altLang="en-US" dirty="0" smtClean="0"/>
              <a:t>最好是有现实贴近案例，解释更为彻底。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出发点是为了我们的学生走出校门，进入社会之后，更有竞争力。最终是要打出我们硅湖学院的响亮牌子。学校好，你们更好；你们好，学校更好。今天你以硅湖为荣，明天硅湖以你为骄傲。拳拳赤子之心，一心只为了学生。强化共荣意识！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一切最终的落脚点，肯定也必须落在我们每一位大学生身上。你们在座的各位，未来就是这个社会的中流砥柱。切不可妄自菲薄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讲清楚荣誉观。思维逻辑务必要清晰</a:t>
            </a:r>
            <a:endParaRPr lang="zh-CN" alt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734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对比，才能出现优、劣势。俗称，没有对比，就没有伤害。</a:t>
            </a:r>
            <a:endParaRPr lang="zh-CN" altLang="en-US" dirty="0" smtClean="0"/>
          </a:p>
        </p:txBody>
      </p:sp>
      <p:sp>
        <p:nvSpPr>
          <p:cNvPr id="6246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defTabSz="1217295" fontAlgn="base">
              <a:spcBef>
                <a:spcPct val="0"/>
              </a:spcBef>
              <a:spcAft>
                <a:spcPct val="0"/>
              </a:spcAft>
              <a:defRPr/>
            </a:pPr>
            <a:fld id="{C38A8CCF-79A4-4C08-A9B7-5F02D17E3DD5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校门 看到。校训：责任 荣誉。我们所有人的立足点和出发点都是硅湖职业技术学院。人家问你，你哪个学校毕业的？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939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4515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defTabSz="1217295" fontAlgn="base">
              <a:spcBef>
                <a:spcPct val="0"/>
              </a:spcBef>
              <a:spcAft>
                <a:spcPct val="0"/>
              </a:spcAft>
              <a:defRPr/>
            </a:pPr>
            <a:fld id="{77777FA6-1602-4D68-AF79-00FBD3FB9309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6144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6563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defTabSz="1217295" fontAlgn="base">
              <a:spcBef>
                <a:spcPct val="0"/>
              </a:spcBef>
              <a:spcAft>
                <a:spcPct val="0"/>
              </a:spcAft>
              <a:defRPr/>
            </a:pPr>
            <a:fld id="{3CB9B3CC-7683-41A9-9FFE-89F3EDD65BC5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6349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8611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defTabSz="1217295" fontAlgn="base">
              <a:spcBef>
                <a:spcPct val="0"/>
              </a:spcBef>
              <a:spcAft>
                <a:spcPct val="0"/>
              </a:spcAft>
              <a:defRPr/>
            </a:pPr>
            <a:fld id="{7DB9FFF5-B91C-49CF-9ECB-53BB5FF3F19B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6553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0659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defTabSz="1217295" fontAlgn="base">
              <a:spcBef>
                <a:spcPct val="0"/>
              </a:spcBef>
              <a:spcAft>
                <a:spcPct val="0"/>
              </a:spcAft>
              <a:defRPr/>
            </a:pPr>
            <a:fld id="{6574A02B-1944-4987-A724-1BA47103FCB2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zh-CN" sz="1200" b="0" i="0" u="none" kern="120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某集团军地爆连士官刘庆忠，立足本职、刻苦专研，因技术精湛先后四次出国执行教学、维和、扫雷任务，是我国目前参加国际扫雷次数最多、排除和销毁地雷数量最多、培训扫雷骨干最多的士官，他的事迹在军内外媒体广泛宣传。说明什么？平凡岗位同样可以有不平凡的军旅人生。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zh-CN" sz="1200" b="0" i="0" u="none" kern="120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现实生活中，有的同志得了点荣誉就骄傲自满、不思进取，有的看到别人得到荣誉就心理失衡、冷嘲热讽，这都是在荣誉考验面前不成熟的表现。我们要正确看待自己取得的荣誉，认识到荣誉只是对过去功绩的评价，说明和代替不了未来，在荣誉面前始终保持清醒头脑，看到自己差距与不足，始终保持戒骄戒躁、永不满足的作风；始终保持谦虚态度，不忘组织的培育之恩与战友的帮助之情，自觉摆正个人与组织、个人与集体的关系，不能把功劳都记到自己头上；始终把目光放长远，坚持把荣誉当起点，做到“百尺竿头、更进一步”，不吃老本，再立新功。对别人获得的荣誉，应多看他人之长，注意虚心学习，力争迎头赶上，而不能心怀嫉妒、说三道四。</a:t>
            </a:r>
            <a:endParaRPr lang="zh-CN" altLang="zh-CN" sz="1200" b="0" i="0" u="none" kern="1200" baseline="0" dirty="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着重提到的一个例子。统计发现，牺牲的</a:t>
            </a:r>
            <a:r>
              <a:rPr lang="en-US" altLang="zh-CN" dirty="0" smtClean="0"/>
              <a:t>27</a:t>
            </a:r>
            <a:r>
              <a:rPr lang="zh-CN" altLang="en-US" dirty="0" smtClean="0"/>
              <a:t>名凉山森林消防支队官兵，平均年龄仅为</a:t>
            </a:r>
            <a:r>
              <a:rPr lang="en-US" altLang="zh-CN" dirty="0" smtClean="0"/>
              <a:t>23</a:t>
            </a:r>
            <a:r>
              <a:rPr lang="zh-CN" altLang="en-US" dirty="0" smtClean="0"/>
              <a:t>岁。包括</a:t>
            </a:r>
            <a:r>
              <a:rPr lang="en-US" altLang="zh-CN" b="1" dirty="0" smtClean="0"/>
              <a:t>80</a:t>
            </a:r>
            <a:r>
              <a:rPr lang="zh-CN" altLang="en-US" b="1" dirty="0" smtClean="0"/>
              <a:t>后</a:t>
            </a:r>
            <a:r>
              <a:rPr lang="en-US" altLang="zh-CN" b="1" dirty="0" smtClean="0"/>
              <a:t>1</a:t>
            </a:r>
            <a:r>
              <a:rPr lang="zh-CN" altLang="en-US" b="1" dirty="0" smtClean="0"/>
              <a:t>人，</a:t>
            </a:r>
            <a:r>
              <a:rPr lang="en-US" altLang="zh-CN" b="1" dirty="0" smtClean="0"/>
              <a:t>90</a:t>
            </a:r>
            <a:r>
              <a:rPr lang="zh-CN" altLang="en-US" b="1" dirty="0" smtClean="0"/>
              <a:t>后</a:t>
            </a:r>
            <a:r>
              <a:rPr lang="en-US" altLang="zh-CN" b="1" dirty="0" smtClean="0"/>
              <a:t>24</a:t>
            </a:r>
            <a:r>
              <a:rPr lang="zh-CN" altLang="en-US" b="1" dirty="0" smtClean="0"/>
              <a:t>人，</a:t>
            </a:r>
            <a:r>
              <a:rPr lang="en-US" altLang="zh-CN" b="1" dirty="0" smtClean="0"/>
              <a:t>00</a:t>
            </a:r>
            <a:r>
              <a:rPr lang="zh-CN" altLang="en-US" b="1" dirty="0" smtClean="0"/>
              <a:t>后</a:t>
            </a:r>
            <a:r>
              <a:rPr lang="en-US" altLang="zh-CN" b="1" dirty="0" smtClean="0"/>
              <a:t>2</a:t>
            </a:r>
            <a:r>
              <a:rPr lang="zh-CN" altLang="en-US" b="1" dirty="0" smtClean="0"/>
              <a:t>人，年龄最小的王佛军生于</a:t>
            </a:r>
            <a:r>
              <a:rPr lang="en-US" altLang="zh-CN" b="1" dirty="0" smtClean="0"/>
              <a:t>2000</a:t>
            </a:r>
            <a:r>
              <a:rPr lang="zh-CN" altLang="en-US" b="1" dirty="0" smtClean="0"/>
              <a:t>年</a:t>
            </a:r>
            <a:r>
              <a:rPr lang="en-US" altLang="zh-CN" b="1" dirty="0" smtClean="0"/>
              <a:t>7</a:t>
            </a:r>
            <a:r>
              <a:rPr lang="zh-CN" altLang="en-US" b="1" dirty="0" smtClean="0"/>
              <a:t>月，尚不到</a:t>
            </a:r>
            <a:r>
              <a:rPr lang="en-US" altLang="zh-CN" b="1" dirty="0" smtClean="0"/>
              <a:t>19</a:t>
            </a:r>
            <a:r>
              <a:rPr lang="zh-CN" altLang="en-US" b="1" dirty="0" smtClean="0"/>
              <a:t>岁。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从年龄上说，这正是我们在座的每一位同学的岁数。更是风华正茂、挥斥方遒的黄金时期。从他们身上，我们当代大学生需要看到些什么？这值得我们每一位深思。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以后，这些图片中，将都是我们硅湖自己男生团、女生团的光荣风采！希望我们携手努力争取并创造更多的荣誉。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李云龙。电视剧</a:t>
            </a:r>
            <a:r>
              <a:rPr lang="en-US" altLang="zh-CN" dirty="0" smtClean="0"/>
              <a:t>《</a:t>
            </a:r>
            <a:r>
              <a:rPr lang="zh-CN" altLang="en-US" dirty="0" smtClean="0"/>
              <a:t>亮剑</a:t>
            </a:r>
            <a:r>
              <a:rPr lang="en-US" altLang="zh-CN" dirty="0" smtClean="0"/>
              <a:t>》---</a:t>
            </a:r>
            <a:r>
              <a:rPr lang="zh-CN" altLang="en-US" dirty="0" smtClean="0"/>
              <a:t>军魂。热血沸腾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目录。三大点。是什么、为什么，我们当代大学生应该怎么做？要树立正确的荣誉观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开拓新进程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希望也期待大家创造出更多、更好的荣誉。最后还是回归到校训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下定义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120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定义</a:t>
            </a:r>
            <a:endParaRPr lang="zh-CN" altLang="en-US" dirty="0" smtClean="0"/>
          </a:p>
        </p:txBody>
      </p:sp>
      <p:sp>
        <p:nvSpPr>
          <p:cNvPr id="54275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defTabSz="1217295" fontAlgn="base">
              <a:spcBef>
                <a:spcPct val="0"/>
              </a:spcBef>
              <a:spcAft>
                <a:spcPct val="0"/>
              </a:spcAft>
              <a:defRPr/>
            </a:pPr>
            <a:fld id="{63FE6223-E357-4E54-B3C3-244C6A606763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325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两个方面</a:t>
            </a:r>
            <a:endParaRPr lang="zh-CN" altLang="en-US" dirty="0" smtClean="0"/>
          </a:p>
        </p:txBody>
      </p:sp>
      <p:sp>
        <p:nvSpPr>
          <p:cNvPr id="56323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defTabSz="1217295" fontAlgn="base">
              <a:spcBef>
                <a:spcPct val="0"/>
              </a:spcBef>
              <a:spcAft>
                <a:spcPct val="0"/>
              </a:spcAft>
              <a:defRPr/>
            </a:pPr>
            <a:fld id="{84AFC50A-72A0-4549-95EF-3C8C4246A081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首先讲清人民军队的崇尚荣誉。并且这点，是值得广泛学习借鉴的。简称，你值得拥有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915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58371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defTabSz="1217295" fontAlgn="base">
              <a:spcBef>
                <a:spcPct val="0"/>
              </a:spcBef>
              <a:spcAft>
                <a:spcPct val="0"/>
              </a:spcAft>
              <a:defRPr/>
            </a:pPr>
            <a:fld id="{B72B2447-1E07-4B46-895B-BC8BF335EC8B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标题 77825"/>
          <p:cNvSpPr>
            <a:spLocks noGrp="1"/>
          </p:cNvSpPr>
          <p:nvPr>
            <p:ph type="ctrTitle"/>
          </p:nvPr>
        </p:nvSpPr>
        <p:spPr>
          <a:xfrm>
            <a:off x="831852" y="1884760"/>
            <a:ext cx="7772400" cy="1102519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lvl="0" algn="r">
              <a:defRPr b="1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7827" name="副标题 77826"/>
          <p:cNvSpPr>
            <a:spLocks noGrp="1"/>
          </p:cNvSpPr>
          <p:nvPr>
            <p:ph type="subTitle" idx="1"/>
          </p:nvPr>
        </p:nvSpPr>
        <p:spPr>
          <a:xfrm>
            <a:off x="2203451" y="3201591"/>
            <a:ext cx="6400800" cy="13144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r">
              <a:buNone/>
              <a:defRPr sz="2800">
                <a:solidFill>
                  <a:srgbClr val="DDDDDD"/>
                </a:solidFill>
                <a:ea typeface="黑体" panose="02010609060101010101" pitchFamily="2" charset="-122"/>
              </a:defRPr>
            </a:lvl1pPr>
            <a:lvl2pPr marL="457200" lvl="1" indent="0" algn="ctr">
              <a:buNone/>
              <a:defRPr sz="2800">
                <a:solidFill>
                  <a:srgbClr val="DDDDDD"/>
                </a:solidFill>
                <a:ea typeface="黑体" panose="02010609060101010101" pitchFamily="2" charset="-122"/>
              </a:defRPr>
            </a:lvl2pPr>
            <a:lvl3pPr marL="914400" lvl="2" indent="0" algn="ctr">
              <a:buNone/>
              <a:defRPr sz="2800">
                <a:solidFill>
                  <a:srgbClr val="DDDDDD"/>
                </a:solidFill>
                <a:ea typeface="黑体" panose="02010609060101010101" pitchFamily="2" charset="-122"/>
              </a:defRPr>
            </a:lvl3pPr>
            <a:lvl4pPr marL="1371600" lvl="3" indent="0" algn="ctr">
              <a:buNone/>
              <a:defRPr sz="2800">
                <a:solidFill>
                  <a:srgbClr val="DDDDDD"/>
                </a:solidFill>
                <a:ea typeface="黑体" panose="02010609060101010101" pitchFamily="2" charset="-122"/>
              </a:defRPr>
            </a:lvl4pPr>
            <a:lvl5pPr marL="1828800" lvl="4" indent="0" algn="ctr">
              <a:buNone/>
              <a:defRPr sz="2800">
                <a:solidFill>
                  <a:srgbClr val="DDDDDD"/>
                </a:solidFill>
                <a:ea typeface="黑体" panose="02010609060101010101" pitchFamily="2" charset="-122"/>
              </a:defRPr>
            </a:lvl5pPr>
          </a:lstStyle>
          <a:p>
            <a:pPr lvl="0"/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77828" name="日期占位符 77827"/>
          <p:cNvSpPr>
            <a:spLocks noGrp="1"/>
          </p:cNvSpPr>
          <p:nvPr>
            <p:ph type="dt" sz="half" idx="2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>
              <a:defRPr sz="1400"/>
            </a:lvl1pPr>
          </a:lstStyle>
          <a:p>
            <a:pPr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7829" name="页脚占位符 77828"/>
          <p:cNvSpPr>
            <a:spLocks noGrp="1"/>
          </p:cNvSpPr>
          <p:nvPr>
            <p:ph type="ftr" sz="quarter" idx="3"/>
          </p:nvPr>
        </p:nvSpPr>
        <p:spPr>
          <a:xfrm>
            <a:off x="3124202" y="4683919"/>
            <a:ext cx="2895600" cy="35718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ctr">
              <a:defRPr sz="1400"/>
            </a:lvl1pPr>
          </a:lstStyle>
          <a:p>
            <a:pPr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7830" name="灯片编号占位符 77829"/>
          <p:cNvSpPr>
            <a:spLocks noGrp="1"/>
          </p:cNvSpPr>
          <p:nvPr>
            <p:ph type="sldNum" sz="quarter" idx="4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r">
              <a:defRPr sz="1400"/>
            </a:lvl1pPr>
          </a:lstStyle>
          <a:p>
            <a:pPr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77831" name="图片 77830" descr="新规划副本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" y="0"/>
            <a:ext cx="9140825" cy="51423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71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399" y="1"/>
            <a:ext cx="2057401" cy="463272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1" y="1"/>
            <a:ext cx="6052930" cy="46327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855"/>
            <a:ext cx="9145190" cy="62017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矩形 89"/>
          <p:cNvSpPr>
            <a:spLocks noChangeArrowheads="1"/>
          </p:cNvSpPr>
          <p:nvPr userDrawn="1"/>
        </p:nvSpPr>
        <p:spPr bwMode="auto">
          <a:xfrm>
            <a:off x="0" y="4935189"/>
            <a:ext cx="9145190" cy="21902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lIns="68571" tIns="34285" rIns="68571" bIns="34285" anchor="ctr"/>
          <a:lstStyle/>
          <a:p>
            <a:pPr algn="ctr" defTabSz="9137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矩形 1"/>
          <p:cNvSpPr/>
          <p:nvPr userDrawn="1"/>
        </p:nvSpPr>
        <p:spPr bwMode="auto">
          <a:xfrm>
            <a:off x="8677214" y="4935189"/>
            <a:ext cx="323892" cy="219024"/>
          </a:xfrm>
          <a:prstGeom prst="rect">
            <a:avLst/>
          </a:prstGeom>
          <a:solidFill>
            <a:schemeClr val="bg1"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68571" tIns="34285" rIns="68571" bIns="34285"/>
          <a:lstStyle/>
          <a:p>
            <a:pPr defTabSz="685800" eaLnBrk="0" hangingPunct="0">
              <a:defRPr/>
            </a:pPr>
            <a:endParaRPr lang="zh-CN" altLang="en-US" sz="1400" dirty="0">
              <a:ea typeface="华文细黑" pitchFamily="2" charset="-122"/>
            </a:endParaRPr>
          </a:p>
        </p:txBody>
      </p:sp>
      <p:sp>
        <p:nvSpPr>
          <p:cNvPr id="5" name="矩形 22"/>
          <p:cNvSpPr/>
          <p:nvPr userDrawn="1"/>
        </p:nvSpPr>
        <p:spPr>
          <a:xfrm>
            <a:off x="8660543" y="4911381"/>
            <a:ext cx="357234" cy="309305"/>
          </a:xfrm>
          <a:prstGeom prst="rect">
            <a:avLst/>
          </a:prstGeom>
        </p:spPr>
        <p:txBody>
          <a:bodyPr lIns="68571" tIns="34285" rIns="68571" bIns="34285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5642BC61-941F-4C66-BB07-FEA8B8E9D05A}" type="slidenum">
              <a:rPr lang="zh-CN" alt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855"/>
            <a:ext cx="9145190" cy="62017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矩形 89"/>
          <p:cNvSpPr>
            <a:spLocks noChangeArrowheads="1"/>
          </p:cNvSpPr>
          <p:nvPr userDrawn="1"/>
        </p:nvSpPr>
        <p:spPr bwMode="auto">
          <a:xfrm>
            <a:off x="0" y="4935189"/>
            <a:ext cx="9145190" cy="21902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lIns="68571" tIns="34285" rIns="68571" bIns="34285" anchor="ctr"/>
          <a:lstStyle/>
          <a:p>
            <a:pPr algn="ctr" defTabSz="9137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矩形 1"/>
          <p:cNvSpPr/>
          <p:nvPr userDrawn="1"/>
        </p:nvSpPr>
        <p:spPr bwMode="auto">
          <a:xfrm>
            <a:off x="8677214" y="4935189"/>
            <a:ext cx="323892" cy="219024"/>
          </a:xfrm>
          <a:prstGeom prst="rect">
            <a:avLst/>
          </a:prstGeom>
          <a:solidFill>
            <a:schemeClr val="bg1"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68571" tIns="34285" rIns="68571" bIns="34285"/>
          <a:lstStyle/>
          <a:p>
            <a:pPr defTabSz="685800" eaLnBrk="0" hangingPunct="0">
              <a:defRPr/>
            </a:pPr>
            <a:endParaRPr lang="zh-CN" altLang="en-US" sz="1400" dirty="0">
              <a:ea typeface="华文细黑" pitchFamily="2" charset="-122"/>
            </a:endParaRPr>
          </a:p>
        </p:txBody>
      </p:sp>
      <p:sp>
        <p:nvSpPr>
          <p:cNvPr id="5" name="矩形 22"/>
          <p:cNvSpPr/>
          <p:nvPr userDrawn="1"/>
        </p:nvSpPr>
        <p:spPr>
          <a:xfrm>
            <a:off x="8660543" y="4911381"/>
            <a:ext cx="357234" cy="309305"/>
          </a:xfrm>
          <a:prstGeom prst="rect">
            <a:avLst/>
          </a:prstGeom>
        </p:spPr>
        <p:txBody>
          <a:bodyPr lIns="68571" tIns="34285" rIns="68571" bIns="34285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D6696EAE-57E7-48D9-914F-02C2C0878164}" type="slidenum">
              <a:rPr lang="zh-CN" alt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855"/>
            <a:ext cx="9145190" cy="62017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矩形 89"/>
          <p:cNvSpPr>
            <a:spLocks noChangeArrowheads="1"/>
          </p:cNvSpPr>
          <p:nvPr userDrawn="1"/>
        </p:nvSpPr>
        <p:spPr bwMode="auto">
          <a:xfrm>
            <a:off x="0" y="4935189"/>
            <a:ext cx="9145190" cy="21902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lIns="68571" tIns="34285" rIns="68571" bIns="34285" anchor="ctr"/>
          <a:lstStyle/>
          <a:p>
            <a:pPr algn="ctr" defTabSz="9137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矩形 1"/>
          <p:cNvSpPr/>
          <p:nvPr userDrawn="1"/>
        </p:nvSpPr>
        <p:spPr bwMode="auto">
          <a:xfrm>
            <a:off x="8677214" y="4935189"/>
            <a:ext cx="323892" cy="219024"/>
          </a:xfrm>
          <a:prstGeom prst="rect">
            <a:avLst/>
          </a:prstGeom>
          <a:solidFill>
            <a:schemeClr val="bg1"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68571" tIns="34285" rIns="68571" bIns="34285"/>
          <a:lstStyle/>
          <a:p>
            <a:pPr defTabSz="685800" eaLnBrk="0" hangingPunct="0">
              <a:defRPr/>
            </a:pPr>
            <a:endParaRPr lang="zh-CN" altLang="en-US" sz="1400" dirty="0">
              <a:ea typeface="华文细黑" pitchFamily="2" charset="-122"/>
            </a:endParaRPr>
          </a:p>
        </p:txBody>
      </p:sp>
      <p:sp>
        <p:nvSpPr>
          <p:cNvPr id="5" name="矩形 22"/>
          <p:cNvSpPr/>
          <p:nvPr userDrawn="1"/>
        </p:nvSpPr>
        <p:spPr>
          <a:xfrm>
            <a:off x="8660543" y="4911381"/>
            <a:ext cx="357234" cy="309305"/>
          </a:xfrm>
          <a:prstGeom prst="rect">
            <a:avLst/>
          </a:prstGeom>
        </p:spPr>
        <p:txBody>
          <a:bodyPr lIns="68571" tIns="34285" rIns="68571" bIns="34285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27C1E1E1-DD47-4683-826B-5EA1A477F13C}" type="slidenum">
              <a:rPr lang="zh-CN" alt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855"/>
            <a:ext cx="9145190" cy="62017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矩形 89"/>
          <p:cNvSpPr>
            <a:spLocks noChangeArrowheads="1"/>
          </p:cNvSpPr>
          <p:nvPr userDrawn="1"/>
        </p:nvSpPr>
        <p:spPr bwMode="auto">
          <a:xfrm>
            <a:off x="0" y="4935189"/>
            <a:ext cx="9145190" cy="21902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lIns="68571" tIns="34285" rIns="68571" bIns="34285" anchor="ctr"/>
          <a:lstStyle/>
          <a:p>
            <a:pPr algn="ctr" defTabSz="9137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矩形 1"/>
          <p:cNvSpPr/>
          <p:nvPr userDrawn="1"/>
        </p:nvSpPr>
        <p:spPr bwMode="auto">
          <a:xfrm>
            <a:off x="8677214" y="4935189"/>
            <a:ext cx="323892" cy="219024"/>
          </a:xfrm>
          <a:prstGeom prst="rect">
            <a:avLst/>
          </a:prstGeom>
          <a:solidFill>
            <a:schemeClr val="bg1"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68571" tIns="34285" rIns="68571" bIns="34285"/>
          <a:lstStyle/>
          <a:p>
            <a:pPr defTabSz="685800" eaLnBrk="0" hangingPunct="0">
              <a:defRPr/>
            </a:pPr>
            <a:endParaRPr lang="zh-CN" altLang="en-US" sz="1400" dirty="0">
              <a:ea typeface="华文细黑" pitchFamily="2" charset="-122"/>
            </a:endParaRPr>
          </a:p>
        </p:txBody>
      </p:sp>
      <p:sp>
        <p:nvSpPr>
          <p:cNvPr id="5" name="矩形 22"/>
          <p:cNvSpPr/>
          <p:nvPr userDrawn="1"/>
        </p:nvSpPr>
        <p:spPr>
          <a:xfrm>
            <a:off x="8660543" y="4911381"/>
            <a:ext cx="357234" cy="309305"/>
          </a:xfrm>
          <a:prstGeom prst="rect">
            <a:avLst/>
          </a:prstGeom>
        </p:spPr>
        <p:txBody>
          <a:bodyPr lIns="68571" tIns="34285" rIns="68571" bIns="34285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455A7836-F1DB-46B6-BAFD-338511E11F90}" type="slidenum">
              <a:rPr lang="zh-CN" alt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5000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855"/>
            <a:ext cx="9145190" cy="62017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矩形 89"/>
          <p:cNvSpPr>
            <a:spLocks noChangeArrowheads="1"/>
          </p:cNvSpPr>
          <p:nvPr userDrawn="1"/>
        </p:nvSpPr>
        <p:spPr bwMode="auto">
          <a:xfrm>
            <a:off x="0" y="4935189"/>
            <a:ext cx="9145190" cy="21902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lIns="68571" tIns="34285" rIns="68571" bIns="34285" anchor="ctr"/>
          <a:lstStyle/>
          <a:p>
            <a:pPr algn="ctr" defTabSz="9137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矩形 1"/>
          <p:cNvSpPr/>
          <p:nvPr userDrawn="1"/>
        </p:nvSpPr>
        <p:spPr bwMode="auto">
          <a:xfrm>
            <a:off x="8677214" y="4935189"/>
            <a:ext cx="323892" cy="219024"/>
          </a:xfrm>
          <a:prstGeom prst="rect">
            <a:avLst/>
          </a:prstGeom>
          <a:solidFill>
            <a:schemeClr val="bg1"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68571" tIns="34285" rIns="68571" bIns="34285"/>
          <a:lstStyle/>
          <a:p>
            <a:pPr defTabSz="685800" eaLnBrk="0" hangingPunct="0">
              <a:defRPr/>
            </a:pPr>
            <a:endParaRPr lang="zh-CN" altLang="en-US" sz="1400" dirty="0">
              <a:ea typeface="华文细黑" pitchFamily="2" charset="-122"/>
            </a:endParaRPr>
          </a:p>
        </p:txBody>
      </p:sp>
      <p:sp>
        <p:nvSpPr>
          <p:cNvPr id="5" name="矩形 22"/>
          <p:cNvSpPr/>
          <p:nvPr userDrawn="1"/>
        </p:nvSpPr>
        <p:spPr>
          <a:xfrm>
            <a:off x="8660543" y="4911381"/>
            <a:ext cx="357234" cy="309305"/>
          </a:xfrm>
          <a:prstGeom prst="rect">
            <a:avLst/>
          </a:prstGeom>
        </p:spPr>
        <p:txBody>
          <a:bodyPr lIns="68571" tIns="34285" rIns="68571" bIns="34285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E9361E9D-D683-4459-A4D4-EDC79E2DEF58}" type="slidenum">
              <a:rPr lang="zh-CN" alt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7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9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9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49" y="1369219"/>
            <a:ext cx="3886201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1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5" y="1333829"/>
            <a:ext cx="3655180" cy="61793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5" y="1999035"/>
            <a:ext cx="3655180" cy="26432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5" y="1333829"/>
            <a:ext cx="3673182" cy="61793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5" y="1999035"/>
            <a:ext cx="3673182" cy="26432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9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3124012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cover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image" Target="../media/image4.jpe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标题 7680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103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6803" name="日期占位符 76802"/>
          <p:cNvSpPr>
            <a:spLocks noGrp="1"/>
          </p:cNvSpPr>
          <p:nvPr>
            <p:ph type="dt" sz="half" idx="2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6804" name="页脚占位符 76803"/>
          <p:cNvSpPr>
            <a:spLocks noGrp="1"/>
          </p:cNvSpPr>
          <p:nvPr>
            <p:ph type="ftr" sz="quarter" idx="3"/>
          </p:nvPr>
        </p:nvSpPr>
        <p:spPr>
          <a:xfrm>
            <a:off x="3124202" y="4683919"/>
            <a:ext cx="2895600" cy="3571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6805" name="灯片编号占位符 76804"/>
          <p:cNvSpPr>
            <a:spLocks noGrp="1"/>
          </p:cNvSpPr>
          <p:nvPr>
            <p:ph type="sldNum" sz="quarter" idx="4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76806" name="图片 76805" descr="地球副本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>
    <p:cover/>
  </p:transition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000" b="0" i="0" u="none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30000"/>
        </a:lnSpc>
        <a:spcBef>
          <a:spcPct val="0"/>
        </a:spcBef>
        <a:spcAft>
          <a:spcPct val="0"/>
        </a:spcAft>
        <a:buNone/>
        <a:defRPr sz="2000" b="0" i="0" u="none" kern="1200" baseline="0">
          <a:solidFill>
            <a:srgbClr val="0000FF"/>
          </a:solidFill>
          <a:latin typeface="仿宋_GB2312" panose="02010609030101010101" pitchFamily="49" charset="-122"/>
          <a:ea typeface="仿宋_GB2312" panose="02010609030101010101" pitchFamily="49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30000"/>
        </a:lnSpc>
        <a:spcBef>
          <a:spcPct val="0"/>
        </a:spcBef>
        <a:spcAft>
          <a:spcPct val="0"/>
        </a:spcAft>
        <a:buNone/>
        <a:defRPr sz="2000" b="0" i="0" u="none" kern="1200" baseline="0">
          <a:solidFill>
            <a:srgbClr val="0000FF"/>
          </a:solidFill>
          <a:latin typeface="仿宋_GB2312" panose="02010609030101010101" pitchFamily="49" charset="-122"/>
          <a:ea typeface="仿宋_GB2312" panose="02010609030101010101" pitchFamily="49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30000"/>
        </a:lnSpc>
        <a:spcBef>
          <a:spcPct val="0"/>
        </a:spcBef>
        <a:spcAft>
          <a:spcPct val="0"/>
        </a:spcAft>
        <a:buNone/>
        <a:defRPr sz="2000" b="0" i="0" u="none" kern="1200" baseline="0">
          <a:solidFill>
            <a:srgbClr val="0000FF"/>
          </a:solidFill>
          <a:latin typeface="仿宋_GB2312" panose="02010609030101010101" pitchFamily="49" charset="-122"/>
          <a:ea typeface="仿宋_GB2312" panose="02010609030101010101" pitchFamily="49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30000"/>
        </a:lnSpc>
        <a:spcBef>
          <a:spcPct val="0"/>
        </a:spcBef>
        <a:spcAft>
          <a:spcPct val="0"/>
        </a:spcAft>
        <a:buNone/>
        <a:defRPr sz="2000" b="0" i="0" u="none" kern="1200" baseline="0">
          <a:solidFill>
            <a:srgbClr val="0000FF"/>
          </a:solidFill>
          <a:latin typeface="仿宋_GB2312" panose="02010609030101010101" pitchFamily="49" charset="-122"/>
          <a:ea typeface="仿宋_GB2312" panose="02010609030101010101" pitchFamily="49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30000"/>
        </a:lnSpc>
        <a:spcBef>
          <a:spcPct val="0"/>
        </a:spcBef>
        <a:spcAft>
          <a:spcPct val="0"/>
        </a:spcAft>
        <a:buNone/>
        <a:defRPr sz="2000" b="0" i="0" u="none" kern="1200" baseline="0">
          <a:solidFill>
            <a:srgbClr val="0000FF"/>
          </a:solidFill>
          <a:latin typeface="仿宋_GB2312" panose="02010609030101010101" pitchFamily="49" charset="-122"/>
          <a:ea typeface="仿宋_GB2312" panose="02010609030101010101" pitchFamily="49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30000"/>
        </a:lnSpc>
        <a:spcBef>
          <a:spcPct val="0"/>
        </a:spcBef>
        <a:spcAft>
          <a:spcPct val="0"/>
        </a:spcAft>
        <a:buNone/>
        <a:defRPr sz="2000" b="0" i="0" u="none" kern="1200" baseline="0">
          <a:solidFill>
            <a:srgbClr val="0000FF"/>
          </a:solidFill>
          <a:latin typeface="仿宋_GB2312" panose="02010609030101010101" pitchFamily="49" charset="-122"/>
          <a:ea typeface="仿宋_GB2312" panose="02010609030101010101" pitchFamily="49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30000"/>
        </a:lnSpc>
        <a:spcBef>
          <a:spcPct val="0"/>
        </a:spcBef>
        <a:spcAft>
          <a:spcPct val="0"/>
        </a:spcAft>
        <a:buNone/>
        <a:defRPr sz="2000" b="0" i="0" u="none" kern="1200" baseline="0">
          <a:solidFill>
            <a:srgbClr val="0000FF"/>
          </a:solidFill>
          <a:latin typeface="仿宋_GB2312" panose="02010609030101010101" pitchFamily="49" charset="-122"/>
          <a:ea typeface="仿宋_GB2312" panose="02010609030101010101" pitchFamily="49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30000"/>
        </a:lnSpc>
        <a:spcBef>
          <a:spcPct val="0"/>
        </a:spcBef>
        <a:spcAft>
          <a:spcPct val="0"/>
        </a:spcAft>
        <a:buNone/>
        <a:defRPr sz="2000" b="0" i="0" u="none" kern="1200" baseline="0">
          <a:solidFill>
            <a:srgbClr val="0000FF"/>
          </a:solidFill>
          <a:latin typeface="仿宋_GB2312" panose="02010609030101010101" pitchFamily="49" charset="-122"/>
          <a:ea typeface="仿宋_GB2312" panose="02010609030101010101" pitchFamily="49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8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5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1427560"/>
            <a:ext cx="9144000" cy="1102519"/>
          </a:xfrm>
        </p:spPr>
        <p:txBody>
          <a:bodyPr/>
          <a:lstStyle/>
          <a:p>
            <a:pPr algn="ctr"/>
            <a:r>
              <a:rPr lang="zh-CN" altLang="en-US" sz="9600" dirty="0" smtClean="0">
                <a:solidFill>
                  <a:srgbClr val="FF0000"/>
                </a:solidFill>
                <a:latin typeface="+mn-ea"/>
                <a:ea typeface="+mn-ea"/>
              </a:rPr>
              <a:t>崇 尚 荣 誉</a:t>
            </a:r>
            <a:endParaRPr lang="zh-CN" altLang="en-US" sz="96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07337" y="3920490"/>
            <a:ext cx="2656496" cy="6417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/>
              <a:t>主讲人：朱建</a:t>
            </a:r>
            <a:endParaRPr lang="zh-CN" altLang="en-US" sz="3200" b="1" dirty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044700" y="317501"/>
            <a:ext cx="7099300" cy="426639"/>
          </a:xfrm>
        </p:spPr>
        <p:txBody>
          <a:bodyPr/>
          <a:lstStyle/>
          <a:p>
            <a:pPr algn="ctr"/>
            <a:r>
              <a:rPr lang="zh-CN" altLang="en-US" sz="2800" dirty="0" smtClean="0">
                <a:solidFill>
                  <a:srgbClr val="FFC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二、人民军队为什么要崇尚荣誉</a:t>
            </a:r>
            <a:endParaRPr lang="zh-CN" altLang="en-US" sz="2800" dirty="0" smtClean="0">
              <a:solidFill>
                <a:srgbClr val="FFC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1" y="1681843"/>
            <a:ext cx="2769869" cy="2436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    </a:t>
            </a:r>
            <a:r>
              <a:rPr lang="zh-CN" altLang="zh-CN" b="1" dirty="0" smtClean="0"/>
              <a:t>一支强大的军队，离不开精神力量的支撑。世界上所有的军队都重用荣誉激励官兵，所有的军人都把为荣誉而战视为重要的价值追求。</a:t>
            </a:r>
            <a:endParaRPr lang="zh-CN" altLang="zh-CN" b="1" dirty="0"/>
          </a:p>
        </p:txBody>
      </p:sp>
      <p:pic>
        <p:nvPicPr>
          <p:cNvPr id="6" name="图片 5" descr="MAIN201707310149000220104460019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073400" y="1053337"/>
            <a:ext cx="5832800" cy="38107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50688" y="4742172"/>
            <a:ext cx="493312" cy="401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 smtClean="0">
                <a:solidFill>
                  <a:schemeClr val="bg1"/>
                </a:solidFill>
              </a:rPr>
              <a:t>10</a:t>
            </a:r>
            <a:endParaRPr lang="zh-CN" altLang="en-US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044700" y="342901"/>
            <a:ext cx="7099300" cy="426639"/>
          </a:xfrm>
        </p:spPr>
        <p:txBody>
          <a:bodyPr/>
          <a:lstStyle/>
          <a:p>
            <a:pPr algn="ctr"/>
            <a:r>
              <a:rPr lang="zh-CN" altLang="en-US" sz="2800" dirty="0" smtClean="0">
                <a:solidFill>
                  <a:srgbClr val="FFC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二、人民军队为什么要崇尚荣誉</a:t>
            </a:r>
            <a:endParaRPr lang="zh-CN" altLang="en-US" sz="2800" dirty="0" smtClean="0">
              <a:solidFill>
                <a:srgbClr val="FFC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366714" y="1454150"/>
            <a:ext cx="8421687" cy="130175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F2F2F2"/>
              </a:gs>
              <a:gs pos="100000">
                <a:srgbClr val="DDDDDD"/>
              </a:gs>
            </a:gsLst>
            <a:lin ang="18900000" scaled="1"/>
          </a:gradFill>
          <a:ln w="38100">
            <a:solidFill>
              <a:srgbClr val="FFFFFF"/>
            </a:solidFill>
            <a:round/>
          </a:ln>
        </p:spPr>
        <p:txBody>
          <a:bodyPr wrap="none" anchor="ctr"/>
          <a:lstStyle/>
          <a:p>
            <a:endParaRPr lang="zh-CN" altLang="zh-CN">
              <a:solidFill>
                <a:srgbClr val="000000"/>
              </a:solidFill>
              <a:ea typeface="黑体" panose="0201060906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7" name="Group 3"/>
          <p:cNvGrpSpPr/>
          <p:nvPr/>
        </p:nvGrpSpPr>
        <p:grpSpPr bwMode="auto">
          <a:xfrm>
            <a:off x="337080" y="1542009"/>
            <a:ext cx="1419873" cy="1063625"/>
            <a:chOff x="9" y="-23"/>
            <a:chExt cx="966" cy="746"/>
          </a:xfrm>
        </p:grpSpPr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>
              <a:off x="103" y="-23"/>
              <a:ext cx="768" cy="746"/>
            </a:xfrm>
            <a:prstGeom prst="roundRect">
              <a:avLst>
                <a:gd name="adj" fmla="val 11917"/>
              </a:avLst>
            </a:prstGeom>
            <a:gradFill rotWithShape="1">
              <a:gsLst>
                <a:gs pos="0">
                  <a:srgbClr val="FA504C"/>
                </a:gs>
                <a:gs pos="100000">
                  <a:srgbClr val="F80E08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</a:ln>
          </p:spPr>
          <p:txBody>
            <a:bodyPr wrap="none" anchor="ctr"/>
            <a:lstStyle/>
            <a:p>
              <a:endParaRPr lang="zh-CN" altLang="zh-CN">
                <a:solidFill>
                  <a:srgbClr val="000000"/>
                </a:solidFill>
                <a:ea typeface="黑体" panose="0201060906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9" name="Freeform 8"/>
            <p:cNvSpPr>
              <a:spLocks noChangeArrowheads="1"/>
            </p:cNvSpPr>
            <p:nvPr/>
          </p:nvSpPr>
          <p:spPr bwMode="auto">
            <a:xfrm>
              <a:off x="151" y="48"/>
              <a:ext cx="383" cy="373"/>
            </a:xfrm>
            <a:custGeom>
              <a:avLst/>
              <a:gdLst>
                <a:gd name="T0" fmla="*/ 49 w 596"/>
                <a:gd name="T1" fmla="*/ 0 h 598"/>
                <a:gd name="T2" fmla="*/ 0 w 596"/>
                <a:gd name="T3" fmla="*/ 46 h 598"/>
                <a:gd name="T4" fmla="*/ 0 w 596"/>
                <a:gd name="T5" fmla="*/ 229 h 598"/>
                <a:gd name="T6" fmla="*/ 66 w 596"/>
                <a:gd name="T7" fmla="*/ 68 h 598"/>
                <a:gd name="T8" fmla="*/ 244 w 596"/>
                <a:gd name="T9" fmla="*/ 0 h 598"/>
                <a:gd name="T10" fmla="*/ 49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FC9996"/>
                </a:gs>
                <a:gs pos="100000">
                  <a:srgbClr val="F80E08"/>
                </a:gs>
              </a:gsLst>
              <a:lin ang="18900000" scaled="1"/>
            </a:gra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Text Box 9"/>
            <p:cNvSpPr>
              <a:spLocks noChangeArrowheads="1"/>
            </p:cNvSpPr>
            <p:nvPr/>
          </p:nvSpPr>
          <p:spPr bwMode="auto">
            <a:xfrm>
              <a:off x="9" y="87"/>
              <a:ext cx="966" cy="51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3200" b="1" dirty="0">
                  <a:solidFill>
                    <a:srgbClr val="FFFFFF"/>
                  </a:solidFill>
                  <a:ea typeface="黑体" panose="02010609060101010101" pitchFamily="2" charset="-122"/>
                  <a:sym typeface="Arial" panose="020B0604020202020204" pitchFamily="34" charset="0"/>
                </a:rPr>
                <a:t>（二）</a:t>
              </a:r>
              <a:endParaRPr lang="zh-CN" altLang="en-US" dirty="0">
                <a:ea typeface="黑体" panose="02010609060101010101" pitchFamily="2" charset="-122"/>
              </a:endParaRPr>
            </a:p>
          </p:txBody>
        </p:sp>
      </p:grp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1784352" y="1851026"/>
            <a:ext cx="6900862" cy="47666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rgbClr val="FF0000"/>
                </a:solidFill>
                <a:ea typeface="黑体" panose="02010609060101010101" pitchFamily="2" charset="-122"/>
                <a:sym typeface="Arial" panose="020B0604020202020204" pitchFamily="34" charset="0"/>
              </a:rPr>
              <a:t>崇尚荣誉是继承发扬我军优良传统的时代要</a:t>
            </a:r>
            <a:r>
              <a:rPr lang="zh-CN" altLang="en-US" sz="2400" dirty="0" smtClean="0">
                <a:solidFill>
                  <a:srgbClr val="FF0000"/>
                </a:solidFill>
                <a:ea typeface="黑体" panose="02010609060101010101" pitchFamily="2" charset="-122"/>
                <a:sym typeface="Arial" panose="020B0604020202020204" pitchFamily="34" charset="0"/>
              </a:rPr>
              <a:t>求</a:t>
            </a:r>
            <a:endParaRPr lang="zh-CN" altLang="en-US" sz="1600" dirty="0">
              <a:ea typeface="黑体" panose="02010609060101010101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50688" y="4742172"/>
            <a:ext cx="493312" cy="401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 smtClean="0">
                <a:solidFill>
                  <a:schemeClr val="bg1"/>
                </a:solidFill>
              </a:rPr>
              <a:t>11</a:t>
            </a:r>
            <a:endParaRPr lang="zh-CN" altLang="en-US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 autoUpdateAnimBg="0"/>
      <p:bldP spid="11" grpId="0" bldLvl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044700" y="279401"/>
            <a:ext cx="7099300" cy="426639"/>
          </a:xfrm>
        </p:spPr>
        <p:txBody>
          <a:bodyPr/>
          <a:lstStyle/>
          <a:p>
            <a:pPr algn="ctr"/>
            <a:r>
              <a:rPr lang="zh-CN" altLang="en-US" sz="2800" dirty="0" smtClean="0">
                <a:solidFill>
                  <a:srgbClr val="FFC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二、人民军队为什么要崇尚荣誉</a:t>
            </a:r>
            <a:endParaRPr lang="zh-CN" altLang="en-US" sz="2800" dirty="0" smtClean="0">
              <a:solidFill>
                <a:srgbClr val="FFC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220210" y="1010921"/>
            <a:ext cx="3792220" cy="1423669"/>
          </a:xfrm>
        </p:spPr>
        <p:txBody>
          <a:bodyPr/>
          <a:lstStyle/>
          <a:p>
            <a:pPr marL="342900" indent="-342900" algn="ctr">
              <a:lnSpc>
                <a:spcPct val="130000"/>
              </a:lnSpc>
            </a:pPr>
            <a:r>
              <a:rPr lang="zh-CN" altLang="en-US" sz="3200" dirty="0" smtClean="0">
                <a:solidFill>
                  <a:srgbClr val="FF0000"/>
                </a:solidFill>
                <a:ea typeface="黑体" panose="02010609060101010101" pitchFamily="2" charset="-122"/>
              </a:rPr>
              <a:t>发扬革命传统，</a:t>
            </a:r>
            <a:endParaRPr lang="zh-CN" altLang="en-US" sz="3200" dirty="0" smtClean="0">
              <a:solidFill>
                <a:srgbClr val="FF0000"/>
              </a:solidFill>
              <a:ea typeface="黑体" panose="02010609060101010101" pitchFamily="2" charset="-122"/>
            </a:endParaRPr>
          </a:p>
          <a:p>
            <a:pPr marL="342900" indent="-342900" algn="ctr">
              <a:lnSpc>
                <a:spcPct val="130000"/>
              </a:lnSpc>
            </a:pPr>
            <a:r>
              <a:rPr lang="zh-CN" altLang="en-US" sz="3200" dirty="0" smtClean="0">
                <a:solidFill>
                  <a:srgbClr val="FF0000"/>
                </a:solidFill>
                <a:ea typeface="黑体" panose="02010609060101010101" pitchFamily="2" charset="-122"/>
              </a:rPr>
              <a:t>争取更大光荣。</a:t>
            </a:r>
            <a:endParaRPr lang="zh-CN" altLang="en-US" sz="3200" dirty="0" smtClean="0">
              <a:solidFill>
                <a:srgbClr val="FF0000"/>
              </a:solidFill>
            </a:endParaRPr>
          </a:p>
          <a:p>
            <a:endParaRPr lang="zh-CN" altLang="en-US" sz="1600" dirty="0"/>
          </a:p>
        </p:txBody>
      </p:sp>
      <p:pic>
        <p:nvPicPr>
          <p:cNvPr id="4" name="Picture 4" descr="20070716144946_8859_%E6%AF%9B%E6%B3%BD%E4%B8%9C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35658" y="932179"/>
            <a:ext cx="2566853" cy="333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650688" y="4742172"/>
            <a:ext cx="493312" cy="401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 smtClean="0">
                <a:solidFill>
                  <a:schemeClr val="bg1"/>
                </a:solidFill>
              </a:rPr>
              <a:t>12</a:t>
            </a:r>
            <a:endParaRPr lang="zh-CN" altLang="en-US" sz="1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64634" y="2518914"/>
            <a:ext cx="436496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    </a:t>
            </a:r>
            <a:r>
              <a:rPr lang="zh-CN" altLang="zh-CN" b="1" dirty="0" smtClean="0"/>
              <a:t>这句话深刻揭示了崇尚荣誉与发扬传统的内在关系。发扬优良传统是争取荣誉的前提条件，崇尚荣誉是对优良传统的最好发扬。</a:t>
            </a:r>
            <a:endParaRPr lang="zh-CN" altLang="zh-CN" b="1" dirty="0" smtClean="0"/>
          </a:p>
          <a:p>
            <a:endParaRPr lang="zh-CN" altLang="en-US" b="1" dirty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044700" y="342901"/>
            <a:ext cx="7099300" cy="426639"/>
          </a:xfrm>
        </p:spPr>
        <p:txBody>
          <a:bodyPr/>
          <a:lstStyle/>
          <a:p>
            <a:pPr algn="ctr"/>
            <a:r>
              <a:rPr lang="zh-CN" altLang="en-US" sz="2800" dirty="0" smtClean="0">
                <a:solidFill>
                  <a:srgbClr val="FFC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二、人民军队为什么要崇尚荣誉</a:t>
            </a:r>
            <a:endParaRPr lang="zh-CN" altLang="en-US" sz="2800" dirty="0" smtClean="0">
              <a:solidFill>
                <a:srgbClr val="FFC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366714" y="1454150"/>
            <a:ext cx="8421687" cy="130175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F2F2F2"/>
              </a:gs>
              <a:gs pos="100000">
                <a:srgbClr val="DDDDDD"/>
              </a:gs>
            </a:gsLst>
            <a:lin ang="18900000" scaled="1"/>
          </a:gradFill>
          <a:ln w="38100">
            <a:solidFill>
              <a:srgbClr val="FFFFFF"/>
            </a:solidFill>
            <a:round/>
          </a:ln>
        </p:spPr>
        <p:txBody>
          <a:bodyPr wrap="none" anchor="ctr"/>
          <a:lstStyle/>
          <a:p>
            <a:endParaRPr lang="zh-CN" altLang="zh-CN">
              <a:solidFill>
                <a:srgbClr val="000000"/>
              </a:solidFill>
              <a:ea typeface="黑体" panose="0201060906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3" name="Group 3"/>
          <p:cNvGrpSpPr/>
          <p:nvPr/>
        </p:nvGrpSpPr>
        <p:grpSpPr bwMode="auto">
          <a:xfrm>
            <a:off x="337080" y="1532028"/>
            <a:ext cx="1419873" cy="1063625"/>
            <a:chOff x="9" y="-30"/>
            <a:chExt cx="966" cy="746"/>
          </a:xfrm>
        </p:grpSpPr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>
              <a:off x="113" y="-30"/>
              <a:ext cx="768" cy="746"/>
            </a:xfrm>
            <a:prstGeom prst="roundRect">
              <a:avLst>
                <a:gd name="adj" fmla="val 11917"/>
              </a:avLst>
            </a:prstGeom>
            <a:gradFill rotWithShape="1">
              <a:gsLst>
                <a:gs pos="0">
                  <a:srgbClr val="FA504C"/>
                </a:gs>
                <a:gs pos="100000">
                  <a:srgbClr val="F80E08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</a:ln>
          </p:spPr>
          <p:txBody>
            <a:bodyPr wrap="none" anchor="ctr"/>
            <a:lstStyle/>
            <a:p>
              <a:endParaRPr lang="zh-CN" altLang="zh-CN">
                <a:solidFill>
                  <a:srgbClr val="000000"/>
                </a:solidFill>
                <a:ea typeface="黑体" panose="0201060906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9" name="Freeform 8"/>
            <p:cNvSpPr>
              <a:spLocks noChangeArrowheads="1"/>
            </p:cNvSpPr>
            <p:nvPr/>
          </p:nvSpPr>
          <p:spPr bwMode="auto">
            <a:xfrm>
              <a:off x="151" y="48"/>
              <a:ext cx="383" cy="373"/>
            </a:xfrm>
            <a:custGeom>
              <a:avLst/>
              <a:gdLst>
                <a:gd name="T0" fmla="*/ 49 w 596"/>
                <a:gd name="T1" fmla="*/ 0 h 598"/>
                <a:gd name="T2" fmla="*/ 0 w 596"/>
                <a:gd name="T3" fmla="*/ 46 h 598"/>
                <a:gd name="T4" fmla="*/ 0 w 596"/>
                <a:gd name="T5" fmla="*/ 229 h 598"/>
                <a:gd name="T6" fmla="*/ 66 w 596"/>
                <a:gd name="T7" fmla="*/ 68 h 598"/>
                <a:gd name="T8" fmla="*/ 244 w 596"/>
                <a:gd name="T9" fmla="*/ 0 h 598"/>
                <a:gd name="T10" fmla="*/ 49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FC9996"/>
                </a:gs>
                <a:gs pos="100000">
                  <a:srgbClr val="F80E08"/>
                </a:gs>
              </a:gsLst>
              <a:lin ang="18900000" scaled="1"/>
            </a:gra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Text Box 9"/>
            <p:cNvSpPr>
              <a:spLocks noChangeArrowheads="1"/>
            </p:cNvSpPr>
            <p:nvPr/>
          </p:nvSpPr>
          <p:spPr bwMode="auto">
            <a:xfrm>
              <a:off x="9" y="87"/>
              <a:ext cx="966" cy="4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3200" b="1" dirty="0" smtClean="0">
                  <a:solidFill>
                    <a:srgbClr val="FFFFFF"/>
                  </a:solidFill>
                  <a:ea typeface="黑体" panose="02010609060101010101" pitchFamily="2" charset="-122"/>
                  <a:sym typeface="Arial" panose="020B0604020202020204" pitchFamily="34" charset="0"/>
                </a:rPr>
                <a:t>（三）</a:t>
              </a:r>
              <a:endParaRPr lang="zh-CN" altLang="en-US" dirty="0">
                <a:ea typeface="黑体" panose="02010609060101010101" pitchFamily="2" charset="-122"/>
              </a:endParaRPr>
            </a:p>
          </p:txBody>
        </p:sp>
      </p:grp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1784352" y="1851026"/>
            <a:ext cx="6900862" cy="47666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 smtClean="0">
                <a:solidFill>
                  <a:srgbClr val="FF0000"/>
                </a:solidFill>
                <a:ea typeface="黑体" panose="02010609060101010101" pitchFamily="2" charset="-122"/>
                <a:sym typeface="Arial" panose="020B0604020202020204" pitchFamily="34" charset="0"/>
              </a:rPr>
              <a:t>崇尚荣誉是提升部队战斗力的不竭源泉</a:t>
            </a:r>
            <a:endParaRPr lang="zh-CN" altLang="en-US" sz="2400" dirty="0">
              <a:solidFill>
                <a:srgbClr val="FF0000"/>
              </a:solidFill>
              <a:ea typeface="黑体" panose="02010609060101010101" pitchFamily="2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50688" y="4742172"/>
            <a:ext cx="493312" cy="401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 smtClean="0">
                <a:solidFill>
                  <a:schemeClr val="bg1"/>
                </a:solidFill>
              </a:rPr>
              <a:t>13</a:t>
            </a:r>
            <a:endParaRPr lang="zh-CN" altLang="en-US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 autoUpdateAnimBg="0"/>
      <p:bldP spid="11" grpId="0" bldLvl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044700" y="292101"/>
            <a:ext cx="7099300" cy="426639"/>
          </a:xfrm>
        </p:spPr>
        <p:txBody>
          <a:bodyPr/>
          <a:lstStyle/>
          <a:p>
            <a:pPr algn="ctr"/>
            <a:r>
              <a:rPr lang="zh-CN" altLang="en-US" sz="2800" dirty="0" smtClean="0">
                <a:solidFill>
                  <a:srgbClr val="FFC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二、人民军队为什么要崇尚荣誉</a:t>
            </a:r>
            <a:endParaRPr lang="zh-CN" altLang="en-US" sz="2800" dirty="0" smtClean="0">
              <a:solidFill>
                <a:srgbClr val="FFC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4157884" y="1147599"/>
            <a:ext cx="3877985" cy="16435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部队中人人精神振奋，</a:t>
            </a:r>
            <a:endParaRPr lang="zh-CN" altLang="en-US" sz="2400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sym typeface="黑体" panose="02010609060101010101" pitchFamily="2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你也想立功，我也想立功，</a:t>
            </a:r>
            <a:endParaRPr lang="zh-CN" altLang="en-US" sz="2400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sym typeface="黑体" panose="02010609060101010101" pitchFamily="2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这样就会打胜仗。 </a:t>
            </a:r>
            <a:endParaRPr lang="zh-CN" altLang="en-US" sz="1600" dirty="0">
              <a:solidFill>
                <a:srgbClr val="FF0000"/>
              </a:solidFill>
              <a:ea typeface="黑体" panose="02010609060101010101" pitchFamily="2" charset="-122"/>
            </a:endParaRPr>
          </a:p>
        </p:txBody>
      </p:sp>
      <p:pic>
        <p:nvPicPr>
          <p:cNvPr id="5" name="图片 4" descr="KQ[JH@TAC1$]OB09UJ6O18R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35102" y="925829"/>
            <a:ext cx="2511018" cy="34728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50688" y="4742172"/>
            <a:ext cx="493312" cy="401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 smtClean="0">
                <a:solidFill>
                  <a:schemeClr val="bg1"/>
                </a:solidFill>
              </a:rPr>
              <a:t>14</a:t>
            </a:r>
            <a:endParaRPr lang="zh-CN" altLang="en-US" sz="1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50566" y="2908333"/>
            <a:ext cx="472727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    </a:t>
            </a:r>
            <a:r>
              <a:rPr lang="zh-CN" altLang="zh-CN" b="1" dirty="0" smtClean="0"/>
              <a:t>在荣誉之旗的感召下，我军官兵总能一次次跨越生死界限、克服千难万险，向党和人民交出一份份</a:t>
            </a:r>
            <a:r>
              <a:rPr lang="zh-CN" altLang="en-US" b="1" dirty="0" smtClean="0"/>
              <a:t>优异</a:t>
            </a:r>
            <a:r>
              <a:rPr lang="zh-CN" altLang="zh-CN" b="1" dirty="0" smtClean="0"/>
              <a:t>答卷。</a:t>
            </a:r>
            <a:endParaRPr lang="zh-CN" altLang="zh-CN" b="1" dirty="0" smtClean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044700" y="279401"/>
            <a:ext cx="7099300" cy="426639"/>
          </a:xfrm>
        </p:spPr>
        <p:txBody>
          <a:bodyPr/>
          <a:lstStyle/>
          <a:p>
            <a:pPr algn="ctr"/>
            <a:r>
              <a:rPr lang="zh-CN" altLang="en-US" sz="2800" dirty="0" smtClean="0">
                <a:solidFill>
                  <a:srgbClr val="FFC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二、人民军队为什么要崇尚荣誉</a:t>
            </a:r>
            <a:endParaRPr lang="zh-CN" altLang="en-US" sz="2800" dirty="0" smtClean="0">
              <a:solidFill>
                <a:srgbClr val="FFC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17601" y="898511"/>
            <a:ext cx="6946900" cy="3022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7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崇尚荣誉</a:t>
            </a:r>
            <a:endParaRPr lang="zh-CN" altLang="en-US" sz="2800" b="1" dirty="0" smtClean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sym typeface="黑体" panose="02010609060101010101" pitchFamily="2" charset="-122"/>
            </a:endParaRPr>
          </a:p>
          <a:p>
            <a:pPr algn="ctr">
              <a:lnSpc>
                <a:spcPct val="17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是当代革命军人实现自身价值的需要，</a:t>
            </a:r>
            <a:endParaRPr lang="zh-CN" altLang="en-US" sz="2800" b="1" dirty="0" smtClean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sym typeface="黑体" panose="02010609060101010101" pitchFamily="2" charset="-122"/>
            </a:endParaRPr>
          </a:p>
          <a:p>
            <a:pPr algn="ctr">
              <a:lnSpc>
                <a:spcPct val="17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是新时期，我军继承发扬优良传统的需要，</a:t>
            </a:r>
            <a:endParaRPr lang="zh-CN" altLang="en-US" sz="2800" b="1" dirty="0" smtClean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sym typeface="黑体" panose="02010609060101010101" pitchFamily="2" charset="-122"/>
            </a:endParaRPr>
          </a:p>
          <a:p>
            <a:pPr algn="ctr">
              <a:lnSpc>
                <a:spcPct val="17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是提升我军战斗力的需要。 </a:t>
            </a:r>
            <a:endParaRPr lang="zh-CN" altLang="en-US" sz="2800" b="1" dirty="0">
              <a:solidFill>
                <a:srgbClr val="FF0000"/>
              </a:solidFill>
              <a:ea typeface="黑体" panose="02010609060101010101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50688" y="4742172"/>
            <a:ext cx="493312" cy="401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 smtClean="0">
                <a:solidFill>
                  <a:schemeClr val="bg1"/>
                </a:solidFill>
              </a:rPr>
              <a:t>15</a:t>
            </a:r>
            <a:endParaRPr lang="zh-CN" altLang="en-US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1249761"/>
            <a:ext cx="9144000" cy="1480739"/>
          </a:xfrm>
        </p:spPr>
        <p:txBody>
          <a:bodyPr/>
          <a:lstStyle/>
          <a:p>
            <a:pPr algn="ctr"/>
            <a:r>
              <a:rPr lang="zh-CN" altLang="en-US" sz="44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三、当代大学生如何</a:t>
            </a:r>
            <a:br>
              <a:rPr lang="en-US" altLang="zh-CN" sz="44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zh-CN" altLang="en-US" sz="44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树立正确的荣誉观</a:t>
            </a:r>
            <a:endParaRPr lang="zh-CN" altLang="en-US" sz="44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50688" y="4742172"/>
            <a:ext cx="493312" cy="401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 smtClean="0">
                <a:solidFill>
                  <a:schemeClr val="bg1"/>
                </a:solidFill>
              </a:rPr>
              <a:t>16</a:t>
            </a:r>
            <a:endParaRPr lang="zh-CN" altLang="en-US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0" y="368300"/>
            <a:ext cx="8229600" cy="1627768"/>
          </a:xfrm>
        </p:spPr>
        <p:txBody>
          <a:bodyPr/>
          <a:lstStyle/>
          <a:p>
            <a:r>
              <a:rPr lang="zh-CN" altLang="en-US" b="1" dirty="0" smtClean="0">
                <a:solidFill>
                  <a:schemeClr val="tx1"/>
                </a:solidFill>
              </a:rPr>
              <a:t>崇尚荣誉与当代大学生</a:t>
            </a:r>
            <a:br>
              <a:rPr lang="en-US" altLang="zh-CN" b="1" dirty="0" smtClean="0">
                <a:solidFill>
                  <a:schemeClr val="tx1"/>
                </a:solidFill>
              </a:rPr>
            </a:br>
            <a:r>
              <a:rPr lang="zh-CN" altLang="en-US" b="1" dirty="0" smtClean="0">
                <a:solidFill>
                  <a:schemeClr val="tx1"/>
                </a:solidFill>
              </a:rPr>
              <a:t>有着如何的关系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49786" y="1338654"/>
            <a:ext cx="1371598" cy="2556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800" b="1" i="1" dirty="0" smtClean="0">
                <a:solidFill>
                  <a:srgbClr val="993F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？</a:t>
            </a:r>
            <a:endParaRPr lang="zh-CN" altLang="en-US" sz="13800" b="1" i="1" dirty="0">
              <a:solidFill>
                <a:srgbClr val="993FC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50688" y="4742172"/>
            <a:ext cx="493312" cy="401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 smtClean="0"/>
              <a:t>17</a:t>
            </a:r>
            <a:endParaRPr lang="zh-CN" altLang="en-US" sz="1800" b="1" dirty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1519" y="443815"/>
            <a:ext cx="3472543" cy="653143"/>
          </a:xfrm>
        </p:spPr>
        <p:txBody>
          <a:bodyPr/>
          <a:lstStyle/>
          <a:p>
            <a:pPr algn="l"/>
            <a:r>
              <a:rPr lang="zh-CN" altLang="en-US" b="1" dirty="0" smtClean="0">
                <a:solidFill>
                  <a:srgbClr val="FF0000"/>
                </a:solidFill>
              </a:rPr>
              <a:t>出发点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981" y="1701935"/>
            <a:ext cx="3145914" cy="2036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   </a:t>
            </a:r>
            <a:r>
              <a:rPr lang="zh-CN" altLang="zh-CN" b="1" dirty="0" smtClean="0"/>
              <a:t>通过</a:t>
            </a:r>
            <a:r>
              <a:rPr lang="zh-CN" altLang="en-US" b="1" dirty="0" smtClean="0"/>
              <a:t>大力构建崇尚荣誉的整体校园氛围</a:t>
            </a:r>
            <a:r>
              <a:rPr lang="zh-CN" altLang="zh-CN" b="1" dirty="0" smtClean="0"/>
              <a:t>，培养学生持</a:t>
            </a:r>
            <a:r>
              <a:rPr lang="zh-CN" altLang="en-US" b="1" dirty="0" smtClean="0"/>
              <a:t>之</a:t>
            </a:r>
            <a:r>
              <a:rPr lang="zh-CN" altLang="zh-CN" b="1" dirty="0" smtClean="0"/>
              <a:t>以恒的精神、坚强的意志品质及令行禁止的作风</a:t>
            </a:r>
            <a:r>
              <a:rPr lang="zh-CN" altLang="en-US" b="1" dirty="0" smtClean="0"/>
              <a:t>。</a:t>
            </a:r>
            <a:endParaRPr lang="zh-CN" alt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650688" y="4742172"/>
            <a:ext cx="493312" cy="401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 smtClean="0"/>
              <a:t>18</a:t>
            </a:r>
            <a:endParaRPr lang="zh-CN" altLang="en-US" sz="1800" b="1" dirty="0"/>
          </a:p>
        </p:txBody>
      </p:sp>
      <p:pic>
        <p:nvPicPr>
          <p:cNvPr id="8" name="图片 7" descr="DSC00276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440984" y="973777"/>
            <a:ext cx="5501135" cy="3301340"/>
          </a:xfrm>
          <a:prstGeom prst="rect">
            <a:avLst/>
          </a:prstGeo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9052" y="472772"/>
            <a:ext cx="2939143" cy="555171"/>
          </a:xfrm>
        </p:spPr>
        <p:txBody>
          <a:bodyPr/>
          <a:lstStyle/>
          <a:p>
            <a:pPr algn="l"/>
            <a:r>
              <a:rPr lang="zh-CN" altLang="en-US" b="1" dirty="0" smtClean="0">
                <a:solidFill>
                  <a:srgbClr val="FF0000"/>
                </a:solidFill>
              </a:rPr>
              <a:t>落脚点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45107" y="1605434"/>
            <a:ext cx="286586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   </a:t>
            </a:r>
            <a:r>
              <a:rPr lang="zh-CN" altLang="zh-CN" b="1" dirty="0" smtClean="0"/>
              <a:t>最根本的落脚点是使得我们的学生</a:t>
            </a:r>
            <a:r>
              <a:rPr lang="zh-CN" altLang="en-US" b="1" dirty="0" smtClean="0"/>
              <a:t>，</a:t>
            </a:r>
            <a:r>
              <a:rPr lang="zh-CN" altLang="zh-CN" b="1" dirty="0" smtClean="0"/>
              <a:t>在未来的</a:t>
            </a:r>
            <a:r>
              <a:rPr lang="zh-CN" altLang="en-US" b="1" dirty="0" smtClean="0"/>
              <a:t>社会竞争中</a:t>
            </a:r>
            <a:r>
              <a:rPr lang="zh-CN" altLang="zh-CN" b="1" dirty="0" smtClean="0"/>
              <a:t>能够</a:t>
            </a:r>
            <a:r>
              <a:rPr lang="zh-CN" altLang="en-US" b="1" dirty="0" smtClean="0"/>
              <a:t>拥有更多、</a:t>
            </a:r>
            <a:r>
              <a:rPr lang="zh-CN" altLang="zh-CN" b="1" dirty="0" smtClean="0"/>
              <a:t>更好的选择</a:t>
            </a:r>
            <a:r>
              <a:rPr lang="zh-CN" altLang="en-US" b="1" dirty="0" smtClean="0"/>
              <a:t>，</a:t>
            </a:r>
            <a:r>
              <a:rPr lang="zh-CN" altLang="zh-CN" b="1" dirty="0" smtClean="0"/>
              <a:t>并表现出众的优秀品质及执行能力</a:t>
            </a:r>
            <a:r>
              <a:rPr lang="zh-CN" altLang="en-US" b="1" dirty="0" smtClean="0"/>
              <a:t>。</a:t>
            </a:r>
            <a:endParaRPr lang="zh-CN" altLang="en-US" b="1" dirty="0"/>
          </a:p>
        </p:txBody>
      </p:sp>
      <p:pic>
        <p:nvPicPr>
          <p:cNvPr id="4" name="图片 3" descr="20140725142714659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66700" y="1194642"/>
            <a:ext cx="5645279" cy="34687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50688" y="4742172"/>
            <a:ext cx="493312" cy="401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 smtClean="0"/>
              <a:t>19</a:t>
            </a:r>
            <a:endParaRPr lang="zh-CN" altLang="en-US" sz="1800" b="1" dirty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DSV5QZIF]RZ_~Q0YT{M{)VK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508000"/>
            <a:ext cx="9144000" cy="4653524"/>
          </a:xfrm>
          <a:prstGeom prst="rect">
            <a:avLst/>
          </a:prstGeo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500" name="Freeform 5"/>
          <p:cNvSpPr/>
          <p:nvPr/>
        </p:nvSpPr>
        <p:spPr bwMode="auto">
          <a:xfrm>
            <a:off x="1366798" y="1727662"/>
            <a:ext cx="5780046" cy="1476033"/>
          </a:xfrm>
          <a:custGeom>
            <a:avLst/>
            <a:gdLst>
              <a:gd name="T0" fmla="*/ 0 w 11585"/>
              <a:gd name="T1" fmla="*/ 0 h 2565"/>
              <a:gd name="T2" fmla="*/ 11585 w 11585"/>
              <a:gd name="T3" fmla="*/ 0 h 2565"/>
              <a:gd name="T4" fmla="*/ 11585 w 11585"/>
              <a:gd name="T5" fmla="*/ 2565 h 2565"/>
              <a:gd name="T6" fmla="*/ 0 w 11585"/>
              <a:gd name="T7" fmla="*/ 2565 h 2565"/>
              <a:gd name="T8" fmla="*/ 0 w 11585"/>
              <a:gd name="T9" fmla="*/ 856 h 2565"/>
              <a:gd name="T10" fmla="*/ 262 w 11585"/>
              <a:gd name="T11" fmla="*/ 588 h 2565"/>
              <a:gd name="T12" fmla="*/ 0 w 11585"/>
              <a:gd name="T13" fmla="*/ 331 h 2565"/>
              <a:gd name="T14" fmla="*/ 0 w 11585"/>
              <a:gd name="T15" fmla="*/ 0 h 25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585" h="2565">
                <a:moveTo>
                  <a:pt x="0" y="0"/>
                </a:moveTo>
                <a:lnTo>
                  <a:pt x="11585" y="0"/>
                </a:lnTo>
                <a:lnTo>
                  <a:pt x="11585" y="2565"/>
                </a:lnTo>
                <a:lnTo>
                  <a:pt x="0" y="2565"/>
                </a:lnTo>
                <a:lnTo>
                  <a:pt x="0" y="856"/>
                </a:lnTo>
                <a:lnTo>
                  <a:pt x="262" y="588"/>
                </a:lnTo>
                <a:lnTo>
                  <a:pt x="0" y="331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69704" tIns="34852" rIns="69704" bIns="34852"/>
          <a:lstStyle/>
          <a:p>
            <a:pPr defTabSz="696595" eaLnBrk="0" hangingPunct="0">
              <a:defRPr/>
            </a:pPr>
            <a:endParaRPr lang="zh-CN" altLang="en-US" sz="1400" dirty="0">
              <a:solidFill>
                <a:srgbClr val="000000"/>
              </a:solidFill>
              <a:latin typeface="+mn-lt"/>
              <a:ea typeface="华文细黑" pitchFamily="2" charset="-122"/>
            </a:endParaRPr>
          </a:p>
        </p:txBody>
      </p:sp>
      <p:sp>
        <p:nvSpPr>
          <p:cNvPr id="234501" name="TextBox 31"/>
          <p:cNvSpPr txBox="1">
            <a:spLocks noChangeArrowheads="1"/>
          </p:cNvSpPr>
          <p:nvPr/>
        </p:nvSpPr>
        <p:spPr bwMode="auto">
          <a:xfrm>
            <a:off x="1564120" y="2067460"/>
            <a:ext cx="5372971" cy="750571"/>
          </a:xfrm>
          <a:prstGeom prst="rect">
            <a:avLst/>
          </a:prstGeom>
          <a:noFill/>
          <a:ln>
            <a:noFill/>
          </a:ln>
        </p:spPr>
        <p:txBody>
          <a:bodyPr wrap="none" lIns="69704" tIns="34852" rIns="69704" bIns="34852">
            <a:spAutoFit/>
          </a:bodyPr>
          <a:lstStyle>
            <a:lvl1pPr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itchFamily="2" charset="-122"/>
              </a:defRPr>
            </a:lvl1pPr>
            <a:lvl2pPr marL="742950" indent="-285750"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itchFamily="2" charset="-122"/>
              </a:defRPr>
            </a:lvl2pPr>
            <a:lvl3pPr marL="1143000" indent="-228600"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itchFamily="2" charset="-122"/>
              </a:defRPr>
            </a:lvl3pPr>
            <a:lvl4pPr marL="1600200" indent="-228600"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itchFamily="2" charset="-122"/>
              </a:defRPr>
            </a:lvl4pPr>
            <a:lvl5pPr marL="2057400" indent="-228600"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itchFamily="2" charset="-122"/>
              </a:defRPr>
            </a:lvl9pPr>
          </a:lstStyle>
          <a:p>
            <a:pPr defTabSz="696595">
              <a:defRPr/>
            </a:pPr>
            <a:r>
              <a:rPr lang="zh-CN" altLang="en-US" sz="3400" b="1" i="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（一）什</a:t>
            </a:r>
            <a:r>
              <a:rPr lang="zh-CN" altLang="en-US" sz="3400" b="1" i="0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么是正确的荣誉观</a:t>
            </a:r>
            <a:endParaRPr lang="zh-CN" altLang="en-US" sz="3400" b="1" i="0" dirty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34525" name="Picture 29" descr="红带1"/>
          <p:cNvPicPr>
            <a:picLocks noChangeAspect="1" noChangeArrowheads="1"/>
          </p:cNvPicPr>
          <p:nvPr/>
        </p:nvPicPr>
        <p:blipFill>
          <a:blip r:embed="rId1" cstate="print"/>
          <a:srcRect t="51280" r="43538"/>
          <a:stretch>
            <a:fillRect/>
          </a:stretch>
        </p:blipFill>
        <p:spPr bwMode="auto">
          <a:xfrm>
            <a:off x="0" y="3477011"/>
            <a:ext cx="6068215" cy="166648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34528" name="Picture 32" descr="红带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1726" y="-937995"/>
            <a:ext cx="5303734" cy="296992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4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4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4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4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4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4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4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45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4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501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80"/>
          <p:cNvGrpSpPr/>
          <p:nvPr/>
        </p:nvGrpSpPr>
        <p:grpSpPr bwMode="auto">
          <a:xfrm>
            <a:off x="887132" y="1224870"/>
            <a:ext cx="2716169" cy="3021107"/>
            <a:chOff x="1182688" y="1703982"/>
            <a:chExt cx="3621087" cy="2043045"/>
          </a:xfrm>
        </p:grpSpPr>
        <p:grpSp>
          <p:nvGrpSpPr>
            <p:cNvPr id="3" name="组合 181"/>
            <p:cNvGrpSpPr/>
            <p:nvPr/>
          </p:nvGrpSpPr>
          <p:grpSpPr bwMode="auto">
            <a:xfrm>
              <a:off x="1182688" y="1703982"/>
              <a:ext cx="3133725" cy="2043045"/>
              <a:chOff x="1182688" y="1703982"/>
              <a:chExt cx="3133725" cy="2043045"/>
            </a:xfrm>
          </p:grpSpPr>
          <p:sp>
            <p:nvSpPr>
              <p:cNvPr id="184" name="矩形 7"/>
              <p:cNvSpPr>
                <a:spLocks noChangeArrowheads="1"/>
              </p:cNvSpPr>
              <p:nvPr/>
            </p:nvSpPr>
            <p:spPr bwMode="auto">
              <a:xfrm>
                <a:off x="1193800" y="1703982"/>
                <a:ext cx="3122613" cy="2043045"/>
              </a:xfrm>
              <a:custGeom>
                <a:avLst/>
                <a:gdLst>
                  <a:gd name="T0" fmla="*/ 3858 w 3122991"/>
                  <a:gd name="T1" fmla="*/ 236778 h 1549400"/>
                  <a:gd name="T2" fmla="*/ 327949 w 3122991"/>
                  <a:gd name="T3" fmla="*/ 5284 h 1549400"/>
                  <a:gd name="T4" fmla="*/ 3122991 w 3122991"/>
                  <a:gd name="T5" fmla="*/ 0 h 1549400"/>
                  <a:gd name="T6" fmla="*/ 3122991 w 3122991"/>
                  <a:gd name="T7" fmla="*/ 1549400 h 1549400"/>
                  <a:gd name="T8" fmla="*/ 0 w 3122991"/>
                  <a:gd name="T9" fmla="*/ 1549400 h 1549400"/>
                  <a:gd name="T10" fmla="*/ 3858 w 3122991"/>
                  <a:gd name="T11" fmla="*/ 236778 h 15494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22991"/>
                  <a:gd name="T19" fmla="*/ 0 h 1549400"/>
                  <a:gd name="T20" fmla="*/ 3122991 w 3122991"/>
                  <a:gd name="T21" fmla="*/ 1549400 h 15494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22991" h="1549400">
                    <a:moveTo>
                      <a:pt x="3858" y="236778"/>
                    </a:moveTo>
                    <a:lnTo>
                      <a:pt x="327949" y="5284"/>
                    </a:lnTo>
                    <a:lnTo>
                      <a:pt x="3122991" y="0"/>
                    </a:lnTo>
                    <a:lnTo>
                      <a:pt x="3122991" y="1549400"/>
                    </a:lnTo>
                    <a:lnTo>
                      <a:pt x="0" y="1549400"/>
                    </a:lnTo>
                    <a:lnTo>
                      <a:pt x="3858" y="236778"/>
                    </a:lnTo>
                    <a:close/>
                  </a:path>
                </a:pathLst>
              </a:custGeom>
              <a:solidFill>
                <a:srgbClr val="C4261D"/>
              </a:solidFill>
              <a:ln>
                <a:noFill/>
              </a:ln>
            </p:spPr>
            <p:txBody>
              <a:bodyPr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 sz="12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85" name="任意多边形 10"/>
              <p:cNvSpPr>
                <a:spLocks noChangeArrowheads="1"/>
              </p:cNvSpPr>
              <p:nvPr/>
            </p:nvSpPr>
            <p:spPr bwMode="auto">
              <a:xfrm>
                <a:off x="1182688" y="1703982"/>
                <a:ext cx="360362" cy="338093"/>
              </a:xfrm>
              <a:custGeom>
                <a:avLst/>
                <a:gdLst>
                  <a:gd name="T0" fmla="*/ 0 w 344438"/>
                  <a:gd name="T1" fmla="*/ 229626 h 229626"/>
                  <a:gd name="T2" fmla="*/ 344438 w 344438"/>
                  <a:gd name="T3" fmla="*/ 217324 h 229626"/>
                  <a:gd name="T4" fmla="*/ 328036 w 344438"/>
                  <a:gd name="T5" fmla="*/ 0 h 229626"/>
                  <a:gd name="T6" fmla="*/ 0 w 344438"/>
                  <a:gd name="T7" fmla="*/ 229626 h 2296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44438"/>
                  <a:gd name="T13" fmla="*/ 0 h 229626"/>
                  <a:gd name="T14" fmla="*/ 344438 w 344438"/>
                  <a:gd name="T15" fmla="*/ 229626 h 2296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44438" h="229626">
                    <a:moveTo>
                      <a:pt x="0" y="229626"/>
                    </a:moveTo>
                    <a:lnTo>
                      <a:pt x="344438" y="217324"/>
                    </a:lnTo>
                    <a:lnTo>
                      <a:pt x="328036" y="0"/>
                    </a:lnTo>
                    <a:lnTo>
                      <a:pt x="0" y="229626"/>
                    </a:lnTo>
                    <a:close/>
                  </a:path>
                </a:pathLst>
              </a:custGeom>
              <a:solidFill>
                <a:srgbClr val="C4261D">
                  <a:lumMod val="75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 sz="12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83" name="等腰三角形 26"/>
            <p:cNvSpPr>
              <a:spLocks noChangeArrowheads="1"/>
            </p:cNvSpPr>
            <p:nvPr/>
          </p:nvSpPr>
          <p:spPr bwMode="auto">
            <a:xfrm rot="5400000">
              <a:off x="4228441" y="2519658"/>
              <a:ext cx="663305" cy="487362"/>
            </a:xfrm>
            <a:prstGeom prst="triangle">
              <a:avLst>
                <a:gd name="adj" fmla="val 50000"/>
              </a:avLst>
            </a:prstGeom>
            <a:solidFill>
              <a:srgbClr val="C4261D"/>
            </a:solidFill>
            <a:ln>
              <a:noFill/>
            </a:ln>
          </p:spPr>
          <p:txBody>
            <a:bodyPr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2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4" name="组合 185"/>
          <p:cNvGrpSpPr/>
          <p:nvPr/>
        </p:nvGrpSpPr>
        <p:grpSpPr>
          <a:xfrm>
            <a:off x="5338982" y="1222537"/>
            <a:ext cx="2688781" cy="3015869"/>
            <a:chOff x="7117556" y="1700808"/>
            <a:chExt cx="3584575" cy="2047231"/>
          </a:xfrm>
          <a:solidFill>
            <a:srgbClr val="C00000"/>
          </a:solidFill>
        </p:grpSpPr>
        <p:grpSp>
          <p:nvGrpSpPr>
            <p:cNvPr id="5" name="组合 186"/>
            <p:cNvGrpSpPr/>
            <p:nvPr/>
          </p:nvGrpSpPr>
          <p:grpSpPr>
            <a:xfrm>
              <a:off x="7579518" y="1700808"/>
              <a:ext cx="3122613" cy="2047231"/>
              <a:chOff x="7579518" y="1700808"/>
              <a:chExt cx="3122613" cy="2047231"/>
            </a:xfrm>
            <a:grpFill/>
          </p:grpSpPr>
          <p:sp>
            <p:nvSpPr>
              <p:cNvPr id="189" name="矩形 5"/>
              <p:cNvSpPr>
                <a:spLocks noChangeArrowheads="1"/>
              </p:cNvSpPr>
              <p:nvPr/>
            </p:nvSpPr>
            <p:spPr bwMode="auto">
              <a:xfrm>
                <a:off x="7579518" y="1700808"/>
                <a:ext cx="3122613" cy="2047231"/>
              </a:xfrm>
              <a:custGeom>
                <a:avLst/>
                <a:gdLst>
                  <a:gd name="T0" fmla="*/ 0 w 3122991"/>
                  <a:gd name="T1" fmla="*/ 3230 h 1552630"/>
                  <a:gd name="T2" fmla="*/ 2876600 w 3122991"/>
                  <a:gd name="T3" fmla="*/ 0 h 1552630"/>
                  <a:gd name="T4" fmla="*/ 3107827 w 3122991"/>
                  <a:gd name="T5" fmla="*/ 252248 h 1552630"/>
                  <a:gd name="T6" fmla="*/ 3122991 w 3122991"/>
                  <a:gd name="T7" fmla="*/ 1552630 h 1552630"/>
                  <a:gd name="T8" fmla="*/ 0 w 3122991"/>
                  <a:gd name="T9" fmla="*/ 1552630 h 1552630"/>
                  <a:gd name="T10" fmla="*/ 0 w 3122991"/>
                  <a:gd name="T11" fmla="*/ 3230 h 15526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22991"/>
                  <a:gd name="T19" fmla="*/ 0 h 1552630"/>
                  <a:gd name="T20" fmla="*/ 3122991 w 3122991"/>
                  <a:gd name="T21" fmla="*/ 1552630 h 15526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22991" h="1552630">
                    <a:moveTo>
                      <a:pt x="0" y="3230"/>
                    </a:moveTo>
                    <a:lnTo>
                      <a:pt x="2876600" y="0"/>
                    </a:lnTo>
                    <a:lnTo>
                      <a:pt x="3107827" y="252248"/>
                    </a:lnTo>
                    <a:lnTo>
                      <a:pt x="3122991" y="1552630"/>
                    </a:lnTo>
                    <a:lnTo>
                      <a:pt x="0" y="1552630"/>
                    </a:lnTo>
                    <a:lnTo>
                      <a:pt x="0" y="323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 sz="12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90" name="任意多边形 12"/>
              <p:cNvSpPr>
                <a:spLocks noChangeArrowheads="1"/>
              </p:cNvSpPr>
              <p:nvPr/>
            </p:nvSpPr>
            <p:spPr bwMode="auto">
              <a:xfrm flipH="1">
                <a:off x="10452893" y="1705570"/>
                <a:ext cx="234950" cy="336549"/>
              </a:xfrm>
              <a:custGeom>
                <a:avLst/>
                <a:gdLst>
                  <a:gd name="T0" fmla="*/ 0 w 233692"/>
                  <a:gd name="T1" fmla="*/ 244140 h 246353"/>
                  <a:gd name="T2" fmla="*/ 217436 w 233692"/>
                  <a:gd name="T3" fmla="*/ 246353 h 246353"/>
                  <a:gd name="T4" fmla="*/ 233692 w 233692"/>
                  <a:gd name="T5" fmla="*/ 0 h 246353"/>
                  <a:gd name="T6" fmla="*/ 0 w 233692"/>
                  <a:gd name="T7" fmla="*/ 244140 h 24635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3692"/>
                  <a:gd name="T13" fmla="*/ 0 h 246353"/>
                  <a:gd name="T14" fmla="*/ 233692 w 233692"/>
                  <a:gd name="T15" fmla="*/ 246353 h 24635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3692" h="246353">
                    <a:moveTo>
                      <a:pt x="0" y="244140"/>
                    </a:moveTo>
                    <a:lnTo>
                      <a:pt x="217436" y="246353"/>
                    </a:lnTo>
                    <a:lnTo>
                      <a:pt x="233692" y="0"/>
                    </a:lnTo>
                    <a:lnTo>
                      <a:pt x="0" y="244140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 sz="12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88" name="等腰三角形 27"/>
            <p:cNvSpPr>
              <a:spLocks noChangeArrowheads="1"/>
            </p:cNvSpPr>
            <p:nvPr/>
          </p:nvSpPr>
          <p:spPr bwMode="auto">
            <a:xfrm rot="16200000">
              <a:off x="7033418" y="2536379"/>
              <a:ext cx="633413" cy="465137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2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199" name="Picture 57"/>
          <p:cNvPicPr>
            <a:picLocks noChangeAspect="1" noChangeArrowheads="1"/>
          </p:cNvPicPr>
          <p:nvPr/>
        </p:nvPicPr>
        <p:blipFill>
          <a:blip r:embed="rId1" cstate="print">
            <a:lum bright="24000"/>
          </a:blip>
          <a:srcRect r="50449" b="-420"/>
          <a:stretch>
            <a:fillRect/>
          </a:stretch>
        </p:blipFill>
        <p:spPr bwMode="auto">
          <a:xfrm>
            <a:off x="3018627" y="376150"/>
            <a:ext cx="219104" cy="47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0" name="Picture 57"/>
          <p:cNvPicPr>
            <a:picLocks noChangeAspect="1" noChangeArrowheads="1"/>
          </p:cNvPicPr>
          <p:nvPr/>
        </p:nvPicPr>
        <p:blipFill>
          <a:blip r:embed="rId2" cstate="print">
            <a:lum bright="24000"/>
          </a:blip>
          <a:srcRect t="-420" r="50449"/>
          <a:stretch>
            <a:fillRect/>
          </a:stretch>
        </p:blipFill>
        <p:spPr bwMode="auto">
          <a:xfrm>
            <a:off x="5469253" y="88086"/>
            <a:ext cx="216722" cy="5055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1" name="矩形 14"/>
          <p:cNvSpPr>
            <a:spLocks noChangeArrowheads="1"/>
          </p:cNvSpPr>
          <p:nvPr/>
        </p:nvSpPr>
        <p:spPr bwMode="auto">
          <a:xfrm>
            <a:off x="928829" y="1510266"/>
            <a:ext cx="2182671" cy="2562230"/>
          </a:xfrm>
          <a:prstGeom prst="rect">
            <a:avLst/>
          </a:prstGeom>
          <a:noFill/>
          <a:ln>
            <a:noFill/>
          </a:ln>
        </p:spPr>
        <p:txBody>
          <a:bodyPr wrap="square" lIns="68571" tIns="34285" rIns="68571" bIns="34285">
            <a:spAutoFit/>
          </a:bodyPr>
          <a:lstStyle/>
          <a:p>
            <a:pPr algn="just" defTabSz="91376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defRPr/>
            </a:pPr>
            <a:r>
              <a:rPr lang="en-US" altLang="zh-CN" sz="2400" b="1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[</a:t>
            </a:r>
            <a:r>
              <a:rPr lang="zh-CN" altLang="en-US" sz="2400" b="1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崇尚荣誉的人</a:t>
            </a:r>
            <a:r>
              <a:rPr lang="en-US" altLang="zh-CN" sz="2400" b="1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]</a:t>
            </a:r>
            <a:endParaRPr lang="en-US" altLang="zh-CN" sz="2400" b="1" spc="38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 defTabSz="91376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defRPr/>
            </a:pPr>
            <a:r>
              <a:rPr lang="zh-CN" altLang="en-US" sz="1400" b="1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是以【集体主义】为基础的，追求的是为社会做贡献的同时得到社会的承认和肯定，把荣誉本身仅仅看作是自己为社会作贡献的一个标志。</a:t>
            </a:r>
            <a:endParaRPr lang="zh-CN" altLang="en-US" sz="1400" b="1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3" name="矩形 16"/>
          <p:cNvSpPr>
            <a:spLocks noChangeArrowheads="1"/>
          </p:cNvSpPr>
          <p:nvPr/>
        </p:nvSpPr>
        <p:spPr bwMode="auto">
          <a:xfrm>
            <a:off x="5719926" y="1856699"/>
            <a:ext cx="2179473" cy="2239064"/>
          </a:xfrm>
          <a:prstGeom prst="rect">
            <a:avLst/>
          </a:prstGeom>
          <a:noFill/>
          <a:ln>
            <a:noFill/>
          </a:ln>
        </p:spPr>
        <p:txBody>
          <a:bodyPr wrap="square" lIns="68571" tIns="34285" rIns="68571" bIns="34285">
            <a:spAutoFit/>
          </a:bodyPr>
          <a:lstStyle/>
          <a:p>
            <a:pPr algn="just" defTabSz="91376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defRPr/>
            </a:pPr>
            <a:r>
              <a:rPr lang="en-US" altLang="zh-CN" sz="2400" b="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[</a:t>
            </a:r>
            <a:r>
              <a:rPr lang="zh-CN" altLang="en-US" sz="2400" b="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追求名利的人</a:t>
            </a:r>
            <a:r>
              <a:rPr lang="en-US" altLang="zh-CN" sz="2400" b="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]</a:t>
            </a:r>
            <a:endParaRPr lang="en-US" altLang="zh-CN" sz="2400" b="1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 defTabSz="91376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defRPr/>
            </a:pPr>
            <a:r>
              <a:rPr lang="zh-CN" altLang="en-US" sz="1400" b="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往往以【个人利益】为出发点，不顾道义，把个人名利当作唯一奋斗目标，并且其最终目的不是“名”，而是“利</a:t>
            </a:r>
            <a:r>
              <a:rPr lang="zh-CN" altLang="en-US" sz="1400" b="1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”。</a:t>
            </a:r>
            <a:endParaRPr lang="zh-CN" altLang="en-US" sz="1400" b="1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8" name="文本框 22"/>
          <p:cNvSpPr>
            <a:spLocks noChangeArrowheads="1"/>
          </p:cNvSpPr>
          <p:nvPr/>
        </p:nvSpPr>
        <p:spPr bwMode="auto">
          <a:xfrm>
            <a:off x="3708089" y="2448137"/>
            <a:ext cx="1512291" cy="574827"/>
          </a:xfrm>
          <a:prstGeom prst="rect">
            <a:avLst/>
          </a:prstGeom>
          <a:noFill/>
          <a:ln>
            <a:noFill/>
          </a:ln>
        </p:spPr>
        <p:txBody>
          <a:bodyPr lIns="68571" tIns="34285" rIns="68571" bIns="34285">
            <a:spAutoFit/>
          </a:bodyPr>
          <a:lstStyle/>
          <a:p>
            <a:pPr algn="ctr" defTabSz="9137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spc="225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出发点</a:t>
            </a:r>
            <a:endParaRPr lang="zh-CN" altLang="en-US" sz="2800" b="1" spc="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Rectangle 2"/>
          <p:cNvSpPr>
            <a:spLocks noChangeArrowheads="1"/>
          </p:cNvSpPr>
          <p:nvPr/>
        </p:nvSpPr>
        <p:spPr bwMode="auto">
          <a:xfrm>
            <a:off x="535881" y="376151"/>
            <a:ext cx="5669304" cy="576129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defTabSz="9137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崇尚荣誉与追求名利的区别</a:t>
            </a:r>
            <a:endParaRPr lang="en-US" altLang="zh-CN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80"/>
          <p:cNvGrpSpPr/>
          <p:nvPr/>
        </p:nvGrpSpPr>
        <p:grpSpPr bwMode="auto">
          <a:xfrm>
            <a:off x="887132" y="1224870"/>
            <a:ext cx="2716169" cy="3021107"/>
            <a:chOff x="1182688" y="1703982"/>
            <a:chExt cx="3621087" cy="2043045"/>
          </a:xfrm>
        </p:grpSpPr>
        <p:grpSp>
          <p:nvGrpSpPr>
            <p:cNvPr id="3" name="组合 181"/>
            <p:cNvGrpSpPr/>
            <p:nvPr/>
          </p:nvGrpSpPr>
          <p:grpSpPr bwMode="auto">
            <a:xfrm>
              <a:off x="1182688" y="1703982"/>
              <a:ext cx="3133725" cy="2043045"/>
              <a:chOff x="1182688" y="1703982"/>
              <a:chExt cx="3133725" cy="2043045"/>
            </a:xfrm>
          </p:grpSpPr>
          <p:sp>
            <p:nvSpPr>
              <p:cNvPr id="184" name="矩形 7"/>
              <p:cNvSpPr>
                <a:spLocks noChangeArrowheads="1"/>
              </p:cNvSpPr>
              <p:nvPr/>
            </p:nvSpPr>
            <p:spPr bwMode="auto">
              <a:xfrm>
                <a:off x="1193800" y="1703982"/>
                <a:ext cx="3122613" cy="2043045"/>
              </a:xfrm>
              <a:custGeom>
                <a:avLst/>
                <a:gdLst>
                  <a:gd name="T0" fmla="*/ 3858 w 3122991"/>
                  <a:gd name="T1" fmla="*/ 236778 h 1549400"/>
                  <a:gd name="T2" fmla="*/ 327949 w 3122991"/>
                  <a:gd name="T3" fmla="*/ 5284 h 1549400"/>
                  <a:gd name="T4" fmla="*/ 3122991 w 3122991"/>
                  <a:gd name="T5" fmla="*/ 0 h 1549400"/>
                  <a:gd name="T6" fmla="*/ 3122991 w 3122991"/>
                  <a:gd name="T7" fmla="*/ 1549400 h 1549400"/>
                  <a:gd name="T8" fmla="*/ 0 w 3122991"/>
                  <a:gd name="T9" fmla="*/ 1549400 h 1549400"/>
                  <a:gd name="T10" fmla="*/ 3858 w 3122991"/>
                  <a:gd name="T11" fmla="*/ 236778 h 15494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22991"/>
                  <a:gd name="T19" fmla="*/ 0 h 1549400"/>
                  <a:gd name="T20" fmla="*/ 3122991 w 3122991"/>
                  <a:gd name="T21" fmla="*/ 1549400 h 15494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22991" h="1549400">
                    <a:moveTo>
                      <a:pt x="3858" y="236778"/>
                    </a:moveTo>
                    <a:lnTo>
                      <a:pt x="327949" y="5284"/>
                    </a:lnTo>
                    <a:lnTo>
                      <a:pt x="3122991" y="0"/>
                    </a:lnTo>
                    <a:lnTo>
                      <a:pt x="3122991" y="1549400"/>
                    </a:lnTo>
                    <a:lnTo>
                      <a:pt x="0" y="1549400"/>
                    </a:lnTo>
                    <a:lnTo>
                      <a:pt x="3858" y="236778"/>
                    </a:lnTo>
                    <a:close/>
                  </a:path>
                </a:pathLst>
              </a:custGeom>
              <a:solidFill>
                <a:srgbClr val="C4261D"/>
              </a:solidFill>
              <a:ln>
                <a:noFill/>
              </a:ln>
            </p:spPr>
            <p:txBody>
              <a:bodyPr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 sz="12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85" name="任意多边形 10"/>
              <p:cNvSpPr>
                <a:spLocks noChangeArrowheads="1"/>
              </p:cNvSpPr>
              <p:nvPr/>
            </p:nvSpPr>
            <p:spPr bwMode="auto">
              <a:xfrm>
                <a:off x="1182688" y="1703982"/>
                <a:ext cx="360362" cy="338093"/>
              </a:xfrm>
              <a:custGeom>
                <a:avLst/>
                <a:gdLst>
                  <a:gd name="T0" fmla="*/ 0 w 344438"/>
                  <a:gd name="T1" fmla="*/ 229626 h 229626"/>
                  <a:gd name="T2" fmla="*/ 344438 w 344438"/>
                  <a:gd name="T3" fmla="*/ 217324 h 229626"/>
                  <a:gd name="T4" fmla="*/ 328036 w 344438"/>
                  <a:gd name="T5" fmla="*/ 0 h 229626"/>
                  <a:gd name="T6" fmla="*/ 0 w 344438"/>
                  <a:gd name="T7" fmla="*/ 229626 h 2296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44438"/>
                  <a:gd name="T13" fmla="*/ 0 h 229626"/>
                  <a:gd name="T14" fmla="*/ 344438 w 344438"/>
                  <a:gd name="T15" fmla="*/ 229626 h 2296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44438" h="229626">
                    <a:moveTo>
                      <a:pt x="0" y="229626"/>
                    </a:moveTo>
                    <a:lnTo>
                      <a:pt x="344438" y="217324"/>
                    </a:lnTo>
                    <a:lnTo>
                      <a:pt x="328036" y="0"/>
                    </a:lnTo>
                    <a:lnTo>
                      <a:pt x="0" y="229626"/>
                    </a:lnTo>
                    <a:close/>
                  </a:path>
                </a:pathLst>
              </a:custGeom>
              <a:solidFill>
                <a:srgbClr val="C4261D">
                  <a:lumMod val="75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 sz="12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83" name="等腰三角形 26"/>
            <p:cNvSpPr>
              <a:spLocks noChangeArrowheads="1"/>
            </p:cNvSpPr>
            <p:nvPr/>
          </p:nvSpPr>
          <p:spPr bwMode="auto">
            <a:xfrm rot="5400000">
              <a:off x="4228441" y="2519658"/>
              <a:ext cx="663305" cy="487362"/>
            </a:xfrm>
            <a:prstGeom prst="triangle">
              <a:avLst>
                <a:gd name="adj" fmla="val 50000"/>
              </a:avLst>
            </a:prstGeom>
            <a:solidFill>
              <a:srgbClr val="C4261D"/>
            </a:solidFill>
            <a:ln>
              <a:noFill/>
            </a:ln>
          </p:spPr>
          <p:txBody>
            <a:bodyPr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2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4" name="组合 185"/>
          <p:cNvGrpSpPr/>
          <p:nvPr/>
        </p:nvGrpSpPr>
        <p:grpSpPr>
          <a:xfrm>
            <a:off x="5338982" y="1222537"/>
            <a:ext cx="2688781" cy="3015869"/>
            <a:chOff x="7117556" y="1700808"/>
            <a:chExt cx="3584575" cy="2047231"/>
          </a:xfrm>
          <a:solidFill>
            <a:srgbClr val="C00000"/>
          </a:solidFill>
        </p:grpSpPr>
        <p:grpSp>
          <p:nvGrpSpPr>
            <p:cNvPr id="5" name="组合 186"/>
            <p:cNvGrpSpPr/>
            <p:nvPr/>
          </p:nvGrpSpPr>
          <p:grpSpPr>
            <a:xfrm>
              <a:off x="7579518" y="1700808"/>
              <a:ext cx="3122613" cy="2047231"/>
              <a:chOff x="7579518" y="1700808"/>
              <a:chExt cx="3122613" cy="2047231"/>
            </a:xfrm>
            <a:grpFill/>
          </p:grpSpPr>
          <p:sp>
            <p:nvSpPr>
              <p:cNvPr id="189" name="矩形 5"/>
              <p:cNvSpPr>
                <a:spLocks noChangeArrowheads="1"/>
              </p:cNvSpPr>
              <p:nvPr/>
            </p:nvSpPr>
            <p:spPr bwMode="auto">
              <a:xfrm>
                <a:off x="7579518" y="1700808"/>
                <a:ext cx="3122613" cy="2047231"/>
              </a:xfrm>
              <a:custGeom>
                <a:avLst/>
                <a:gdLst>
                  <a:gd name="T0" fmla="*/ 0 w 3122991"/>
                  <a:gd name="T1" fmla="*/ 3230 h 1552630"/>
                  <a:gd name="T2" fmla="*/ 2876600 w 3122991"/>
                  <a:gd name="T3" fmla="*/ 0 h 1552630"/>
                  <a:gd name="T4" fmla="*/ 3107827 w 3122991"/>
                  <a:gd name="T5" fmla="*/ 252248 h 1552630"/>
                  <a:gd name="T6" fmla="*/ 3122991 w 3122991"/>
                  <a:gd name="T7" fmla="*/ 1552630 h 1552630"/>
                  <a:gd name="T8" fmla="*/ 0 w 3122991"/>
                  <a:gd name="T9" fmla="*/ 1552630 h 1552630"/>
                  <a:gd name="T10" fmla="*/ 0 w 3122991"/>
                  <a:gd name="T11" fmla="*/ 3230 h 15526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22991"/>
                  <a:gd name="T19" fmla="*/ 0 h 1552630"/>
                  <a:gd name="T20" fmla="*/ 3122991 w 3122991"/>
                  <a:gd name="T21" fmla="*/ 1552630 h 15526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22991" h="1552630">
                    <a:moveTo>
                      <a:pt x="0" y="3230"/>
                    </a:moveTo>
                    <a:lnTo>
                      <a:pt x="2876600" y="0"/>
                    </a:lnTo>
                    <a:lnTo>
                      <a:pt x="3107827" y="252248"/>
                    </a:lnTo>
                    <a:lnTo>
                      <a:pt x="3122991" y="1552630"/>
                    </a:lnTo>
                    <a:lnTo>
                      <a:pt x="0" y="1552630"/>
                    </a:lnTo>
                    <a:lnTo>
                      <a:pt x="0" y="323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 sz="12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90" name="任意多边形 12"/>
              <p:cNvSpPr>
                <a:spLocks noChangeArrowheads="1"/>
              </p:cNvSpPr>
              <p:nvPr/>
            </p:nvSpPr>
            <p:spPr bwMode="auto">
              <a:xfrm flipH="1">
                <a:off x="10452893" y="1705570"/>
                <a:ext cx="234950" cy="336549"/>
              </a:xfrm>
              <a:custGeom>
                <a:avLst/>
                <a:gdLst>
                  <a:gd name="T0" fmla="*/ 0 w 233692"/>
                  <a:gd name="T1" fmla="*/ 244140 h 246353"/>
                  <a:gd name="T2" fmla="*/ 217436 w 233692"/>
                  <a:gd name="T3" fmla="*/ 246353 h 246353"/>
                  <a:gd name="T4" fmla="*/ 233692 w 233692"/>
                  <a:gd name="T5" fmla="*/ 0 h 246353"/>
                  <a:gd name="T6" fmla="*/ 0 w 233692"/>
                  <a:gd name="T7" fmla="*/ 244140 h 24635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3692"/>
                  <a:gd name="T13" fmla="*/ 0 h 246353"/>
                  <a:gd name="T14" fmla="*/ 233692 w 233692"/>
                  <a:gd name="T15" fmla="*/ 246353 h 24635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3692" h="246353">
                    <a:moveTo>
                      <a:pt x="0" y="244140"/>
                    </a:moveTo>
                    <a:lnTo>
                      <a:pt x="217436" y="246353"/>
                    </a:lnTo>
                    <a:lnTo>
                      <a:pt x="233692" y="0"/>
                    </a:lnTo>
                    <a:lnTo>
                      <a:pt x="0" y="244140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 sz="12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88" name="等腰三角形 27"/>
            <p:cNvSpPr>
              <a:spLocks noChangeArrowheads="1"/>
            </p:cNvSpPr>
            <p:nvPr/>
          </p:nvSpPr>
          <p:spPr bwMode="auto">
            <a:xfrm rot="16200000">
              <a:off x="7033418" y="2536379"/>
              <a:ext cx="633413" cy="465137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2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199" name="Picture 57"/>
          <p:cNvPicPr>
            <a:picLocks noChangeAspect="1" noChangeArrowheads="1"/>
          </p:cNvPicPr>
          <p:nvPr/>
        </p:nvPicPr>
        <p:blipFill>
          <a:blip r:embed="rId1" cstate="print">
            <a:lum bright="24000"/>
          </a:blip>
          <a:srcRect r="50449" b="-420"/>
          <a:stretch>
            <a:fillRect/>
          </a:stretch>
        </p:blipFill>
        <p:spPr bwMode="auto">
          <a:xfrm>
            <a:off x="3018627" y="376150"/>
            <a:ext cx="219104" cy="47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0" name="Picture 57"/>
          <p:cNvPicPr>
            <a:picLocks noChangeAspect="1" noChangeArrowheads="1"/>
          </p:cNvPicPr>
          <p:nvPr/>
        </p:nvPicPr>
        <p:blipFill>
          <a:blip r:embed="rId2" cstate="print">
            <a:lum bright="24000"/>
          </a:blip>
          <a:srcRect t="-420" r="50449"/>
          <a:stretch>
            <a:fillRect/>
          </a:stretch>
        </p:blipFill>
        <p:spPr bwMode="auto">
          <a:xfrm>
            <a:off x="5469253" y="88086"/>
            <a:ext cx="216722" cy="5055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1" name="矩形 14"/>
          <p:cNvSpPr>
            <a:spLocks noChangeArrowheads="1"/>
          </p:cNvSpPr>
          <p:nvPr/>
        </p:nvSpPr>
        <p:spPr bwMode="auto">
          <a:xfrm>
            <a:off x="986375" y="1934133"/>
            <a:ext cx="2137825" cy="1361901"/>
          </a:xfrm>
          <a:prstGeom prst="rect">
            <a:avLst/>
          </a:prstGeom>
          <a:noFill/>
          <a:ln>
            <a:noFill/>
          </a:ln>
        </p:spPr>
        <p:txBody>
          <a:bodyPr wrap="square" lIns="68571" tIns="34285" rIns="68571" bIns="34285">
            <a:spAutoFit/>
          </a:bodyPr>
          <a:lstStyle/>
          <a:p>
            <a:pPr algn="just" defTabSz="91376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defRPr/>
            </a:pPr>
            <a:r>
              <a:rPr lang="en-US" altLang="zh-CN" b="1" spc="38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[</a:t>
            </a:r>
            <a:r>
              <a:rPr lang="zh-CN" altLang="en-US" sz="2400" b="1" spc="38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崇尚荣誉的人</a:t>
            </a:r>
            <a:r>
              <a:rPr lang="en-US" altLang="zh-CN" b="1" spc="38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]</a:t>
            </a:r>
            <a:endParaRPr lang="en-US" altLang="zh-CN" b="1" spc="38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 defTabSz="91376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defRPr/>
            </a:pPr>
            <a:r>
              <a:rPr lang="zh-CN" altLang="en-US" sz="1600" b="1" spc="38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把履行社会义务看作自己的神圣使</a:t>
            </a:r>
            <a:r>
              <a:rPr lang="zh-CN" altLang="en-US" sz="1600" b="1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命。</a:t>
            </a:r>
            <a:endParaRPr sz="1600" b="1" spc="38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3" name="矩形 16"/>
          <p:cNvSpPr>
            <a:spLocks noChangeArrowheads="1"/>
          </p:cNvSpPr>
          <p:nvPr/>
        </p:nvSpPr>
        <p:spPr bwMode="auto">
          <a:xfrm>
            <a:off x="5859232" y="2038562"/>
            <a:ext cx="2029089" cy="1500401"/>
          </a:xfrm>
          <a:prstGeom prst="rect">
            <a:avLst/>
          </a:prstGeom>
          <a:noFill/>
          <a:ln>
            <a:noFill/>
          </a:ln>
        </p:spPr>
        <p:txBody>
          <a:bodyPr lIns="68571" tIns="34285" rIns="68571" bIns="34285">
            <a:spAutoFit/>
          </a:bodyPr>
          <a:lstStyle/>
          <a:p>
            <a:pPr algn="just" defTabSz="91376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defRPr/>
            </a:pPr>
            <a:r>
              <a:rPr lang="en-US" altLang="zh-CN" b="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[</a:t>
            </a:r>
            <a:r>
              <a:rPr lang="zh-CN" altLang="en-US" b="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追求名利的人</a:t>
            </a:r>
            <a:r>
              <a:rPr lang="en-US" altLang="zh-CN" b="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]</a:t>
            </a:r>
            <a:endParaRPr lang="en-US" altLang="zh-CN" b="1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 defTabSz="91376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defRPr/>
            </a:pPr>
            <a:r>
              <a:rPr lang="zh-CN" altLang="en-US" sz="1400" b="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只把履行社会义务仅仅看作获得个人名利的一种手</a:t>
            </a:r>
            <a:r>
              <a:rPr lang="zh-CN" altLang="en-US" sz="1400" b="1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段。</a:t>
            </a:r>
            <a:endParaRPr lang="zh-CN" altLang="en-US" sz="1400" b="1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8" name="文本框 22"/>
          <p:cNvSpPr>
            <a:spLocks noChangeArrowheads="1"/>
          </p:cNvSpPr>
          <p:nvPr/>
        </p:nvSpPr>
        <p:spPr bwMode="auto">
          <a:xfrm>
            <a:off x="3113890" y="2087873"/>
            <a:ext cx="2725695" cy="1029503"/>
          </a:xfrm>
          <a:prstGeom prst="rect">
            <a:avLst/>
          </a:prstGeom>
          <a:noFill/>
          <a:ln>
            <a:noFill/>
          </a:ln>
        </p:spPr>
        <p:txBody>
          <a:bodyPr lIns="68571" tIns="34285" rIns="68571" bIns="34285">
            <a:spAutoFit/>
          </a:bodyPr>
          <a:lstStyle/>
          <a:p>
            <a:pPr algn="ctr" defTabSz="9137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spc="225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对待社会义务的态度不同</a:t>
            </a:r>
            <a:endParaRPr lang="zh-CN" altLang="en-US" sz="2400" b="1" spc="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Rectangle 2"/>
          <p:cNvSpPr>
            <a:spLocks noChangeArrowheads="1"/>
          </p:cNvSpPr>
          <p:nvPr/>
        </p:nvSpPr>
        <p:spPr bwMode="auto">
          <a:xfrm>
            <a:off x="590310" y="376151"/>
            <a:ext cx="5669304" cy="576129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defTabSz="9137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崇尚荣誉与追求名利的区别</a:t>
            </a:r>
            <a:endParaRPr lang="en-US" altLang="zh-CN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80"/>
          <p:cNvGrpSpPr/>
          <p:nvPr/>
        </p:nvGrpSpPr>
        <p:grpSpPr bwMode="auto">
          <a:xfrm>
            <a:off x="887132" y="1224870"/>
            <a:ext cx="2716169" cy="3021107"/>
            <a:chOff x="1182688" y="1703982"/>
            <a:chExt cx="3621087" cy="2043045"/>
          </a:xfrm>
        </p:grpSpPr>
        <p:grpSp>
          <p:nvGrpSpPr>
            <p:cNvPr id="3" name="组合 181"/>
            <p:cNvGrpSpPr/>
            <p:nvPr/>
          </p:nvGrpSpPr>
          <p:grpSpPr bwMode="auto">
            <a:xfrm>
              <a:off x="1182688" y="1703982"/>
              <a:ext cx="3133725" cy="2043045"/>
              <a:chOff x="1182688" y="1703982"/>
              <a:chExt cx="3133725" cy="2043045"/>
            </a:xfrm>
          </p:grpSpPr>
          <p:sp>
            <p:nvSpPr>
              <p:cNvPr id="184" name="矩形 7"/>
              <p:cNvSpPr>
                <a:spLocks noChangeArrowheads="1"/>
              </p:cNvSpPr>
              <p:nvPr/>
            </p:nvSpPr>
            <p:spPr bwMode="auto">
              <a:xfrm>
                <a:off x="1193800" y="1703982"/>
                <a:ext cx="3122613" cy="2043045"/>
              </a:xfrm>
              <a:custGeom>
                <a:avLst/>
                <a:gdLst>
                  <a:gd name="T0" fmla="*/ 3858 w 3122991"/>
                  <a:gd name="T1" fmla="*/ 236778 h 1549400"/>
                  <a:gd name="T2" fmla="*/ 327949 w 3122991"/>
                  <a:gd name="T3" fmla="*/ 5284 h 1549400"/>
                  <a:gd name="T4" fmla="*/ 3122991 w 3122991"/>
                  <a:gd name="T5" fmla="*/ 0 h 1549400"/>
                  <a:gd name="T6" fmla="*/ 3122991 w 3122991"/>
                  <a:gd name="T7" fmla="*/ 1549400 h 1549400"/>
                  <a:gd name="T8" fmla="*/ 0 w 3122991"/>
                  <a:gd name="T9" fmla="*/ 1549400 h 1549400"/>
                  <a:gd name="T10" fmla="*/ 3858 w 3122991"/>
                  <a:gd name="T11" fmla="*/ 236778 h 15494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22991"/>
                  <a:gd name="T19" fmla="*/ 0 h 1549400"/>
                  <a:gd name="T20" fmla="*/ 3122991 w 3122991"/>
                  <a:gd name="T21" fmla="*/ 1549400 h 15494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22991" h="1549400">
                    <a:moveTo>
                      <a:pt x="3858" y="236778"/>
                    </a:moveTo>
                    <a:lnTo>
                      <a:pt x="327949" y="5284"/>
                    </a:lnTo>
                    <a:lnTo>
                      <a:pt x="3122991" y="0"/>
                    </a:lnTo>
                    <a:lnTo>
                      <a:pt x="3122991" y="1549400"/>
                    </a:lnTo>
                    <a:lnTo>
                      <a:pt x="0" y="1549400"/>
                    </a:lnTo>
                    <a:lnTo>
                      <a:pt x="3858" y="236778"/>
                    </a:lnTo>
                    <a:close/>
                  </a:path>
                </a:pathLst>
              </a:custGeom>
              <a:solidFill>
                <a:srgbClr val="C4261D"/>
              </a:solidFill>
              <a:ln>
                <a:noFill/>
              </a:ln>
            </p:spPr>
            <p:txBody>
              <a:bodyPr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 sz="12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85" name="任意多边形 10"/>
              <p:cNvSpPr>
                <a:spLocks noChangeArrowheads="1"/>
              </p:cNvSpPr>
              <p:nvPr/>
            </p:nvSpPr>
            <p:spPr bwMode="auto">
              <a:xfrm>
                <a:off x="1182688" y="1703982"/>
                <a:ext cx="360362" cy="338093"/>
              </a:xfrm>
              <a:custGeom>
                <a:avLst/>
                <a:gdLst>
                  <a:gd name="T0" fmla="*/ 0 w 344438"/>
                  <a:gd name="T1" fmla="*/ 229626 h 229626"/>
                  <a:gd name="T2" fmla="*/ 344438 w 344438"/>
                  <a:gd name="T3" fmla="*/ 217324 h 229626"/>
                  <a:gd name="T4" fmla="*/ 328036 w 344438"/>
                  <a:gd name="T5" fmla="*/ 0 h 229626"/>
                  <a:gd name="T6" fmla="*/ 0 w 344438"/>
                  <a:gd name="T7" fmla="*/ 229626 h 2296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44438"/>
                  <a:gd name="T13" fmla="*/ 0 h 229626"/>
                  <a:gd name="T14" fmla="*/ 344438 w 344438"/>
                  <a:gd name="T15" fmla="*/ 229626 h 2296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44438" h="229626">
                    <a:moveTo>
                      <a:pt x="0" y="229626"/>
                    </a:moveTo>
                    <a:lnTo>
                      <a:pt x="344438" y="217324"/>
                    </a:lnTo>
                    <a:lnTo>
                      <a:pt x="328036" y="0"/>
                    </a:lnTo>
                    <a:lnTo>
                      <a:pt x="0" y="229626"/>
                    </a:lnTo>
                    <a:close/>
                  </a:path>
                </a:pathLst>
              </a:custGeom>
              <a:solidFill>
                <a:srgbClr val="C4261D">
                  <a:lumMod val="75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 sz="12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83" name="等腰三角形 26"/>
            <p:cNvSpPr>
              <a:spLocks noChangeArrowheads="1"/>
            </p:cNvSpPr>
            <p:nvPr/>
          </p:nvSpPr>
          <p:spPr bwMode="auto">
            <a:xfrm rot="5400000">
              <a:off x="4228441" y="2519658"/>
              <a:ext cx="663305" cy="487362"/>
            </a:xfrm>
            <a:prstGeom prst="triangle">
              <a:avLst>
                <a:gd name="adj" fmla="val 50000"/>
              </a:avLst>
            </a:prstGeom>
            <a:solidFill>
              <a:srgbClr val="C4261D"/>
            </a:solidFill>
            <a:ln>
              <a:noFill/>
            </a:ln>
          </p:spPr>
          <p:txBody>
            <a:bodyPr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2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4" name="组合 185"/>
          <p:cNvGrpSpPr/>
          <p:nvPr/>
        </p:nvGrpSpPr>
        <p:grpSpPr>
          <a:xfrm>
            <a:off x="5338982" y="1222537"/>
            <a:ext cx="2688781" cy="3015869"/>
            <a:chOff x="7117556" y="1700808"/>
            <a:chExt cx="3584575" cy="2047231"/>
          </a:xfrm>
          <a:solidFill>
            <a:srgbClr val="C00000"/>
          </a:solidFill>
        </p:grpSpPr>
        <p:grpSp>
          <p:nvGrpSpPr>
            <p:cNvPr id="5" name="组合 186"/>
            <p:cNvGrpSpPr/>
            <p:nvPr/>
          </p:nvGrpSpPr>
          <p:grpSpPr>
            <a:xfrm>
              <a:off x="7579518" y="1700808"/>
              <a:ext cx="3122613" cy="2047231"/>
              <a:chOff x="7579518" y="1700808"/>
              <a:chExt cx="3122613" cy="2047231"/>
            </a:xfrm>
            <a:grpFill/>
          </p:grpSpPr>
          <p:sp>
            <p:nvSpPr>
              <p:cNvPr id="189" name="矩形 5"/>
              <p:cNvSpPr>
                <a:spLocks noChangeArrowheads="1"/>
              </p:cNvSpPr>
              <p:nvPr/>
            </p:nvSpPr>
            <p:spPr bwMode="auto">
              <a:xfrm>
                <a:off x="7579518" y="1700808"/>
                <a:ext cx="3122613" cy="2047231"/>
              </a:xfrm>
              <a:custGeom>
                <a:avLst/>
                <a:gdLst>
                  <a:gd name="T0" fmla="*/ 0 w 3122991"/>
                  <a:gd name="T1" fmla="*/ 3230 h 1552630"/>
                  <a:gd name="T2" fmla="*/ 2876600 w 3122991"/>
                  <a:gd name="T3" fmla="*/ 0 h 1552630"/>
                  <a:gd name="T4" fmla="*/ 3107827 w 3122991"/>
                  <a:gd name="T5" fmla="*/ 252248 h 1552630"/>
                  <a:gd name="T6" fmla="*/ 3122991 w 3122991"/>
                  <a:gd name="T7" fmla="*/ 1552630 h 1552630"/>
                  <a:gd name="T8" fmla="*/ 0 w 3122991"/>
                  <a:gd name="T9" fmla="*/ 1552630 h 1552630"/>
                  <a:gd name="T10" fmla="*/ 0 w 3122991"/>
                  <a:gd name="T11" fmla="*/ 3230 h 15526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22991"/>
                  <a:gd name="T19" fmla="*/ 0 h 1552630"/>
                  <a:gd name="T20" fmla="*/ 3122991 w 3122991"/>
                  <a:gd name="T21" fmla="*/ 1552630 h 15526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22991" h="1552630">
                    <a:moveTo>
                      <a:pt x="0" y="3230"/>
                    </a:moveTo>
                    <a:lnTo>
                      <a:pt x="2876600" y="0"/>
                    </a:lnTo>
                    <a:lnTo>
                      <a:pt x="3107827" y="252248"/>
                    </a:lnTo>
                    <a:lnTo>
                      <a:pt x="3122991" y="1552630"/>
                    </a:lnTo>
                    <a:lnTo>
                      <a:pt x="0" y="1552630"/>
                    </a:lnTo>
                    <a:lnTo>
                      <a:pt x="0" y="323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 sz="12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90" name="任意多边形 12"/>
              <p:cNvSpPr>
                <a:spLocks noChangeArrowheads="1"/>
              </p:cNvSpPr>
              <p:nvPr/>
            </p:nvSpPr>
            <p:spPr bwMode="auto">
              <a:xfrm flipH="1">
                <a:off x="10452893" y="1705570"/>
                <a:ext cx="234950" cy="336549"/>
              </a:xfrm>
              <a:custGeom>
                <a:avLst/>
                <a:gdLst>
                  <a:gd name="T0" fmla="*/ 0 w 233692"/>
                  <a:gd name="T1" fmla="*/ 244140 h 246353"/>
                  <a:gd name="T2" fmla="*/ 217436 w 233692"/>
                  <a:gd name="T3" fmla="*/ 246353 h 246353"/>
                  <a:gd name="T4" fmla="*/ 233692 w 233692"/>
                  <a:gd name="T5" fmla="*/ 0 h 246353"/>
                  <a:gd name="T6" fmla="*/ 0 w 233692"/>
                  <a:gd name="T7" fmla="*/ 244140 h 24635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3692"/>
                  <a:gd name="T13" fmla="*/ 0 h 246353"/>
                  <a:gd name="T14" fmla="*/ 233692 w 233692"/>
                  <a:gd name="T15" fmla="*/ 246353 h 24635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3692" h="246353">
                    <a:moveTo>
                      <a:pt x="0" y="244140"/>
                    </a:moveTo>
                    <a:lnTo>
                      <a:pt x="217436" y="246353"/>
                    </a:lnTo>
                    <a:lnTo>
                      <a:pt x="233692" y="0"/>
                    </a:lnTo>
                    <a:lnTo>
                      <a:pt x="0" y="244140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 sz="12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88" name="等腰三角形 27"/>
            <p:cNvSpPr>
              <a:spLocks noChangeArrowheads="1"/>
            </p:cNvSpPr>
            <p:nvPr/>
          </p:nvSpPr>
          <p:spPr bwMode="auto">
            <a:xfrm rot="16200000">
              <a:off x="7033418" y="2536379"/>
              <a:ext cx="633413" cy="465137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2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199" name="Picture 57"/>
          <p:cNvPicPr>
            <a:picLocks noChangeAspect="1" noChangeArrowheads="1"/>
          </p:cNvPicPr>
          <p:nvPr/>
        </p:nvPicPr>
        <p:blipFill>
          <a:blip r:embed="rId1" cstate="print">
            <a:lum bright="24000"/>
          </a:blip>
          <a:srcRect r="50449" b="-420"/>
          <a:stretch>
            <a:fillRect/>
          </a:stretch>
        </p:blipFill>
        <p:spPr bwMode="auto">
          <a:xfrm>
            <a:off x="3018627" y="376150"/>
            <a:ext cx="219104" cy="47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0" name="Picture 57"/>
          <p:cNvPicPr>
            <a:picLocks noChangeAspect="1" noChangeArrowheads="1"/>
          </p:cNvPicPr>
          <p:nvPr/>
        </p:nvPicPr>
        <p:blipFill>
          <a:blip r:embed="rId2" cstate="print">
            <a:lum bright="24000"/>
          </a:blip>
          <a:srcRect t="-420" r="50449"/>
          <a:stretch>
            <a:fillRect/>
          </a:stretch>
        </p:blipFill>
        <p:spPr bwMode="auto">
          <a:xfrm>
            <a:off x="5469253" y="88086"/>
            <a:ext cx="216722" cy="5055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1" name="矩形 14"/>
          <p:cNvSpPr>
            <a:spLocks noChangeArrowheads="1"/>
          </p:cNvSpPr>
          <p:nvPr/>
        </p:nvSpPr>
        <p:spPr bwMode="auto">
          <a:xfrm>
            <a:off x="973675" y="1806334"/>
            <a:ext cx="2214025" cy="1915899"/>
          </a:xfrm>
          <a:prstGeom prst="rect">
            <a:avLst/>
          </a:prstGeom>
          <a:noFill/>
          <a:ln>
            <a:noFill/>
          </a:ln>
        </p:spPr>
        <p:txBody>
          <a:bodyPr wrap="square" lIns="68571" tIns="34285" rIns="68571" bIns="34285">
            <a:spAutoFit/>
          </a:bodyPr>
          <a:lstStyle/>
          <a:p>
            <a:pPr algn="just" defTabSz="91376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defRPr/>
            </a:pPr>
            <a:r>
              <a:rPr lang="en-US" altLang="zh-CN" b="1" spc="38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[</a:t>
            </a:r>
            <a:r>
              <a:rPr lang="zh-CN" altLang="en-US" sz="2400" b="1" spc="38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崇尚荣誉的人</a:t>
            </a:r>
            <a:r>
              <a:rPr lang="en-US" altLang="zh-CN" b="1" spc="38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]</a:t>
            </a:r>
            <a:endParaRPr lang="en-US" altLang="zh-CN" b="1" spc="38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 defTabSz="91376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defRPr/>
            </a:pPr>
            <a:r>
              <a:rPr lang="zh-CN" altLang="en-US" sz="1400" b="1" spc="38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靠的是提高素质、全面发展、争创一流，靠自己的工作实绩和贡献赢得人们的赞扬和尊</a:t>
            </a:r>
            <a:r>
              <a:rPr lang="zh-CN" altLang="en-US" sz="1400" b="1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敬。</a:t>
            </a:r>
            <a:endParaRPr lang="zh-CN" altLang="en-US" sz="1400" b="1" spc="38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3" name="矩形 16"/>
          <p:cNvSpPr>
            <a:spLocks noChangeArrowheads="1"/>
          </p:cNvSpPr>
          <p:nvPr/>
        </p:nvSpPr>
        <p:spPr bwMode="auto">
          <a:xfrm>
            <a:off x="5770332" y="1923828"/>
            <a:ext cx="2167168" cy="1592734"/>
          </a:xfrm>
          <a:prstGeom prst="rect">
            <a:avLst/>
          </a:prstGeom>
          <a:noFill/>
          <a:ln>
            <a:noFill/>
          </a:ln>
        </p:spPr>
        <p:txBody>
          <a:bodyPr wrap="square" lIns="68571" tIns="34285" rIns="68571" bIns="34285">
            <a:spAutoFit/>
          </a:bodyPr>
          <a:lstStyle/>
          <a:p>
            <a:pPr algn="just" defTabSz="91376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defRPr/>
            </a:pPr>
            <a:r>
              <a:rPr lang="en-US" altLang="zh-CN" b="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[</a:t>
            </a:r>
            <a:r>
              <a:rPr lang="zh-CN" altLang="en-US" sz="2400" b="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追求名利的人</a:t>
            </a:r>
            <a:r>
              <a:rPr lang="en-US" altLang="zh-CN" b="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]</a:t>
            </a:r>
            <a:endParaRPr lang="en-US" altLang="zh-CN" b="1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 defTabSz="91376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defRPr/>
            </a:pPr>
            <a:r>
              <a:rPr lang="zh-CN" altLang="en-US" sz="1400" b="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往往喜欢对工作做表面文章，沽名钓誉，甚至弄虚作假，骗取功</a:t>
            </a:r>
            <a:r>
              <a:rPr lang="zh-CN" altLang="en-US" sz="1400" b="1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名。</a:t>
            </a:r>
            <a:endParaRPr lang="zh-CN" altLang="en-US" sz="1400" b="1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8" name="文本框 22"/>
          <p:cNvSpPr>
            <a:spLocks noChangeArrowheads="1"/>
          </p:cNvSpPr>
          <p:nvPr/>
        </p:nvSpPr>
        <p:spPr bwMode="auto">
          <a:xfrm>
            <a:off x="3113890" y="2031927"/>
            <a:ext cx="2725695" cy="1029503"/>
          </a:xfrm>
          <a:prstGeom prst="rect">
            <a:avLst/>
          </a:prstGeom>
          <a:noFill/>
          <a:ln>
            <a:noFill/>
          </a:ln>
        </p:spPr>
        <p:txBody>
          <a:bodyPr lIns="68571" tIns="34285" rIns="68571" bIns="34285">
            <a:spAutoFit/>
          </a:bodyPr>
          <a:lstStyle/>
          <a:p>
            <a:pPr algn="ctr" defTabSz="9137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spc="225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获取荣誉的途径不同</a:t>
            </a:r>
            <a:endParaRPr lang="zh-CN" altLang="en-US" sz="2400" b="1" spc="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Rectangle 2"/>
          <p:cNvSpPr>
            <a:spLocks noChangeArrowheads="1"/>
          </p:cNvSpPr>
          <p:nvPr/>
        </p:nvSpPr>
        <p:spPr bwMode="auto">
          <a:xfrm>
            <a:off x="579424" y="408808"/>
            <a:ext cx="5669304" cy="576129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defTabSz="9137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崇尚荣誉与追求名利的区别</a:t>
            </a:r>
            <a:endParaRPr lang="en-US" altLang="zh-CN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80"/>
          <p:cNvGrpSpPr/>
          <p:nvPr/>
        </p:nvGrpSpPr>
        <p:grpSpPr bwMode="auto">
          <a:xfrm>
            <a:off x="887132" y="1224870"/>
            <a:ext cx="2716169" cy="3021107"/>
            <a:chOff x="1182688" y="1703982"/>
            <a:chExt cx="3621087" cy="2043045"/>
          </a:xfrm>
        </p:grpSpPr>
        <p:grpSp>
          <p:nvGrpSpPr>
            <p:cNvPr id="3" name="组合 181"/>
            <p:cNvGrpSpPr/>
            <p:nvPr/>
          </p:nvGrpSpPr>
          <p:grpSpPr bwMode="auto">
            <a:xfrm>
              <a:off x="1182688" y="1703982"/>
              <a:ext cx="3133725" cy="2043045"/>
              <a:chOff x="1182688" y="1703982"/>
              <a:chExt cx="3133725" cy="2043045"/>
            </a:xfrm>
          </p:grpSpPr>
          <p:sp>
            <p:nvSpPr>
              <p:cNvPr id="184" name="矩形 7"/>
              <p:cNvSpPr>
                <a:spLocks noChangeArrowheads="1"/>
              </p:cNvSpPr>
              <p:nvPr/>
            </p:nvSpPr>
            <p:spPr bwMode="auto">
              <a:xfrm>
                <a:off x="1193800" y="1703982"/>
                <a:ext cx="3122613" cy="2043045"/>
              </a:xfrm>
              <a:custGeom>
                <a:avLst/>
                <a:gdLst>
                  <a:gd name="T0" fmla="*/ 3858 w 3122991"/>
                  <a:gd name="T1" fmla="*/ 236778 h 1549400"/>
                  <a:gd name="T2" fmla="*/ 327949 w 3122991"/>
                  <a:gd name="T3" fmla="*/ 5284 h 1549400"/>
                  <a:gd name="T4" fmla="*/ 3122991 w 3122991"/>
                  <a:gd name="T5" fmla="*/ 0 h 1549400"/>
                  <a:gd name="T6" fmla="*/ 3122991 w 3122991"/>
                  <a:gd name="T7" fmla="*/ 1549400 h 1549400"/>
                  <a:gd name="T8" fmla="*/ 0 w 3122991"/>
                  <a:gd name="T9" fmla="*/ 1549400 h 1549400"/>
                  <a:gd name="T10" fmla="*/ 3858 w 3122991"/>
                  <a:gd name="T11" fmla="*/ 236778 h 15494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22991"/>
                  <a:gd name="T19" fmla="*/ 0 h 1549400"/>
                  <a:gd name="T20" fmla="*/ 3122991 w 3122991"/>
                  <a:gd name="T21" fmla="*/ 1549400 h 15494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22991" h="1549400">
                    <a:moveTo>
                      <a:pt x="3858" y="236778"/>
                    </a:moveTo>
                    <a:lnTo>
                      <a:pt x="327949" y="5284"/>
                    </a:lnTo>
                    <a:lnTo>
                      <a:pt x="3122991" y="0"/>
                    </a:lnTo>
                    <a:lnTo>
                      <a:pt x="3122991" y="1549400"/>
                    </a:lnTo>
                    <a:lnTo>
                      <a:pt x="0" y="1549400"/>
                    </a:lnTo>
                    <a:lnTo>
                      <a:pt x="3858" y="236778"/>
                    </a:lnTo>
                    <a:close/>
                  </a:path>
                </a:pathLst>
              </a:custGeom>
              <a:solidFill>
                <a:srgbClr val="C4261D"/>
              </a:solidFill>
              <a:ln>
                <a:noFill/>
              </a:ln>
            </p:spPr>
            <p:txBody>
              <a:bodyPr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 sz="12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85" name="任意多边形 10"/>
              <p:cNvSpPr>
                <a:spLocks noChangeArrowheads="1"/>
              </p:cNvSpPr>
              <p:nvPr/>
            </p:nvSpPr>
            <p:spPr bwMode="auto">
              <a:xfrm>
                <a:off x="1182688" y="1703982"/>
                <a:ext cx="360362" cy="338093"/>
              </a:xfrm>
              <a:custGeom>
                <a:avLst/>
                <a:gdLst>
                  <a:gd name="T0" fmla="*/ 0 w 344438"/>
                  <a:gd name="T1" fmla="*/ 229626 h 229626"/>
                  <a:gd name="T2" fmla="*/ 344438 w 344438"/>
                  <a:gd name="T3" fmla="*/ 217324 h 229626"/>
                  <a:gd name="T4" fmla="*/ 328036 w 344438"/>
                  <a:gd name="T5" fmla="*/ 0 h 229626"/>
                  <a:gd name="T6" fmla="*/ 0 w 344438"/>
                  <a:gd name="T7" fmla="*/ 229626 h 2296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44438"/>
                  <a:gd name="T13" fmla="*/ 0 h 229626"/>
                  <a:gd name="T14" fmla="*/ 344438 w 344438"/>
                  <a:gd name="T15" fmla="*/ 229626 h 2296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44438" h="229626">
                    <a:moveTo>
                      <a:pt x="0" y="229626"/>
                    </a:moveTo>
                    <a:lnTo>
                      <a:pt x="344438" y="217324"/>
                    </a:lnTo>
                    <a:lnTo>
                      <a:pt x="328036" y="0"/>
                    </a:lnTo>
                    <a:lnTo>
                      <a:pt x="0" y="229626"/>
                    </a:lnTo>
                    <a:close/>
                  </a:path>
                </a:pathLst>
              </a:custGeom>
              <a:solidFill>
                <a:srgbClr val="C4261D">
                  <a:lumMod val="75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 sz="12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83" name="等腰三角形 26"/>
            <p:cNvSpPr>
              <a:spLocks noChangeArrowheads="1"/>
            </p:cNvSpPr>
            <p:nvPr/>
          </p:nvSpPr>
          <p:spPr bwMode="auto">
            <a:xfrm rot="5400000">
              <a:off x="4228441" y="2519658"/>
              <a:ext cx="663305" cy="487362"/>
            </a:xfrm>
            <a:prstGeom prst="triangle">
              <a:avLst>
                <a:gd name="adj" fmla="val 50000"/>
              </a:avLst>
            </a:prstGeom>
            <a:solidFill>
              <a:srgbClr val="C4261D"/>
            </a:solidFill>
            <a:ln>
              <a:noFill/>
            </a:ln>
          </p:spPr>
          <p:txBody>
            <a:bodyPr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2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4" name="组合 185"/>
          <p:cNvGrpSpPr/>
          <p:nvPr/>
        </p:nvGrpSpPr>
        <p:grpSpPr>
          <a:xfrm>
            <a:off x="5338982" y="1222537"/>
            <a:ext cx="2688781" cy="3015869"/>
            <a:chOff x="7117556" y="1700808"/>
            <a:chExt cx="3584575" cy="2047231"/>
          </a:xfrm>
          <a:solidFill>
            <a:srgbClr val="C00000"/>
          </a:solidFill>
        </p:grpSpPr>
        <p:grpSp>
          <p:nvGrpSpPr>
            <p:cNvPr id="5" name="组合 186"/>
            <p:cNvGrpSpPr/>
            <p:nvPr/>
          </p:nvGrpSpPr>
          <p:grpSpPr>
            <a:xfrm>
              <a:off x="7579518" y="1700808"/>
              <a:ext cx="3122613" cy="2047231"/>
              <a:chOff x="7579518" y="1700808"/>
              <a:chExt cx="3122613" cy="2047231"/>
            </a:xfrm>
            <a:grpFill/>
          </p:grpSpPr>
          <p:sp>
            <p:nvSpPr>
              <p:cNvPr id="189" name="矩形 5"/>
              <p:cNvSpPr>
                <a:spLocks noChangeArrowheads="1"/>
              </p:cNvSpPr>
              <p:nvPr/>
            </p:nvSpPr>
            <p:spPr bwMode="auto">
              <a:xfrm>
                <a:off x="7579518" y="1700808"/>
                <a:ext cx="3122613" cy="2047231"/>
              </a:xfrm>
              <a:custGeom>
                <a:avLst/>
                <a:gdLst>
                  <a:gd name="T0" fmla="*/ 0 w 3122991"/>
                  <a:gd name="T1" fmla="*/ 3230 h 1552630"/>
                  <a:gd name="T2" fmla="*/ 2876600 w 3122991"/>
                  <a:gd name="T3" fmla="*/ 0 h 1552630"/>
                  <a:gd name="T4" fmla="*/ 3107827 w 3122991"/>
                  <a:gd name="T5" fmla="*/ 252248 h 1552630"/>
                  <a:gd name="T6" fmla="*/ 3122991 w 3122991"/>
                  <a:gd name="T7" fmla="*/ 1552630 h 1552630"/>
                  <a:gd name="T8" fmla="*/ 0 w 3122991"/>
                  <a:gd name="T9" fmla="*/ 1552630 h 1552630"/>
                  <a:gd name="T10" fmla="*/ 0 w 3122991"/>
                  <a:gd name="T11" fmla="*/ 3230 h 15526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22991"/>
                  <a:gd name="T19" fmla="*/ 0 h 1552630"/>
                  <a:gd name="T20" fmla="*/ 3122991 w 3122991"/>
                  <a:gd name="T21" fmla="*/ 1552630 h 15526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22991" h="1552630">
                    <a:moveTo>
                      <a:pt x="0" y="3230"/>
                    </a:moveTo>
                    <a:lnTo>
                      <a:pt x="2876600" y="0"/>
                    </a:lnTo>
                    <a:lnTo>
                      <a:pt x="3107827" y="252248"/>
                    </a:lnTo>
                    <a:lnTo>
                      <a:pt x="3122991" y="1552630"/>
                    </a:lnTo>
                    <a:lnTo>
                      <a:pt x="0" y="1552630"/>
                    </a:lnTo>
                    <a:lnTo>
                      <a:pt x="0" y="323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 sz="12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90" name="任意多边形 12"/>
              <p:cNvSpPr>
                <a:spLocks noChangeArrowheads="1"/>
              </p:cNvSpPr>
              <p:nvPr/>
            </p:nvSpPr>
            <p:spPr bwMode="auto">
              <a:xfrm flipH="1">
                <a:off x="10452893" y="1705570"/>
                <a:ext cx="234950" cy="336549"/>
              </a:xfrm>
              <a:custGeom>
                <a:avLst/>
                <a:gdLst>
                  <a:gd name="T0" fmla="*/ 0 w 233692"/>
                  <a:gd name="T1" fmla="*/ 244140 h 246353"/>
                  <a:gd name="T2" fmla="*/ 217436 w 233692"/>
                  <a:gd name="T3" fmla="*/ 246353 h 246353"/>
                  <a:gd name="T4" fmla="*/ 233692 w 233692"/>
                  <a:gd name="T5" fmla="*/ 0 h 246353"/>
                  <a:gd name="T6" fmla="*/ 0 w 233692"/>
                  <a:gd name="T7" fmla="*/ 244140 h 24635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3692"/>
                  <a:gd name="T13" fmla="*/ 0 h 246353"/>
                  <a:gd name="T14" fmla="*/ 233692 w 233692"/>
                  <a:gd name="T15" fmla="*/ 246353 h 24635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3692" h="246353">
                    <a:moveTo>
                      <a:pt x="0" y="244140"/>
                    </a:moveTo>
                    <a:lnTo>
                      <a:pt x="217436" y="246353"/>
                    </a:lnTo>
                    <a:lnTo>
                      <a:pt x="233692" y="0"/>
                    </a:lnTo>
                    <a:lnTo>
                      <a:pt x="0" y="244140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 sz="12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88" name="等腰三角形 27"/>
            <p:cNvSpPr>
              <a:spLocks noChangeArrowheads="1"/>
            </p:cNvSpPr>
            <p:nvPr/>
          </p:nvSpPr>
          <p:spPr bwMode="auto">
            <a:xfrm rot="16200000">
              <a:off x="7033418" y="2536379"/>
              <a:ext cx="633413" cy="465137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2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199" name="Picture 57"/>
          <p:cNvPicPr>
            <a:picLocks noChangeAspect="1" noChangeArrowheads="1"/>
          </p:cNvPicPr>
          <p:nvPr/>
        </p:nvPicPr>
        <p:blipFill>
          <a:blip r:embed="rId1" cstate="print">
            <a:lum bright="24000"/>
          </a:blip>
          <a:srcRect r="50449" b="-420"/>
          <a:stretch>
            <a:fillRect/>
          </a:stretch>
        </p:blipFill>
        <p:spPr bwMode="auto">
          <a:xfrm>
            <a:off x="3018627" y="376150"/>
            <a:ext cx="219104" cy="47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0" name="Picture 57"/>
          <p:cNvPicPr>
            <a:picLocks noChangeAspect="1" noChangeArrowheads="1"/>
          </p:cNvPicPr>
          <p:nvPr/>
        </p:nvPicPr>
        <p:blipFill>
          <a:blip r:embed="rId2" cstate="print">
            <a:lum bright="24000"/>
          </a:blip>
          <a:srcRect t="-420" r="50449"/>
          <a:stretch>
            <a:fillRect/>
          </a:stretch>
        </p:blipFill>
        <p:spPr bwMode="auto">
          <a:xfrm>
            <a:off x="5469253" y="88086"/>
            <a:ext cx="216722" cy="5055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1" name="矩形 14"/>
          <p:cNvSpPr>
            <a:spLocks noChangeArrowheads="1"/>
          </p:cNvSpPr>
          <p:nvPr/>
        </p:nvSpPr>
        <p:spPr bwMode="auto">
          <a:xfrm>
            <a:off x="960975" y="1447541"/>
            <a:ext cx="2201325" cy="2562230"/>
          </a:xfrm>
          <a:prstGeom prst="rect">
            <a:avLst/>
          </a:prstGeom>
          <a:noFill/>
          <a:ln>
            <a:noFill/>
          </a:ln>
        </p:spPr>
        <p:txBody>
          <a:bodyPr wrap="square" lIns="68571" tIns="34285" rIns="68571" bIns="34285">
            <a:spAutoFit/>
          </a:bodyPr>
          <a:lstStyle/>
          <a:p>
            <a:pPr algn="just" defTabSz="91376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defRPr/>
            </a:pPr>
            <a:r>
              <a:rPr lang="en-US" altLang="zh-CN" b="1" spc="38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[</a:t>
            </a:r>
            <a:r>
              <a:rPr lang="zh-CN" altLang="en-US" sz="2400" b="1" spc="38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崇尚荣誉的人</a:t>
            </a:r>
            <a:r>
              <a:rPr lang="en-US" altLang="zh-CN" b="1" spc="38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]</a:t>
            </a:r>
            <a:endParaRPr lang="en-US" altLang="zh-CN" b="1" spc="38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 defTabSz="91376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defRPr/>
            </a:pPr>
            <a:r>
              <a:rPr lang="zh-CN" altLang="en-US" sz="1400" b="1" spc="38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在得到荣誉后，不仅把集体的荣誉看得高于一切，而且总把自己荣誉的获得归功于战友帮助和组织培养，把荣誉作为鞭策自己前进的动</a:t>
            </a:r>
            <a:r>
              <a:rPr lang="zh-CN" altLang="en-US" sz="1400" b="1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力。</a:t>
            </a:r>
            <a:endParaRPr lang="zh-CN" altLang="en-US" sz="1400" b="1" spc="38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3" name="矩形 16"/>
          <p:cNvSpPr>
            <a:spLocks noChangeArrowheads="1"/>
          </p:cNvSpPr>
          <p:nvPr/>
        </p:nvSpPr>
        <p:spPr bwMode="auto">
          <a:xfrm>
            <a:off x="5783032" y="1834345"/>
            <a:ext cx="2230668" cy="1915899"/>
          </a:xfrm>
          <a:prstGeom prst="rect">
            <a:avLst/>
          </a:prstGeom>
          <a:noFill/>
          <a:ln>
            <a:noFill/>
          </a:ln>
        </p:spPr>
        <p:txBody>
          <a:bodyPr wrap="square" lIns="68571" tIns="34285" rIns="68571" bIns="34285">
            <a:spAutoFit/>
          </a:bodyPr>
          <a:lstStyle/>
          <a:p>
            <a:pPr algn="just" defTabSz="91376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defRPr/>
            </a:pPr>
            <a:r>
              <a:rPr lang="en-US" altLang="zh-CN" b="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[</a:t>
            </a:r>
            <a:r>
              <a:rPr lang="zh-CN" altLang="en-US" sz="2400" b="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追求名利的人</a:t>
            </a:r>
            <a:r>
              <a:rPr lang="en-US" altLang="zh-CN" b="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]</a:t>
            </a:r>
            <a:endParaRPr lang="en-US" altLang="zh-CN" b="1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 defTabSz="91376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defRPr/>
            </a:pPr>
            <a:r>
              <a:rPr lang="zh-CN" altLang="en-US" sz="1400" b="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把荣誉完全归功于个人，沾沾自喜，得不到它时又怨天尤人，甚至嫉恨别人的荣</a:t>
            </a:r>
            <a:r>
              <a:rPr lang="zh-CN" altLang="en-US" sz="1400" b="1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誉</a:t>
            </a:r>
            <a:r>
              <a:rPr lang="zh-CN" altLang="en-US" sz="1200" b="1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  <a:endParaRPr lang="zh-CN" altLang="en-US" sz="1200" b="1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8" name="文本框 22"/>
          <p:cNvSpPr>
            <a:spLocks noChangeArrowheads="1"/>
          </p:cNvSpPr>
          <p:nvPr/>
        </p:nvSpPr>
        <p:spPr bwMode="auto">
          <a:xfrm>
            <a:off x="3113890" y="2031927"/>
            <a:ext cx="2725695" cy="1029503"/>
          </a:xfrm>
          <a:prstGeom prst="rect">
            <a:avLst/>
          </a:prstGeom>
          <a:noFill/>
          <a:ln>
            <a:noFill/>
          </a:ln>
        </p:spPr>
        <p:txBody>
          <a:bodyPr lIns="68571" tIns="34285" rIns="68571" bIns="34285">
            <a:spAutoFit/>
          </a:bodyPr>
          <a:lstStyle/>
          <a:p>
            <a:pPr algn="ctr" defTabSz="9137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spc="225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对待荣誉的态度不同</a:t>
            </a:r>
            <a:endParaRPr lang="zh-CN" altLang="en-US" sz="2400" b="1" spc="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Rectangle 2"/>
          <p:cNvSpPr>
            <a:spLocks noChangeArrowheads="1"/>
          </p:cNvSpPr>
          <p:nvPr/>
        </p:nvSpPr>
        <p:spPr bwMode="auto">
          <a:xfrm>
            <a:off x="622966" y="376151"/>
            <a:ext cx="5669304" cy="576129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defTabSz="9137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崇尚荣誉与追求名利的区别</a:t>
            </a:r>
            <a:endParaRPr lang="en-US" altLang="zh-CN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Freeform 7"/>
          <p:cNvSpPr/>
          <p:nvPr/>
        </p:nvSpPr>
        <p:spPr bwMode="auto">
          <a:xfrm>
            <a:off x="5114401" y="2759230"/>
            <a:ext cx="839500" cy="838006"/>
          </a:xfrm>
          <a:custGeom>
            <a:avLst/>
            <a:gdLst>
              <a:gd name="T0" fmla="*/ 0 w 242"/>
              <a:gd name="T1" fmla="*/ 148 h 242"/>
              <a:gd name="T2" fmla="*/ 105 w 242"/>
              <a:gd name="T3" fmla="*/ 105 h 242"/>
              <a:gd name="T4" fmla="*/ 148 w 242"/>
              <a:gd name="T5" fmla="*/ 0 h 242"/>
              <a:gd name="T6" fmla="*/ 242 w 242"/>
              <a:gd name="T7" fmla="*/ 0 h 242"/>
              <a:gd name="T8" fmla="*/ 171 w 242"/>
              <a:gd name="T9" fmla="*/ 171 h 242"/>
              <a:gd name="T10" fmla="*/ 0 w 242"/>
              <a:gd name="T11" fmla="*/ 242 h 242"/>
              <a:gd name="T12" fmla="*/ 0 w 242"/>
              <a:gd name="T13" fmla="*/ 148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2" h="242">
                <a:moveTo>
                  <a:pt x="0" y="148"/>
                </a:moveTo>
                <a:cubicBezTo>
                  <a:pt x="41" y="148"/>
                  <a:pt x="78" y="132"/>
                  <a:pt x="105" y="105"/>
                </a:cubicBezTo>
                <a:cubicBezTo>
                  <a:pt x="132" y="78"/>
                  <a:pt x="148" y="41"/>
                  <a:pt x="148" y="0"/>
                </a:cubicBezTo>
                <a:cubicBezTo>
                  <a:pt x="242" y="0"/>
                  <a:pt x="242" y="0"/>
                  <a:pt x="242" y="0"/>
                </a:cubicBezTo>
                <a:cubicBezTo>
                  <a:pt x="242" y="67"/>
                  <a:pt x="215" y="127"/>
                  <a:pt x="171" y="171"/>
                </a:cubicBezTo>
                <a:cubicBezTo>
                  <a:pt x="127" y="215"/>
                  <a:pt x="67" y="242"/>
                  <a:pt x="0" y="242"/>
                </a:cubicBezTo>
                <a:lnTo>
                  <a:pt x="0" y="148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lIns="68571" tIns="34285" rIns="68571" bIns="34285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kern="0" dirty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76" name="Freeform 8"/>
          <p:cNvSpPr/>
          <p:nvPr/>
        </p:nvSpPr>
        <p:spPr bwMode="auto">
          <a:xfrm>
            <a:off x="4280615" y="2759230"/>
            <a:ext cx="834737" cy="838006"/>
          </a:xfrm>
          <a:custGeom>
            <a:avLst/>
            <a:gdLst>
              <a:gd name="T0" fmla="*/ 241 w 241"/>
              <a:gd name="T1" fmla="*/ 242 h 242"/>
              <a:gd name="T2" fmla="*/ 70 w 241"/>
              <a:gd name="T3" fmla="*/ 171 h 242"/>
              <a:gd name="T4" fmla="*/ 0 w 241"/>
              <a:gd name="T5" fmla="*/ 0 h 242"/>
              <a:gd name="T6" fmla="*/ 93 w 241"/>
              <a:gd name="T7" fmla="*/ 0 h 242"/>
              <a:gd name="T8" fmla="*/ 136 w 241"/>
              <a:gd name="T9" fmla="*/ 105 h 242"/>
              <a:gd name="T10" fmla="*/ 241 w 241"/>
              <a:gd name="T11" fmla="*/ 148 h 242"/>
              <a:gd name="T12" fmla="*/ 241 w 241"/>
              <a:gd name="T13" fmla="*/ 242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1" h="242">
                <a:moveTo>
                  <a:pt x="241" y="242"/>
                </a:moveTo>
                <a:cubicBezTo>
                  <a:pt x="174" y="242"/>
                  <a:pt x="114" y="215"/>
                  <a:pt x="70" y="171"/>
                </a:cubicBezTo>
                <a:cubicBezTo>
                  <a:pt x="27" y="127"/>
                  <a:pt x="0" y="67"/>
                  <a:pt x="0" y="0"/>
                </a:cubicBezTo>
                <a:cubicBezTo>
                  <a:pt x="93" y="0"/>
                  <a:pt x="93" y="0"/>
                  <a:pt x="93" y="0"/>
                </a:cubicBezTo>
                <a:cubicBezTo>
                  <a:pt x="93" y="41"/>
                  <a:pt x="110" y="78"/>
                  <a:pt x="136" y="105"/>
                </a:cubicBezTo>
                <a:cubicBezTo>
                  <a:pt x="163" y="132"/>
                  <a:pt x="200" y="148"/>
                  <a:pt x="241" y="148"/>
                </a:cubicBezTo>
                <a:lnTo>
                  <a:pt x="241" y="242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lIns="68571" tIns="34285" rIns="68571" bIns="34285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kern="0" dirty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77" name="Freeform 9"/>
          <p:cNvSpPr/>
          <p:nvPr/>
        </p:nvSpPr>
        <p:spPr bwMode="auto">
          <a:xfrm>
            <a:off x="3764056" y="1922415"/>
            <a:ext cx="837118" cy="836815"/>
          </a:xfrm>
          <a:custGeom>
            <a:avLst/>
            <a:gdLst>
              <a:gd name="T0" fmla="*/ 0 w 242"/>
              <a:gd name="T1" fmla="*/ 0 h 242"/>
              <a:gd name="T2" fmla="*/ 171 w 242"/>
              <a:gd name="T3" fmla="*/ 71 h 242"/>
              <a:gd name="T4" fmla="*/ 242 w 242"/>
              <a:gd name="T5" fmla="*/ 242 h 242"/>
              <a:gd name="T6" fmla="*/ 149 w 242"/>
              <a:gd name="T7" fmla="*/ 242 h 242"/>
              <a:gd name="T8" fmla="*/ 105 w 242"/>
              <a:gd name="T9" fmla="*/ 137 h 242"/>
              <a:gd name="T10" fmla="*/ 0 w 242"/>
              <a:gd name="T11" fmla="*/ 94 h 242"/>
              <a:gd name="T12" fmla="*/ 0 w 242"/>
              <a:gd name="T13" fmla="*/ 0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2" h="242">
                <a:moveTo>
                  <a:pt x="0" y="0"/>
                </a:moveTo>
                <a:cubicBezTo>
                  <a:pt x="67" y="0"/>
                  <a:pt x="127" y="28"/>
                  <a:pt x="171" y="71"/>
                </a:cubicBezTo>
                <a:cubicBezTo>
                  <a:pt x="215" y="115"/>
                  <a:pt x="242" y="175"/>
                  <a:pt x="242" y="242"/>
                </a:cubicBezTo>
                <a:cubicBezTo>
                  <a:pt x="149" y="242"/>
                  <a:pt x="149" y="242"/>
                  <a:pt x="149" y="242"/>
                </a:cubicBezTo>
                <a:cubicBezTo>
                  <a:pt x="149" y="201"/>
                  <a:pt x="132" y="164"/>
                  <a:pt x="105" y="137"/>
                </a:cubicBezTo>
                <a:cubicBezTo>
                  <a:pt x="78" y="111"/>
                  <a:pt x="41" y="94"/>
                  <a:pt x="0" y="94"/>
                </a:cubicBez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lIns="68571" tIns="34285" rIns="68571" bIns="34285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kern="0" dirty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78" name="Freeform 10"/>
          <p:cNvSpPr/>
          <p:nvPr/>
        </p:nvSpPr>
        <p:spPr bwMode="auto">
          <a:xfrm>
            <a:off x="2929319" y="1922415"/>
            <a:ext cx="834737" cy="836815"/>
          </a:xfrm>
          <a:custGeom>
            <a:avLst/>
            <a:gdLst>
              <a:gd name="T0" fmla="*/ 241 w 241"/>
              <a:gd name="T1" fmla="*/ 94 h 242"/>
              <a:gd name="T2" fmla="*/ 137 w 241"/>
              <a:gd name="T3" fmla="*/ 137 h 242"/>
              <a:gd name="T4" fmla="*/ 93 w 241"/>
              <a:gd name="T5" fmla="*/ 242 h 242"/>
              <a:gd name="T6" fmla="*/ 0 w 241"/>
              <a:gd name="T7" fmla="*/ 242 h 242"/>
              <a:gd name="T8" fmla="*/ 71 w 241"/>
              <a:gd name="T9" fmla="*/ 71 h 242"/>
              <a:gd name="T10" fmla="*/ 241 w 241"/>
              <a:gd name="T11" fmla="*/ 0 h 242"/>
              <a:gd name="T12" fmla="*/ 241 w 241"/>
              <a:gd name="T13" fmla="*/ 94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1" h="242">
                <a:moveTo>
                  <a:pt x="241" y="94"/>
                </a:moveTo>
                <a:cubicBezTo>
                  <a:pt x="200" y="94"/>
                  <a:pt x="163" y="111"/>
                  <a:pt x="137" y="137"/>
                </a:cubicBezTo>
                <a:cubicBezTo>
                  <a:pt x="110" y="164"/>
                  <a:pt x="93" y="201"/>
                  <a:pt x="93" y="242"/>
                </a:cubicBezTo>
                <a:cubicBezTo>
                  <a:pt x="0" y="242"/>
                  <a:pt x="0" y="242"/>
                  <a:pt x="0" y="242"/>
                </a:cubicBezTo>
                <a:cubicBezTo>
                  <a:pt x="0" y="175"/>
                  <a:pt x="27" y="115"/>
                  <a:pt x="71" y="71"/>
                </a:cubicBezTo>
                <a:cubicBezTo>
                  <a:pt x="114" y="28"/>
                  <a:pt x="175" y="0"/>
                  <a:pt x="241" y="0"/>
                </a:cubicBezTo>
                <a:lnTo>
                  <a:pt x="241" y="94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lIns="68571" tIns="34285" rIns="68571" bIns="34285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kern="0" dirty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130" name="TextBox 129"/>
          <p:cNvSpPr txBox="1">
            <a:spLocks noChangeArrowheads="1"/>
          </p:cNvSpPr>
          <p:nvPr/>
        </p:nvSpPr>
        <p:spPr bwMode="auto">
          <a:xfrm>
            <a:off x="403286" y="2800893"/>
            <a:ext cx="2809050" cy="11772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71" tIns="34285" rIns="68571" bIns="34285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纤黑简体"/>
              </a:rPr>
              <a:t>显性的荣誉放在领奖台上，表现为金、银杯，荣誉证书、一二三</a:t>
            </a:r>
            <a:r>
              <a:rPr lang="zh-CN" altLang="en-US" sz="160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纤黑简体"/>
              </a:rPr>
              <a:t>等奖、</a:t>
            </a:r>
            <a:r>
              <a:rPr lang="zh-CN" altLang="en-US" sz="16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纤黑简体"/>
              </a:rPr>
              <a:t>荣誉称号等</a:t>
            </a:r>
            <a:r>
              <a:rPr lang="zh-CN" altLang="en-US" sz="160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纤黑简体"/>
              </a:rPr>
              <a:t>等。</a:t>
            </a:r>
            <a:endParaRPr lang="zh-CN" altLang="en-US" sz="16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纤黑简体"/>
            </a:endParaRPr>
          </a:p>
        </p:txBody>
      </p:sp>
      <p:grpSp>
        <p:nvGrpSpPr>
          <p:cNvPr id="3" name="组合 130"/>
          <p:cNvGrpSpPr/>
          <p:nvPr/>
        </p:nvGrpSpPr>
        <p:grpSpPr bwMode="auto">
          <a:xfrm>
            <a:off x="3328231" y="2238792"/>
            <a:ext cx="916901" cy="897777"/>
            <a:chOff x="3732941" y="3938078"/>
            <a:chExt cx="1221563" cy="1197023"/>
          </a:xfrm>
        </p:grpSpPr>
        <p:sp>
          <p:nvSpPr>
            <p:cNvPr id="132" name="椭圆 131"/>
            <p:cNvSpPr/>
            <p:nvPr/>
          </p:nvSpPr>
          <p:spPr>
            <a:xfrm>
              <a:off x="3732941" y="4014598"/>
              <a:ext cx="1120503" cy="112050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9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651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3853576" y="3938078"/>
              <a:ext cx="1100928" cy="11887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100" dirty="0">
                  <a:solidFill>
                    <a:srgbClr val="7030A0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显性荣誉</a:t>
              </a:r>
              <a:endParaRPr lang="zh-CN" altLang="en-US" sz="2100" dirty="0">
                <a:solidFill>
                  <a:srgbClr val="7030A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35" name="TextBox 134"/>
          <p:cNvSpPr txBox="1">
            <a:spLocks noChangeArrowheads="1"/>
          </p:cNvSpPr>
          <p:nvPr/>
        </p:nvSpPr>
        <p:spPr bwMode="auto">
          <a:xfrm>
            <a:off x="5634142" y="1154967"/>
            <a:ext cx="3266743" cy="154656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71" tIns="34285" rIns="68571" bIns="34285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纤黑简体"/>
              </a:rPr>
              <a:t>潜性</a:t>
            </a:r>
            <a:r>
              <a:rPr lang="zh-CN" altLang="en-US" sz="16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纤黑简体"/>
              </a:rPr>
              <a:t>荣誉藏在人的心里，主要表现形式</a:t>
            </a:r>
            <a:r>
              <a:rPr lang="zh-CN" altLang="en-US" sz="16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纤黑简体"/>
              </a:rPr>
              <a:t>为大家的</a:t>
            </a:r>
            <a:r>
              <a:rPr lang="zh-CN" altLang="en-US" sz="16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纤黑简体"/>
              </a:rPr>
              <a:t>口</a:t>
            </a:r>
            <a:r>
              <a:rPr lang="zh-CN" altLang="en-US" sz="16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纤黑简体"/>
              </a:rPr>
              <a:t>碑，老师们</a:t>
            </a:r>
            <a:r>
              <a:rPr lang="zh-CN" altLang="en-US" sz="16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纤黑简体"/>
              </a:rPr>
              <a:t>对你人品和素质的称</a:t>
            </a:r>
            <a:r>
              <a:rPr lang="zh-CN" altLang="en-US" sz="16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纤黑简体"/>
              </a:rPr>
              <a:t>赞，同学们</a:t>
            </a:r>
            <a:r>
              <a:rPr lang="zh-CN" altLang="en-US" sz="16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纤黑简体"/>
              </a:rPr>
              <a:t>看你时那崇拜的眼神，都是潜性荣</a:t>
            </a:r>
            <a:r>
              <a:rPr lang="zh-CN" altLang="en-US" sz="16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纤黑简体"/>
              </a:rPr>
              <a:t>誉。</a:t>
            </a:r>
            <a:endParaRPr lang="zh-CN" altLang="en-US" sz="16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纤黑简体"/>
            </a:endParaRPr>
          </a:p>
        </p:txBody>
      </p:sp>
      <p:grpSp>
        <p:nvGrpSpPr>
          <p:cNvPr id="4" name="组合 135"/>
          <p:cNvGrpSpPr/>
          <p:nvPr/>
        </p:nvGrpSpPr>
        <p:grpSpPr bwMode="auto">
          <a:xfrm>
            <a:off x="4679766" y="2268332"/>
            <a:ext cx="883052" cy="891591"/>
            <a:chOff x="3732941" y="3969523"/>
            <a:chExt cx="1177997" cy="1188773"/>
          </a:xfrm>
        </p:grpSpPr>
        <p:sp>
          <p:nvSpPr>
            <p:cNvPr id="137" name="椭圆 136"/>
            <p:cNvSpPr/>
            <p:nvPr/>
          </p:nvSpPr>
          <p:spPr>
            <a:xfrm>
              <a:off x="3732941" y="4014598"/>
              <a:ext cx="1120503" cy="112050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9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651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3810011" y="3969523"/>
              <a:ext cx="1100927" cy="1188773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>
              <a:spAutoFit/>
            </a:bodyPr>
            <a:lstStyle/>
            <a:p>
              <a:pPr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100" dirty="0">
                  <a:solidFill>
                    <a:srgbClr val="00B050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潜性荣誉</a:t>
              </a:r>
              <a:endParaRPr lang="zh-CN" altLang="en-US" sz="2100" dirty="0">
                <a:solidFill>
                  <a:srgbClr val="00B05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95296" y="654012"/>
            <a:ext cx="3208304" cy="62939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71" tIns="34285" rIns="68571" bIns="34285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（二）荣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誉的形式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/>
      <p:bldP spid="135" grpId="0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044700" y="239487"/>
            <a:ext cx="7099300" cy="426639"/>
          </a:xfrm>
        </p:spPr>
        <p:txBody>
          <a:bodyPr/>
          <a:lstStyle/>
          <a:p>
            <a:pPr algn="ctr"/>
            <a:r>
              <a:rPr lang="zh-CN" altLang="en-US" sz="2800" dirty="0" smtClean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（三）树立正确的荣誉观</a:t>
            </a:r>
            <a:endParaRPr lang="zh-CN" altLang="en-US" sz="2800" dirty="0" smtClean="0">
              <a:solidFill>
                <a:srgbClr val="FFFF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3" name="Group 2"/>
          <p:cNvGrpSpPr/>
          <p:nvPr/>
        </p:nvGrpSpPr>
        <p:grpSpPr bwMode="auto">
          <a:xfrm>
            <a:off x="2070736" y="929006"/>
            <a:ext cx="5094288" cy="790575"/>
            <a:chOff x="0" y="0"/>
            <a:chExt cx="6228000" cy="719137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auto">
            <a:xfrm>
              <a:off x="1941" y="0"/>
              <a:ext cx="6224117" cy="71913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BFBFBF"/>
                </a:gs>
                <a:gs pos="100000">
                  <a:srgbClr val="7F7F7F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 anchor="ctr"/>
            <a:lstStyle/>
            <a:p>
              <a:endParaRPr lang="zh-CN" altLang="zh-CN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6" name="AutoShape 3"/>
            <p:cNvSpPr>
              <a:spLocks noChangeArrowheads="1"/>
            </p:cNvSpPr>
            <p:nvPr/>
          </p:nvSpPr>
          <p:spPr bwMode="auto">
            <a:xfrm>
              <a:off x="0" y="89568"/>
              <a:ext cx="6228000" cy="540000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 w="25400">
              <a:solidFill>
                <a:schemeClr val="bg1"/>
              </a:solidFill>
              <a:round/>
            </a:ln>
          </p:spPr>
          <p:txBody>
            <a:bodyPr wrap="none" anchor="ctr"/>
            <a:lstStyle/>
            <a:p>
              <a:pPr algn="ctr"/>
              <a:endParaRPr lang="zh-CN" altLang="zh-CN" sz="2000">
                <a:solidFill>
                  <a:schemeClr val="tx2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</p:grp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1623378" y="762000"/>
            <a:ext cx="5538788" cy="8350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160000"/>
              </a:lnSpc>
              <a:spcBef>
                <a:spcPct val="20000"/>
              </a:spcBef>
            </a:pPr>
            <a:r>
              <a:rPr lang="en-US" altLang="zh-CN" sz="3600" b="1" dirty="0" smtClean="0">
                <a:solidFill>
                  <a:schemeClr val="bg1"/>
                </a:solidFill>
                <a:ea typeface="黑体" panose="02010609060101010101" pitchFamily="2" charset="-122"/>
                <a:sym typeface="Arial" panose="020B0604020202020204" pitchFamily="34" charset="0"/>
              </a:rPr>
              <a:t>1.</a:t>
            </a:r>
            <a:r>
              <a:rPr lang="zh-CN" altLang="en-US" sz="3600" b="1" dirty="0" smtClean="0">
                <a:solidFill>
                  <a:schemeClr val="bg1"/>
                </a:solidFill>
                <a:ea typeface="黑体" panose="02010609060101010101" pitchFamily="2" charset="-122"/>
                <a:sym typeface="Arial" panose="020B0604020202020204" pitchFamily="34" charset="0"/>
              </a:rPr>
              <a:t>正确看待荣誉</a:t>
            </a:r>
            <a:endParaRPr lang="zh-CN" altLang="en-US" dirty="0">
              <a:ea typeface="黑体" panose="02010609060101010101" pitchFamily="2" charset="-122"/>
            </a:endParaRPr>
          </a:p>
        </p:txBody>
      </p:sp>
      <p:grpSp>
        <p:nvGrpSpPr>
          <p:cNvPr id="17" name="Group 2"/>
          <p:cNvGrpSpPr/>
          <p:nvPr/>
        </p:nvGrpSpPr>
        <p:grpSpPr bwMode="auto">
          <a:xfrm>
            <a:off x="2028826" y="1835786"/>
            <a:ext cx="5094288" cy="790575"/>
            <a:chOff x="0" y="0"/>
            <a:chExt cx="6228000" cy="719137"/>
          </a:xfrm>
        </p:grpSpPr>
        <p:sp>
          <p:nvSpPr>
            <p:cNvPr id="18" name="AutoShape 3"/>
            <p:cNvSpPr>
              <a:spLocks noChangeArrowheads="1"/>
            </p:cNvSpPr>
            <p:nvPr/>
          </p:nvSpPr>
          <p:spPr bwMode="auto">
            <a:xfrm>
              <a:off x="1941" y="0"/>
              <a:ext cx="6224117" cy="71913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BFBFBF"/>
                </a:gs>
                <a:gs pos="100000">
                  <a:srgbClr val="7F7F7F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 anchor="ctr"/>
            <a:lstStyle/>
            <a:p>
              <a:endParaRPr lang="zh-CN" altLang="zh-CN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9" name="AutoShape 3"/>
            <p:cNvSpPr>
              <a:spLocks noChangeArrowheads="1"/>
            </p:cNvSpPr>
            <p:nvPr/>
          </p:nvSpPr>
          <p:spPr bwMode="auto">
            <a:xfrm>
              <a:off x="0" y="89568"/>
              <a:ext cx="6228000" cy="540000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 w="25400">
              <a:solidFill>
                <a:schemeClr val="bg1"/>
              </a:solidFill>
              <a:round/>
            </a:ln>
          </p:spPr>
          <p:txBody>
            <a:bodyPr wrap="none" anchor="ctr"/>
            <a:lstStyle/>
            <a:p>
              <a:pPr algn="ctr"/>
              <a:endParaRPr lang="zh-CN" altLang="zh-CN" sz="2000">
                <a:solidFill>
                  <a:schemeClr val="tx2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</p:grp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1627188" y="1703070"/>
            <a:ext cx="5538788" cy="9787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160000"/>
              </a:lnSpc>
              <a:spcBef>
                <a:spcPct val="20000"/>
              </a:spcBef>
            </a:pPr>
            <a:r>
              <a:rPr lang="en-US" altLang="zh-CN" sz="3600" b="1" dirty="0" smtClean="0">
                <a:solidFill>
                  <a:schemeClr val="bg1"/>
                </a:solidFill>
                <a:ea typeface="黑体" panose="02010609060101010101" pitchFamily="2" charset="-122"/>
                <a:sym typeface="Arial" panose="020B0604020202020204" pitchFamily="34" charset="0"/>
              </a:rPr>
              <a:t>2.</a:t>
            </a:r>
            <a:r>
              <a:rPr lang="zh-CN" altLang="en-US" sz="3600" b="1" dirty="0" smtClean="0">
                <a:solidFill>
                  <a:schemeClr val="bg1"/>
                </a:solidFill>
                <a:ea typeface="黑体" panose="02010609060101010101" pitchFamily="2" charset="-122"/>
                <a:sym typeface="Arial" panose="020B0604020202020204" pitchFamily="34" charset="0"/>
              </a:rPr>
              <a:t>积极争取荣誉</a:t>
            </a:r>
            <a:endParaRPr lang="zh-CN" altLang="en-US" dirty="0">
              <a:ea typeface="黑体" panose="02010609060101010101" pitchFamily="2" charset="-122"/>
            </a:endParaRPr>
          </a:p>
        </p:txBody>
      </p:sp>
      <p:grpSp>
        <p:nvGrpSpPr>
          <p:cNvPr id="21" name="Group 2"/>
          <p:cNvGrpSpPr/>
          <p:nvPr/>
        </p:nvGrpSpPr>
        <p:grpSpPr bwMode="auto">
          <a:xfrm>
            <a:off x="2032636" y="2765426"/>
            <a:ext cx="5094288" cy="790575"/>
            <a:chOff x="0" y="0"/>
            <a:chExt cx="6228000" cy="719137"/>
          </a:xfrm>
        </p:grpSpPr>
        <p:sp>
          <p:nvSpPr>
            <p:cNvPr id="22" name="AutoShape 3"/>
            <p:cNvSpPr>
              <a:spLocks noChangeArrowheads="1"/>
            </p:cNvSpPr>
            <p:nvPr/>
          </p:nvSpPr>
          <p:spPr bwMode="auto">
            <a:xfrm>
              <a:off x="1941" y="0"/>
              <a:ext cx="6224117" cy="71913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BFBFBF"/>
                </a:gs>
                <a:gs pos="100000">
                  <a:srgbClr val="7F7F7F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 anchor="ctr"/>
            <a:lstStyle/>
            <a:p>
              <a:endParaRPr lang="zh-CN" altLang="zh-CN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3" name="AutoShape 3"/>
            <p:cNvSpPr>
              <a:spLocks noChangeArrowheads="1"/>
            </p:cNvSpPr>
            <p:nvPr/>
          </p:nvSpPr>
          <p:spPr bwMode="auto">
            <a:xfrm>
              <a:off x="0" y="89568"/>
              <a:ext cx="6228000" cy="540000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 w="25400">
              <a:solidFill>
                <a:schemeClr val="bg1"/>
              </a:solidFill>
              <a:round/>
            </a:ln>
          </p:spPr>
          <p:txBody>
            <a:bodyPr wrap="none" anchor="ctr"/>
            <a:lstStyle/>
            <a:p>
              <a:pPr algn="ctr"/>
              <a:endParaRPr lang="zh-CN" altLang="zh-CN" sz="2000">
                <a:solidFill>
                  <a:schemeClr val="tx2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</p:grp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1653858" y="2632710"/>
            <a:ext cx="5538788" cy="9787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160000"/>
              </a:lnSpc>
              <a:spcBef>
                <a:spcPct val="20000"/>
              </a:spcBef>
            </a:pPr>
            <a:r>
              <a:rPr lang="en-US" altLang="zh-CN" sz="3600" b="1" dirty="0" smtClean="0">
                <a:solidFill>
                  <a:schemeClr val="bg1"/>
                </a:solidFill>
                <a:ea typeface="黑体" panose="02010609060101010101" pitchFamily="2" charset="-122"/>
                <a:sym typeface="Arial" panose="020B0604020202020204" pitchFamily="34" charset="0"/>
              </a:rPr>
              <a:t>3.</a:t>
            </a:r>
            <a:r>
              <a:rPr lang="zh-CN" altLang="en-US" sz="3600" b="1" dirty="0" smtClean="0">
                <a:solidFill>
                  <a:schemeClr val="bg1"/>
                </a:solidFill>
                <a:ea typeface="黑体" panose="02010609060101010101" pitchFamily="2" charset="-122"/>
                <a:sym typeface="Arial" panose="020B0604020202020204" pitchFamily="34" charset="0"/>
              </a:rPr>
              <a:t>真心维护荣誉</a:t>
            </a:r>
            <a:endParaRPr lang="zh-CN" altLang="en-US" dirty="0"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utoUpdateAnimBg="0" build="p"/>
      <p:bldP spid="20" grpId="0" bldLvl="0" autoUpdateAnimBg="0" build="p"/>
      <p:bldP spid="24" grpId="0" bldLvl="0" autoUpdateAnimBg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044700" y="239487"/>
            <a:ext cx="7099300" cy="426639"/>
          </a:xfrm>
        </p:spPr>
        <p:txBody>
          <a:bodyPr/>
          <a:lstStyle/>
          <a:p>
            <a:pPr algn="ctr"/>
            <a:r>
              <a:rPr lang="zh-CN" altLang="en-US" sz="2800" dirty="0" smtClean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（三）树立正确的荣誉观</a:t>
            </a:r>
            <a:endParaRPr lang="zh-CN" altLang="en-US" sz="2800" dirty="0" smtClean="0">
              <a:solidFill>
                <a:srgbClr val="FFFF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3" name="Group 2"/>
          <p:cNvGrpSpPr/>
          <p:nvPr/>
        </p:nvGrpSpPr>
        <p:grpSpPr bwMode="auto">
          <a:xfrm>
            <a:off x="2047876" y="1831976"/>
            <a:ext cx="5094288" cy="790575"/>
            <a:chOff x="0" y="0"/>
            <a:chExt cx="6228000" cy="719137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auto">
            <a:xfrm>
              <a:off x="1941" y="0"/>
              <a:ext cx="6224117" cy="71913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BFBFBF"/>
                </a:gs>
                <a:gs pos="100000">
                  <a:srgbClr val="7F7F7F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 anchor="ctr"/>
            <a:lstStyle/>
            <a:p>
              <a:endParaRPr lang="zh-CN" altLang="zh-CN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6" name="AutoShape 3"/>
            <p:cNvSpPr>
              <a:spLocks noChangeArrowheads="1"/>
            </p:cNvSpPr>
            <p:nvPr/>
          </p:nvSpPr>
          <p:spPr bwMode="auto">
            <a:xfrm>
              <a:off x="0" y="89568"/>
              <a:ext cx="6228000" cy="540000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 w="25400">
              <a:solidFill>
                <a:schemeClr val="bg1"/>
              </a:solidFill>
              <a:round/>
            </a:ln>
          </p:spPr>
          <p:txBody>
            <a:bodyPr wrap="none" anchor="ctr"/>
            <a:lstStyle/>
            <a:p>
              <a:pPr algn="ctr"/>
              <a:endParaRPr lang="zh-CN" altLang="zh-CN" sz="2000">
                <a:solidFill>
                  <a:schemeClr val="tx2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</p:grp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1646238" y="1676400"/>
            <a:ext cx="5538788" cy="8350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160000"/>
              </a:lnSpc>
              <a:spcBef>
                <a:spcPct val="20000"/>
              </a:spcBef>
            </a:pPr>
            <a:r>
              <a:rPr lang="en-US" altLang="zh-CN" sz="3600" b="1" dirty="0" smtClean="0">
                <a:solidFill>
                  <a:schemeClr val="bg1"/>
                </a:solidFill>
                <a:ea typeface="黑体" panose="02010609060101010101" pitchFamily="2" charset="-122"/>
                <a:sym typeface="Arial" panose="020B0604020202020204" pitchFamily="34" charset="0"/>
              </a:rPr>
              <a:t>1.</a:t>
            </a:r>
            <a:r>
              <a:rPr lang="zh-CN" altLang="en-US" sz="3600" b="1" dirty="0" smtClean="0">
                <a:solidFill>
                  <a:schemeClr val="bg1"/>
                </a:solidFill>
                <a:ea typeface="黑体" panose="02010609060101010101" pitchFamily="2" charset="-122"/>
                <a:sym typeface="Arial" panose="020B0604020202020204" pitchFamily="34" charset="0"/>
              </a:rPr>
              <a:t>正确看待荣誉</a:t>
            </a:r>
            <a:endParaRPr lang="zh-CN" altLang="en-US" dirty="0"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utoUpdateAnimBg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45443" y="163288"/>
            <a:ext cx="5509986" cy="478970"/>
          </a:xfrm>
        </p:spPr>
        <p:txBody>
          <a:bodyPr/>
          <a:lstStyle/>
          <a:p>
            <a:pPr algn="ctr"/>
            <a:r>
              <a:rPr lang="zh-CN" altLang="en-US" sz="2800" dirty="0" smtClean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（三）树立正确的荣誉观</a:t>
            </a:r>
            <a:endParaRPr lang="zh-CN" altLang="en-US" sz="2800" dirty="0">
              <a:solidFill>
                <a:srgbClr val="FFFF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17601" y="708011"/>
            <a:ext cx="6946900" cy="824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70000"/>
              </a:lnSpc>
            </a:pPr>
            <a:endParaRPr lang="zh-CN" altLang="en-US" sz="2800" dirty="0">
              <a:solidFill>
                <a:srgbClr val="FF0000"/>
              </a:solidFill>
              <a:ea typeface="黑体" panose="02010609060101010101" pitchFamily="2" charset="-122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797357"/>
            <a:ext cx="4114800" cy="5572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342900" lvl="0" indent="-342900" algn="ctr">
              <a:lnSpc>
                <a:spcPct val="100000"/>
              </a:lnSpc>
              <a:spcBef>
                <a:spcPct val="20000"/>
              </a:spcBef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1.</a:t>
            </a:r>
            <a:r>
              <a:rPr lang="en-US" altLang="zh-CN" sz="2800" b="1" noProof="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别把荣誉看的太高</a:t>
            </a:r>
            <a:endParaRPr lang="zh-CN" alt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8620" y="1470434"/>
            <a:ext cx="3101339" cy="32364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b="1" dirty="0" smtClean="0"/>
              <a:t>    </a:t>
            </a:r>
            <a:r>
              <a:rPr lang="zh-CN" altLang="zh-CN" b="1" dirty="0" smtClean="0"/>
              <a:t>在惊天动地的伟大事业中，可以建立功勋，获取荣誉，但是在平凡岗位上，同样可以干出成绩，赢得荣誉。</a:t>
            </a:r>
            <a:endParaRPr lang="en-US" altLang="zh-CN" b="1" dirty="0" smtClean="0"/>
          </a:p>
          <a:p>
            <a:r>
              <a:rPr lang="en-US" altLang="zh-CN" b="1" dirty="0" smtClean="0"/>
              <a:t>    </a:t>
            </a:r>
            <a:r>
              <a:rPr lang="zh-CN" altLang="zh-CN" b="1" dirty="0" smtClean="0"/>
              <a:t>我们新时代大学生</a:t>
            </a:r>
            <a:r>
              <a:rPr lang="zh-CN" altLang="en-US" b="1" dirty="0" smtClean="0"/>
              <a:t>可以</a:t>
            </a:r>
            <a:r>
              <a:rPr lang="zh-CN" altLang="zh-CN" b="1" dirty="0" smtClean="0"/>
              <a:t>在平凡的岗位铸就不平凡的人生。</a:t>
            </a:r>
            <a:endParaRPr lang="zh-CN" altLang="zh-CN" b="1" dirty="0" smtClean="0"/>
          </a:p>
        </p:txBody>
      </p:sp>
      <p:pic>
        <p:nvPicPr>
          <p:cNvPr id="7" name="图片 6" descr="T6%LLHWSYCYS[L(LBJPI7U6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771901" y="1461135"/>
            <a:ext cx="5086350" cy="33623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0688" y="4742172"/>
            <a:ext cx="493312" cy="401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 smtClean="0"/>
              <a:t>28</a:t>
            </a:r>
            <a:endParaRPr lang="zh-CN" altLang="en-US" sz="1800" b="1" dirty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utoUpdateAnimBg="0" build="p"/>
      <p:bldP spid="5" grpId="0" bldLvl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044700" y="185058"/>
            <a:ext cx="7099300" cy="426639"/>
          </a:xfrm>
        </p:spPr>
        <p:txBody>
          <a:bodyPr/>
          <a:lstStyle/>
          <a:p>
            <a:pPr algn="ctr"/>
            <a:r>
              <a:rPr lang="zh-CN" altLang="en-US" sz="2800" dirty="0" smtClean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（三）树立正确的荣誉观</a:t>
            </a:r>
            <a:endParaRPr lang="zh-CN" altLang="en-US" sz="2800" dirty="0" smtClean="0">
              <a:solidFill>
                <a:srgbClr val="FFFF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-500626" y="767904"/>
            <a:ext cx="5262880" cy="7127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342900" indent="-342900" algn="ctr">
              <a:lnSpc>
                <a:spcPct val="100000"/>
              </a:lnSpc>
              <a:spcBef>
                <a:spcPct val="20000"/>
              </a:spcBef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  <a:sym typeface="黑体" panose="02010609060101010101" pitchFamily="2" charset="-122"/>
              </a:rPr>
              <a:t>2. </a:t>
            </a:r>
            <a:r>
              <a:rPr lang="zh-CN" altLang="zh-CN" sz="2800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别把荣誉看得太重</a:t>
            </a:r>
            <a:endParaRPr lang="zh-CN" altLang="zh-CN" sz="2800" b="1" dirty="0" smtClean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sym typeface="黑体" panose="02010609060101010101" pitchFamily="2" charset="-122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 </a:t>
            </a:r>
            <a:endParaRPr lang="zh-CN" altLang="en-US" sz="2800" b="1" dirty="0" smtClean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sym typeface="黑体" panose="02010609060101010101" pitchFamily="2" charset="-122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64705" y="1658429"/>
            <a:ext cx="3162300" cy="28363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b="1" dirty="0" smtClean="0"/>
              <a:t>    </a:t>
            </a:r>
            <a:r>
              <a:rPr lang="zh-CN" altLang="zh-CN" b="1" dirty="0" smtClean="0"/>
              <a:t>要正确看待自己取得的荣誉，认识到荣誉只是对过去功绩的评价，说明和代替不了未来，在荣誉面前始终保持清醒头脑</a:t>
            </a:r>
            <a:r>
              <a:rPr lang="zh-CN" altLang="en-US" b="1" dirty="0" smtClean="0"/>
              <a:t>、</a:t>
            </a:r>
            <a:r>
              <a:rPr lang="zh-CN" altLang="zh-CN" b="1" dirty="0" smtClean="0"/>
              <a:t>始终保持谦虚态度</a:t>
            </a:r>
            <a:r>
              <a:rPr lang="zh-CN" altLang="en-US" b="1" dirty="0" smtClean="0"/>
              <a:t>、</a:t>
            </a:r>
            <a:r>
              <a:rPr lang="zh-CN" altLang="zh-CN" b="1" dirty="0" smtClean="0"/>
              <a:t>始终把目光放长远</a:t>
            </a:r>
            <a:r>
              <a:rPr lang="zh-CN" altLang="en-US" b="1" dirty="0" smtClean="0"/>
              <a:t>。</a:t>
            </a:r>
            <a:endParaRPr lang="zh-CN" altLang="en-US" b="1" dirty="0">
              <a:ea typeface="黑体" panose="02010609060101010101" pitchFamily="2" charset="-122"/>
            </a:endParaRPr>
          </a:p>
        </p:txBody>
      </p:sp>
      <p:pic>
        <p:nvPicPr>
          <p:cNvPr id="6" name="图片 5" descr="90441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873500" y="1443354"/>
            <a:ext cx="5031421" cy="34080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50688" y="4742172"/>
            <a:ext cx="493312" cy="401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 smtClean="0"/>
              <a:t>29</a:t>
            </a:r>
            <a:endParaRPr lang="zh-CN" altLang="en-US" sz="1800" b="1" dirty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9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utoUpdateAnimBg="0" build="p"/>
      <p:bldP spid="5" grpId="0" bldLvl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 bwMode="auto">
          <a:xfrm>
            <a:off x="1153191" y="998999"/>
            <a:ext cx="779463" cy="733425"/>
            <a:chOff x="0" y="-33"/>
            <a:chExt cx="491" cy="462"/>
          </a:xfrm>
        </p:grpSpPr>
        <p:grpSp>
          <p:nvGrpSpPr>
            <p:cNvPr id="7" name="Group 6"/>
            <p:cNvGrpSpPr/>
            <p:nvPr/>
          </p:nvGrpSpPr>
          <p:grpSpPr bwMode="auto">
            <a:xfrm>
              <a:off x="0" y="0"/>
              <a:ext cx="491" cy="429"/>
              <a:chOff x="-1" y="1"/>
              <a:chExt cx="1550" cy="1350"/>
            </a:xfrm>
          </p:grpSpPr>
          <p:sp>
            <p:nvSpPr>
              <p:cNvPr id="9" name="AutoShape 9"/>
              <p:cNvSpPr>
                <a:spLocks noChangeArrowheads="1"/>
              </p:cNvSpPr>
              <p:nvPr/>
            </p:nvSpPr>
            <p:spPr bwMode="auto">
              <a:xfrm>
                <a:off x="12" y="24"/>
                <a:ext cx="1537" cy="1327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endParaRPr lang="zh-CN" altLang="zh-CN">
                  <a:solidFill>
                    <a:srgbClr val="000000"/>
                  </a:solidFill>
                  <a:ea typeface="黑体" panose="02010609060101010101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" name="AutoShape 10"/>
              <p:cNvSpPr>
                <a:spLocks noChangeArrowheads="1"/>
              </p:cNvSpPr>
              <p:nvPr/>
            </p:nvSpPr>
            <p:spPr bwMode="auto">
              <a:xfrm>
                <a:off x="-1" y="1"/>
                <a:ext cx="1537" cy="1327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499">
                    <a:srgbClr val="E6E6E6"/>
                  </a:gs>
                  <a:gs pos="65999">
                    <a:srgbClr val="7D8496"/>
                  </a:gs>
                  <a:gs pos="73499">
                    <a:srgbClr val="E6E6E6"/>
                  </a:gs>
                  <a:gs pos="92499">
                    <a:srgbClr val="7D8496"/>
                  </a:gs>
                  <a:gs pos="100000">
                    <a:srgbClr val="E6E6E6"/>
                  </a:gs>
                </a:gsLst>
                <a:lin ang="18900000" scaled="1"/>
              </a:gradFill>
              <a:ln w="9525">
                <a:solidFill>
                  <a:srgbClr val="C0C0C0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zh-CN">
                  <a:solidFill>
                    <a:srgbClr val="000000"/>
                  </a:solidFill>
                  <a:ea typeface="黑体" panose="02010609060101010101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" name="AutoShape 11"/>
              <p:cNvSpPr>
                <a:spLocks noChangeArrowheads="1"/>
              </p:cNvSpPr>
              <p:nvPr/>
            </p:nvSpPr>
            <p:spPr bwMode="auto">
              <a:xfrm>
                <a:off x="89" y="81"/>
                <a:ext cx="1351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730604"/>
                  </a:gs>
                  <a:gs pos="50000">
                    <a:srgbClr val="F80E08"/>
                  </a:gs>
                  <a:gs pos="100000">
                    <a:srgbClr val="730604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zh-CN">
                  <a:solidFill>
                    <a:srgbClr val="000000"/>
                  </a:solidFill>
                  <a:ea typeface="黑体" panose="02010609060101010101" pitchFamily="2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8" name="Text Box 13"/>
            <p:cNvSpPr>
              <a:spLocks noChangeArrowheads="1"/>
            </p:cNvSpPr>
            <p:nvPr/>
          </p:nvSpPr>
          <p:spPr bwMode="auto">
            <a:xfrm>
              <a:off x="53" y="-33"/>
              <a:ext cx="373" cy="46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3200" dirty="0">
                  <a:solidFill>
                    <a:srgbClr val="FFFFFF"/>
                  </a:solidFill>
                  <a:ea typeface="黑体" panose="02010609060101010101" pitchFamily="2" charset="-122"/>
                  <a:sym typeface="Arial" panose="020B0604020202020204" pitchFamily="34" charset="0"/>
                </a:rPr>
                <a:t>一</a:t>
              </a:r>
              <a:endParaRPr lang="zh-CN" altLang="en-US" dirty="0">
                <a:ea typeface="黑体" panose="02010609060101010101" pitchFamily="2" charset="-122"/>
              </a:endParaRPr>
            </a:p>
          </p:txBody>
        </p:sp>
      </p:grpSp>
      <p:grpSp>
        <p:nvGrpSpPr>
          <p:cNvPr id="13" name="Group 11"/>
          <p:cNvGrpSpPr/>
          <p:nvPr/>
        </p:nvGrpSpPr>
        <p:grpSpPr bwMode="auto">
          <a:xfrm>
            <a:off x="1133936" y="1844418"/>
            <a:ext cx="779462" cy="731838"/>
            <a:chOff x="0" y="-31"/>
            <a:chExt cx="491" cy="461"/>
          </a:xfrm>
        </p:grpSpPr>
        <p:grpSp>
          <p:nvGrpSpPr>
            <p:cNvPr id="14" name="Group 12"/>
            <p:cNvGrpSpPr/>
            <p:nvPr/>
          </p:nvGrpSpPr>
          <p:grpSpPr bwMode="auto">
            <a:xfrm>
              <a:off x="0" y="0"/>
              <a:ext cx="491" cy="429"/>
              <a:chOff x="0" y="0"/>
              <a:chExt cx="1549" cy="1351"/>
            </a:xfrm>
          </p:grpSpPr>
          <p:sp>
            <p:nvSpPr>
              <p:cNvPr id="16" name="AutoShape 15"/>
              <p:cNvSpPr>
                <a:spLocks noChangeArrowheads="1"/>
              </p:cNvSpPr>
              <p:nvPr/>
            </p:nvSpPr>
            <p:spPr bwMode="auto">
              <a:xfrm>
                <a:off x="13" y="23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endParaRPr lang="zh-CN" altLang="zh-CN">
                  <a:solidFill>
                    <a:srgbClr val="000000"/>
                  </a:solidFill>
                  <a:ea typeface="黑体" panose="02010609060101010101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" name="AutoShape 1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499">
                    <a:srgbClr val="E6E6E6"/>
                  </a:gs>
                  <a:gs pos="65999">
                    <a:srgbClr val="7D8496"/>
                  </a:gs>
                  <a:gs pos="73499">
                    <a:srgbClr val="E6E6E6"/>
                  </a:gs>
                  <a:gs pos="92499">
                    <a:srgbClr val="7D8496"/>
                  </a:gs>
                  <a:gs pos="100000">
                    <a:srgbClr val="E6E6E6"/>
                  </a:gs>
                </a:gsLst>
                <a:lin ang="18900000" scaled="1"/>
              </a:gradFill>
              <a:ln w="9525">
                <a:solidFill>
                  <a:srgbClr val="C0C0C0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zh-CN">
                  <a:solidFill>
                    <a:srgbClr val="000000"/>
                  </a:solidFill>
                  <a:ea typeface="黑体" panose="02010609060101010101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" name="AutoShape 17"/>
              <p:cNvSpPr>
                <a:spLocks noChangeArrowheads="1"/>
              </p:cNvSpPr>
              <p:nvPr/>
            </p:nvSpPr>
            <p:spPr bwMode="auto">
              <a:xfrm>
                <a:off x="90" y="80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730604"/>
                  </a:gs>
                  <a:gs pos="50000">
                    <a:srgbClr val="F80E08"/>
                  </a:gs>
                  <a:gs pos="100000">
                    <a:srgbClr val="730604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zh-CN">
                  <a:solidFill>
                    <a:srgbClr val="000000"/>
                  </a:solidFill>
                  <a:ea typeface="黑体" panose="02010609060101010101" pitchFamily="2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5" name="Text Box 18"/>
            <p:cNvSpPr>
              <a:spLocks noChangeArrowheads="1"/>
            </p:cNvSpPr>
            <p:nvPr/>
          </p:nvSpPr>
          <p:spPr bwMode="auto">
            <a:xfrm>
              <a:off x="60" y="-31"/>
              <a:ext cx="375" cy="46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solidFill>
                    <a:srgbClr val="FFFFFF"/>
                  </a:solidFill>
                  <a:ea typeface="黑体" panose="02010609060101010101" pitchFamily="2" charset="-122"/>
                  <a:sym typeface="Arial" panose="020B0604020202020204" pitchFamily="34" charset="0"/>
                </a:rPr>
                <a:t>二</a:t>
              </a:r>
              <a:endParaRPr lang="zh-CN" altLang="en-US" dirty="0">
                <a:ea typeface="黑体" panose="02010609060101010101" pitchFamily="2" charset="-122"/>
              </a:endParaRPr>
            </a:p>
          </p:txBody>
        </p:sp>
      </p:grpSp>
      <p:grpSp>
        <p:nvGrpSpPr>
          <p:cNvPr id="19" name="Group 17"/>
          <p:cNvGrpSpPr/>
          <p:nvPr/>
        </p:nvGrpSpPr>
        <p:grpSpPr bwMode="auto">
          <a:xfrm>
            <a:off x="1125334" y="2725379"/>
            <a:ext cx="779462" cy="731837"/>
            <a:chOff x="0" y="-21"/>
            <a:chExt cx="491" cy="461"/>
          </a:xfrm>
        </p:grpSpPr>
        <p:grpSp>
          <p:nvGrpSpPr>
            <p:cNvPr id="20" name="Group 18"/>
            <p:cNvGrpSpPr/>
            <p:nvPr/>
          </p:nvGrpSpPr>
          <p:grpSpPr bwMode="auto">
            <a:xfrm>
              <a:off x="0" y="6"/>
              <a:ext cx="491" cy="429"/>
              <a:chOff x="0" y="0"/>
              <a:chExt cx="1549" cy="1351"/>
            </a:xfrm>
          </p:grpSpPr>
          <p:sp>
            <p:nvSpPr>
              <p:cNvPr id="22" name="AutoShape 20"/>
              <p:cNvSpPr>
                <a:spLocks noChangeArrowheads="1"/>
              </p:cNvSpPr>
              <p:nvPr/>
            </p:nvSpPr>
            <p:spPr bwMode="auto">
              <a:xfrm>
                <a:off x="13" y="23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endParaRPr lang="zh-CN" altLang="zh-CN">
                  <a:solidFill>
                    <a:srgbClr val="000000"/>
                  </a:solidFill>
                  <a:ea typeface="黑体" panose="02010609060101010101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" name="AutoShape 2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499">
                    <a:srgbClr val="E6E6E6"/>
                  </a:gs>
                  <a:gs pos="65999">
                    <a:srgbClr val="7D8496"/>
                  </a:gs>
                  <a:gs pos="73499">
                    <a:srgbClr val="E6E6E6"/>
                  </a:gs>
                  <a:gs pos="92499">
                    <a:srgbClr val="7D8496"/>
                  </a:gs>
                  <a:gs pos="100000">
                    <a:srgbClr val="E6E6E6"/>
                  </a:gs>
                </a:gsLst>
                <a:lin ang="18900000" scaled="1"/>
              </a:gradFill>
              <a:ln w="9525">
                <a:solidFill>
                  <a:srgbClr val="C0C0C0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zh-CN">
                  <a:solidFill>
                    <a:srgbClr val="000000"/>
                  </a:solidFill>
                  <a:ea typeface="黑体" panose="02010609060101010101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" name="AutoShape 22"/>
              <p:cNvSpPr>
                <a:spLocks noChangeArrowheads="1"/>
              </p:cNvSpPr>
              <p:nvPr/>
            </p:nvSpPr>
            <p:spPr bwMode="auto">
              <a:xfrm>
                <a:off x="90" y="80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730604"/>
                  </a:gs>
                  <a:gs pos="50000">
                    <a:srgbClr val="F80E08"/>
                  </a:gs>
                  <a:gs pos="100000">
                    <a:srgbClr val="730604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zh-CN">
                  <a:solidFill>
                    <a:srgbClr val="000000"/>
                  </a:solidFill>
                  <a:ea typeface="黑体" panose="02010609060101010101" pitchFamily="2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1" name="Text Box 23"/>
            <p:cNvSpPr>
              <a:spLocks noChangeArrowheads="1"/>
            </p:cNvSpPr>
            <p:nvPr/>
          </p:nvSpPr>
          <p:spPr bwMode="auto">
            <a:xfrm>
              <a:off x="53" y="-21"/>
              <a:ext cx="375" cy="46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solidFill>
                    <a:srgbClr val="FFFFFF"/>
                  </a:solidFill>
                  <a:ea typeface="黑体" panose="02010609060101010101" pitchFamily="2" charset="-122"/>
                  <a:sym typeface="Arial" panose="020B0604020202020204" pitchFamily="34" charset="0"/>
                </a:rPr>
                <a:t>三</a:t>
              </a:r>
              <a:endParaRPr lang="zh-CN" altLang="en-US" sz="3200" b="1" dirty="0">
                <a:solidFill>
                  <a:srgbClr val="FFFFFF"/>
                </a:solidFill>
                <a:ea typeface="黑体" panose="02010609060101010101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2235200" y="1066800"/>
            <a:ext cx="2244525" cy="7325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荣誉是什么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09800" y="1905000"/>
            <a:ext cx="5128327" cy="7325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人民军队为什么要崇尚荣誉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97100" y="2781300"/>
            <a:ext cx="6364243" cy="7325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当代大学生如何树立正确的荣誉观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044700" y="239487"/>
            <a:ext cx="7099300" cy="426639"/>
          </a:xfrm>
        </p:spPr>
        <p:txBody>
          <a:bodyPr/>
          <a:lstStyle/>
          <a:p>
            <a:pPr algn="ctr"/>
            <a:r>
              <a:rPr lang="zh-CN" altLang="en-US" sz="2800" dirty="0" smtClean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（三）树立正确的荣誉观</a:t>
            </a:r>
            <a:endParaRPr lang="zh-CN" altLang="en-US" sz="2800" dirty="0" smtClean="0">
              <a:solidFill>
                <a:srgbClr val="FFFF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3" name="Group 2"/>
          <p:cNvGrpSpPr/>
          <p:nvPr/>
        </p:nvGrpSpPr>
        <p:grpSpPr bwMode="auto">
          <a:xfrm>
            <a:off x="2047876" y="1831976"/>
            <a:ext cx="5094288" cy="790575"/>
            <a:chOff x="0" y="0"/>
            <a:chExt cx="6228000" cy="719137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auto">
            <a:xfrm>
              <a:off x="1941" y="0"/>
              <a:ext cx="6224117" cy="71913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BFBFBF"/>
                </a:gs>
                <a:gs pos="100000">
                  <a:srgbClr val="7F7F7F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 anchor="ctr"/>
            <a:lstStyle/>
            <a:p>
              <a:endParaRPr lang="zh-CN" altLang="zh-CN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6" name="AutoShape 3"/>
            <p:cNvSpPr>
              <a:spLocks noChangeArrowheads="1"/>
            </p:cNvSpPr>
            <p:nvPr/>
          </p:nvSpPr>
          <p:spPr bwMode="auto">
            <a:xfrm>
              <a:off x="0" y="89568"/>
              <a:ext cx="6228000" cy="540000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 w="25400">
              <a:solidFill>
                <a:schemeClr val="bg1"/>
              </a:solidFill>
              <a:round/>
            </a:ln>
          </p:spPr>
          <p:txBody>
            <a:bodyPr wrap="none" anchor="ctr"/>
            <a:lstStyle/>
            <a:p>
              <a:pPr algn="ctr"/>
              <a:endParaRPr lang="zh-CN" altLang="zh-CN" sz="2000">
                <a:solidFill>
                  <a:schemeClr val="tx2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</p:grp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1646238" y="1676400"/>
            <a:ext cx="5538788" cy="9787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160000"/>
              </a:lnSpc>
              <a:spcBef>
                <a:spcPct val="20000"/>
              </a:spcBef>
            </a:pPr>
            <a:r>
              <a:rPr lang="en-US" altLang="zh-CN" sz="3600" b="1" dirty="0" smtClean="0">
                <a:solidFill>
                  <a:schemeClr val="bg1"/>
                </a:solidFill>
                <a:ea typeface="黑体" panose="02010609060101010101" pitchFamily="2" charset="-122"/>
                <a:sym typeface="Arial" panose="020B0604020202020204" pitchFamily="34" charset="0"/>
              </a:rPr>
              <a:t>2.</a:t>
            </a:r>
            <a:r>
              <a:rPr lang="zh-CN" altLang="en-US" sz="3600" dirty="0" smtClean="0">
                <a:solidFill>
                  <a:schemeClr val="bg1"/>
                </a:solidFill>
                <a:ea typeface="黑体" panose="02010609060101010101" pitchFamily="2" charset="-122"/>
                <a:sym typeface="Arial" panose="020B0604020202020204" pitchFamily="34" charset="0"/>
              </a:rPr>
              <a:t>积</a:t>
            </a:r>
            <a:r>
              <a:rPr lang="zh-CN" altLang="en-US" sz="3600" dirty="0">
                <a:solidFill>
                  <a:schemeClr val="bg1"/>
                </a:solidFill>
                <a:ea typeface="黑体" panose="02010609060101010101" pitchFamily="2" charset="-122"/>
                <a:sym typeface="Arial" panose="020B0604020202020204" pitchFamily="34" charset="0"/>
              </a:rPr>
              <a:t>极争取荣誉</a:t>
            </a:r>
            <a:endParaRPr lang="zh-CN" altLang="en-US" dirty="0"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utoUpdateAnimBg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044700" y="190501"/>
            <a:ext cx="7099300" cy="426639"/>
          </a:xfrm>
        </p:spPr>
        <p:txBody>
          <a:bodyPr/>
          <a:lstStyle/>
          <a:p>
            <a:pPr algn="ctr"/>
            <a:r>
              <a:rPr lang="zh-CN" altLang="en-US" sz="28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（三）树立正确的荣誉观</a:t>
            </a:r>
            <a:endParaRPr lang="zh-CN" altLang="en-US" sz="2800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7" name="图片 6" descr="t010b751d0bec00e45d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043652" y="1129757"/>
            <a:ext cx="4887188" cy="35019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5130" y="1069906"/>
            <a:ext cx="365107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3</a:t>
            </a:r>
            <a:r>
              <a:rPr lang="zh-CN" alt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月</a:t>
            </a:r>
            <a:r>
              <a:rPr lang="en-US" altLang="zh-CN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zh-CN" alt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日</a:t>
            </a:r>
            <a:r>
              <a:rPr lang="en-US" altLang="zh-CN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zh-CN" alt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时许，四川省凉山州木里县雅砻江镇立尔村发生森林火灾。</a:t>
            </a:r>
            <a:r>
              <a:rPr lang="en-US" altLang="zh-CN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月</a:t>
            </a:r>
            <a:r>
              <a:rPr lang="en-US" altLang="zh-CN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r>
              <a:rPr lang="zh-CN" alt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日下午，四川森林消防总队凉山州支队指战员和地方扑火队员共</a:t>
            </a:r>
            <a:r>
              <a:rPr lang="en-US" altLang="zh-CN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689</a:t>
            </a:r>
            <a:r>
              <a:rPr lang="zh-CN" alt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人在海拔</a:t>
            </a:r>
            <a:r>
              <a:rPr lang="en-US" altLang="zh-CN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4000</a:t>
            </a:r>
            <a:r>
              <a:rPr lang="zh-CN" alt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余米的原始森林展开扑救。</a:t>
            </a:r>
            <a:endParaRPr lang="en-US" altLang="zh-CN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zh-CN" alt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扑火行动中，受风力风向突变影响，突发林火爆燃，瞬间形成巨大火球，在现场的扑火人员紧急避险，但</a:t>
            </a:r>
            <a:r>
              <a:rPr lang="en-US" altLang="zh-CN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zh-CN" alt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名扑火人员失联。</a:t>
            </a:r>
            <a:endParaRPr lang="zh-CN" altLang="en-U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50688" y="4742172"/>
            <a:ext cx="493312" cy="401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 smtClean="0">
                <a:solidFill>
                  <a:schemeClr val="tx1"/>
                </a:solidFill>
              </a:rPr>
              <a:t>31</a:t>
            </a:r>
            <a:endParaRPr lang="zh-CN" altLang="en-US" sz="1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044700" y="196948"/>
            <a:ext cx="7099300" cy="426639"/>
          </a:xfrm>
        </p:spPr>
        <p:txBody>
          <a:bodyPr/>
          <a:lstStyle/>
          <a:p>
            <a:pPr algn="ctr"/>
            <a:r>
              <a:rPr lang="zh-CN" altLang="en-US" sz="28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（三）树立正确的荣誉观</a:t>
            </a:r>
            <a:endParaRPr lang="zh-CN" altLang="en-US" sz="2800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66997" y="842964"/>
            <a:ext cx="3519193" cy="4924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endParaRPr lang="zh-CN" altLang="zh-CN"/>
          </a:p>
        </p:txBody>
      </p:sp>
      <p:sp>
        <p:nvSpPr>
          <p:cNvPr id="8" name="TextBox 7"/>
          <p:cNvSpPr txBox="1"/>
          <p:nvPr/>
        </p:nvSpPr>
        <p:spPr>
          <a:xfrm>
            <a:off x="5215206" y="745586"/>
            <a:ext cx="376913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统计发现，牺牲的</a:t>
            </a:r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zh-CN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名凉山森林消防支队官兵，平均年龄仅为</a:t>
            </a:r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zh-CN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岁。包括</a:t>
            </a:r>
            <a:r>
              <a:rPr lang="en-US" altLang="zh-CN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r>
              <a:rPr lang="zh-CN" alt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后</a:t>
            </a:r>
            <a:r>
              <a:rPr lang="en-US" altLang="zh-CN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人，</a:t>
            </a:r>
            <a:r>
              <a:rPr lang="en-US" altLang="zh-CN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zh-CN" alt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后</a:t>
            </a:r>
            <a:r>
              <a:rPr lang="en-US" altLang="zh-CN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zh-CN" alt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人，</a:t>
            </a:r>
            <a:r>
              <a:rPr lang="en-US" altLang="zh-CN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zh-CN" alt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后</a:t>
            </a:r>
            <a:r>
              <a:rPr lang="en-US" altLang="zh-CN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人，年龄最小的王佛军生于</a:t>
            </a:r>
            <a:r>
              <a:rPr lang="en-US" altLang="zh-CN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</a:t>
            </a:r>
            <a:r>
              <a:rPr lang="zh-CN" alt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  <a:r>
              <a:rPr lang="en-US" altLang="zh-CN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zh-CN" alt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月，尚不到</a:t>
            </a:r>
            <a:r>
              <a:rPr lang="en-US" altLang="zh-CN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zh-CN" alt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岁。</a:t>
            </a:r>
            <a:endParaRPr lang="zh-CN" alt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 descr="t01416bad68492684d8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00801" y="856344"/>
            <a:ext cx="4863569" cy="39970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50688" y="4742172"/>
            <a:ext cx="493312" cy="401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 smtClean="0">
                <a:solidFill>
                  <a:schemeClr val="tx1"/>
                </a:solidFill>
              </a:rPr>
              <a:t>32</a:t>
            </a:r>
            <a:endParaRPr lang="zh-CN" altLang="en-US" sz="1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044700" y="163287"/>
            <a:ext cx="7099300" cy="426639"/>
          </a:xfrm>
        </p:spPr>
        <p:txBody>
          <a:bodyPr/>
          <a:lstStyle/>
          <a:p>
            <a:pPr algn="ctr"/>
            <a:r>
              <a:rPr lang="zh-CN" altLang="en-US" sz="2800" dirty="0" smtClean="0">
                <a:solidFill>
                  <a:srgbClr val="FFC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（三）树立正确的荣誉观</a:t>
            </a:r>
            <a:endParaRPr lang="zh-CN" altLang="en-US" sz="2800" dirty="0" smtClean="0">
              <a:solidFill>
                <a:srgbClr val="FFC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17601" y="708011"/>
            <a:ext cx="6946900" cy="824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70000"/>
              </a:lnSpc>
            </a:pPr>
            <a:endParaRPr lang="zh-CN" altLang="en-US" sz="2800" dirty="0">
              <a:solidFill>
                <a:srgbClr val="FF0000"/>
              </a:solidFill>
              <a:ea typeface="黑体" panose="02010609060101010101" pitchFamily="2" charset="-122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38629" y="778785"/>
            <a:ext cx="5050971" cy="6889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黑体" panose="02010609060101010101" pitchFamily="2" charset="-122"/>
                <a:cs typeface="+mn-cs"/>
              </a:rPr>
              <a:t>1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黑体" panose="02010609060101010101" pitchFamily="2" charset="-122"/>
                <a:cs typeface="+mn-cs"/>
              </a:rPr>
              <a:t>. 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黑体" panose="02010609060101010101" pitchFamily="2" charset="-122"/>
                <a:cs typeface="+mn-cs"/>
              </a:rPr>
              <a:t>要</a:t>
            </a:r>
            <a:r>
              <a:rPr lang="zh-CN" altLang="en-US" sz="2800" b="1" dirty="0" smtClean="0">
                <a:solidFill>
                  <a:srgbClr val="FF0000"/>
                </a:solidFill>
                <a:latin typeface="+mn-lt"/>
                <a:ea typeface="黑体" panose="02010609060101010101" pitchFamily="2" charset="-122"/>
              </a:rPr>
              <a:t>自觉爱校，维护学校荣誉</a:t>
            </a:r>
            <a:endParaRPr kumimoji="0" lang="zh-CN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黑体" panose="02010609060101010101" pitchFamily="2" charset="-122"/>
              <a:cs typeface="+mn-cs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72432" y="1504030"/>
            <a:ext cx="7108826" cy="24929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dirty="0" smtClean="0">
                <a:ea typeface="黑体" panose="02010609060101010101" pitchFamily="2" charset="-122"/>
              </a:rPr>
              <a:t>    </a:t>
            </a:r>
            <a:r>
              <a:rPr lang="zh-CN" altLang="en-US" b="1" dirty="0" smtClean="0">
                <a:ea typeface="黑体" panose="02010609060101010101" pitchFamily="2" charset="-122"/>
              </a:rPr>
              <a:t>每位同学的</a:t>
            </a:r>
            <a:r>
              <a:rPr lang="zh-CN" altLang="en-US" b="1" dirty="0">
                <a:ea typeface="黑体" panose="02010609060101010101" pitchFamily="2" charset="-122"/>
              </a:rPr>
              <a:t>一言一行，不仅关系</a:t>
            </a:r>
            <a:r>
              <a:rPr lang="zh-CN" altLang="en-US" b="1" dirty="0" smtClean="0">
                <a:ea typeface="黑体" panose="02010609060101010101" pitchFamily="2" charset="-122"/>
              </a:rPr>
              <a:t>到个</a:t>
            </a:r>
            <a:r>
              <a:rPr lang="zh-CN" altLang="en-US" b="1" dirty="0">
                <a:ea typeface="黑体" panose="02010609060101010101" pitchFamily="2" charset="-122"/>
              </a:rPr>
              <a:t>人荣誉，而且更关系</a:t>
            </a:r>
            <a:r>
              <a:rPr lang="zh-CN" altLang="en-US" b="1" dirty="0" smtClean="0">
                <a:ea typeface="黑体" panose="02010609060101010101" pitchFamily="2" charset="-122"/>
              </a:rPr>
              <a:t>到母校的</a:t>
            </a:r>
            <a:r>
              <a:rPr lang="zh-CN" altLang="en-US" b="1" dirty="0">
                <a:ea typeface="黑体" panose="02010609060101010101" pitchFamily="2" charset="-122"/>
              </a:rPr>
              <a:t>整体声誉。当我</a:t>
            </a:r>
            <a:r>
              <a:rPr lang="zh-CN" altLang="en-US" b="1" dirty="0" smtClean="0">
                <a:ea typeface="黑体" panose="02010609060101010101" pitchFamily="2" charset="-122"/>
              </a:rPr>
              <a:t>们进入校门，</a:t>
            </a:r>
            <a:r>
              <a:rPr lang="zh-CN" altLang="en-US" b="1" dirty="0">
                <a:ea typeface="黑体" panose="02010609060101010101" pitchFamily="2" charset="-122"/>
              </a:rPr>
              <a:t>走</a:t>
            </a:r>
            <a:r>
              <a:rPr lang="zh-CN" altLang="en-US" b="1" dirty="0" smtClean="0">
                <a:ea typeface="黑体" panose="02010609060101010101" pitchFamily="2" charset="-122"/>
              </a:rPr>
              <a:t>入硅湖学院学生行</a:t>
            </a:r>
            <a:r>
              <a:rPr lang="zh-CN" altLang="en-US" b="1" dirty="0">
                <a:ea typeface="黑体" panose="02010609060101010101" pitchFamily="2" charset="-122"/>
              </a:rPr>
              <a:t>列的时候，就已经分享</a:t>
            </a:r>
            <a:r>
              <a:rPr lang="zh-CN" altLang="en-US" b="1" dirty="0" smtClean="0">
                <a:ea typeface="黑体" panose="02010609060101010101" pitchFamily="2" charset="-122"/>
              </a:rPr>
              <a:t>了该集体的</a:t>
            </a:r>
            <a:r>
              <a:rPr lang="zh-CN" altLang="en-US" b="1" dirty="0">
                <a:ea typeface="黑体" panose="02010609060101010101" pitchFamily="2" charset="-122"/>
              </a:rPr>
              <a:t>荣誉，我们理所当然地要担负起维护</a:t>
            </a:r>
            <a:r>
              <a:rPr lang="zh-CN" altLang="en-US" b="1" dirty="0" smtClean="0">
                <a:ea typeface="黑体" panose="02010609060101010101" pitchFamily="2" charset="-122"/>
              </a:rPr>
              <a:t>我校荣</a:t>
            </a:r>
            <a:r>
              <a:rPr lang="zh-CN" altLang="en-US" b="1" dirty="0">
                <a:ea typeface="黑体" panose="02010609060101010101" pitchFamily="2" charset="-122"/>
              </a:rPr>
              <a:t>誉的义务</a:t>
            </a:r>
            <a:r>
              <a:rPr lang="zh-CN" altLang="en-US" b="1" dirty="0" smtClean="0">
                <a:ea typeface="黑体" panose="02010609060101010101" pitchFamily="2" charset="-122"/>
              </a:rPr>
              <a:t>。</a:t>
            </a:r>
            <a:endParaRPr lang="en-US" altLang="zh-CN" b="1" dirty="0" smtClean="0">
              <a:ea typeface="黑体" panose="02010609060101010101" pitchFamily="2" charset="-122"/>
            </a:endParaRPr>
          </a:p>
          <a:p>
            <a:r>
              <a:rPr lang="en-US" altLang="zh-CN" b="1" dirty="0" smtClean="0">
                <a:ea typeface="黑体" panose="02010609060101010101" pitchFamily="2" charset="-122"/>
              </a:rPr>
              <a:t>    </a:t>
            </a:r>
            <a:r>
              <a:rPr lang="zh-CN" altLang="en-US" b="1" dirty="0" smtClean="0">
                <a:ea typeface="黑体" panose="02010609060101010101" pitchFamily="2" charset="-122"/>
              </a:rPr>
              <a:t>这就要求大家在</a:t>
            </a:r>
            <a:r>
              <a:rPr lang="zh-CN" altLang="en-US" b="1" dirty="0">
                <a:ea typeface="黑体" panose="02010609060101010101" pitchFamily="2" charset="-122"/>
              </a:rPr>
              <a:t>日常生活中模范遵守社会公德，处处讲究文明礼貌，以展示</a:t>
            </a:r>
            <a:r>
              <a:rPr lang="zh-CN" altLang="en-US" b="1" dirty="0" smtClean="0">
                <a:ea typeface="黑体" panose="02010609060101010101" pitchFamily="2" charset="-122"/>
              </a:rPr>
              <a:t>我校文明校园的</a:t>
            </a:r>
            <a:r>
              <a:rPr lang="zh-CN" altLang="en-US" b="1" dirty="0">
                <a:ea typeface="黑体" panose="02010609060101010101" pitchFamily="2" charset="-122"/>
              </a:rPr>
              <a:t>良好形象。</a:t>
            </a:r>
            <a:r>
              <a:rPr lang="zh-CN" altLang="en-US" dirty="0">
                <a:ea typeface="黑体" panose="02010609060101010101" pitchFamily="2" charset="-122"/>
              </a:rPr>
              <a:t> </a:t>
            </a:r>
            <a:endParaRPr lang="zh-CN" altLang="en-US" dirty="0">
              <a:ea typeface="黑体" panose="0201060906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50688" y="4742172"/>
            <a:ext cx="493312" cy="401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 smtClean="0">
                <a:solidFill>
                  <a:schemeClr val="tx1"/>
                </a:solidFill>
              </a:rPr>
              <a:t>33</a:t>
            </a:r>
            <a:endParaRPr lang="zh-CN" altLang="en-US" sz="1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9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utoUpdateAnimBg="0" build="p"/>
      <p:bldP spid="5" grpId="0" bldLvl="0" autoUpdateAnimBg="0"/>
      <p:bldP spid="5" grpId="1" bldLvl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044700" y="1"/>
            <a:ext cx="7099300" cy="426639"/>
          </a:xfrm>
        </p:spPr>
        <p:txBody>
          <a:bodyPr/>
          <a:lstStyle/>
          <a:p>
            <a:pPr algn="ctr"/>
            <a:r>
              <a:rPr lang="zh-CN" altLang="en-US" sz="2800" dirty="0" smtClean="0">
                <a:solidFill>
                  <a:srgbClr val="FFC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（三）树立正确的荣誉观</a:t>
            </a:r>
            <a:endParaRPr lang="zh-CN" altLang="en-US" sz="2800" dirty="0" smtClean="0">
              <a:solidFill>
                <a:srgbClr val="FFC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17601" y="708011"/>
            <a:ext cx="6946900" cy="824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70000"/>
              </a:lnSpc>
            </a:pPr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 </a:t>
            </a:r>
            <a:endParaRPr lang="zh-CN" altLang="en-US" sz="2800" dirty="0">
              <a:solidFill>
                <a:srgbClr val="FF0000"/>
              </a:solidFill>
              <a:ea typeface="黑体" panose="02010609060101010101" pitchFamily="2" charset="-122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71450" y="476251"/>
            <a:ext cx="4953000" cy="5724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ea typeface="黑体" panose="02010609060101010101" pitchFamily="2" charset="-122"/>
              </a:rPr>
              <a:t>2.</a:t>
            </a:r>
            <a:r>
              <a:rPr lang="zh-CN" altLang="en-US" sz="2400" b="1" dirty="0" smtClean="0">
                <a:solidFill>
                  <a:srgbClr val="FF0000"/>
                </a:solidFill>
                <a:ea typeface="黑体" panose="02010609060101010101" pitchFamily="2" charset="-122"/>
              </a:rPr>
              <a:t>要</a:t>
            </a:r>
            <a:r>
              <a:rPr lang="zh-CN" altLang="en-US" sz="2400" b="1" dirty="0">
                <a:solidFill>
                  <a:srgbClr val="FF0000"/>
                </a:solidFill>
                <a:ea typeface="黑体" panose="02010609060101010101" pitchFamily="2" charset="-122"/>
              </a:rPr>
              <a:t>在履</a:t>
            </a:r>
            <a:r>
              <a:rPr lang="zh-CN" altLang="en-US" sz="2400" b="1" dirty="0" smtClean="0">
                <a:solidFill>
                  <a:srgbClr val="FF0000"/>
                </a:solidFill>
                <a:ea typeface="黑体" panose="02010609060101010101" pitchFamily="2" charset="-122"/>
              </a:rPr>
              <a:t>行大学生职</a:t>
            </a:r>
            <a:r>
              <a:rPr lang="zh-CN" altLang="en-US" sz="2400" b="1" dirty="0">
                <a:solidFill>
                  <a:srgbClr val="FF0000"/>
                </a:solidFill>
                <a:ea typeface="黑体" panose="02010609060101010101" pitchFamily="2" charset="-122"/>
              </a:rPr>
              <a:t>责中崇尚荣</a:t>
            </a:r>
            <a:r>
              <a:rPr lang="zh-CN" altLang="en-US" sz="2400" b="1" dirty="0" smtClean="0">
                <a:solidFill>
                  <a:srgbClr val="FF0000"/>
                </a:solidFill>
                <a:ea typeface="黑体" panose="02010609060101010101" pitchFamily="2" charset="-122"/>
              </a:rPr>
              <a:t>誉</a:t>
            </a:r>
            <a:endParaRPr lang="zh-CN" altLang="en-US" sz="2400" b="1" dirty="0">
              <a:solidFill>
                <a:srgbClr val="FF0000"/>
              </a:solidFill>
              <a:ea typeface="黑体" panose="02010609060101010101" pitchFamily="2" charset="-122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92101" y="4250948"/>
            <a:ext cx="8343899" cy="89255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1600" b="1" dirty="0" smtClean="0">
                <a:solidFill>
                  <a:srgbClr val="FFFF00"/>
                </a:solidFill>
                <a:ea typeface="黑体" panose="02010609060101010101" pitchFamily="2" charset="-122"/>
              </a:rPr>
              <a:t>    </a:t>
            </a:r>
            <a:r>
              <a:rPr lang="zh-CN" altLang="en-US" b="1" dirty="0" smtClean="0">
                <a:solidFill>
                  <a:srgbClr val="FFFF00"/>
                </a:solidFill>
                <a:ea typeface="黑体" panose="02010609060101010101" pitchFamily="2" charset="-122"/>
              </a:rPr>
              <a:t>每</a:t>
            </a:r>
            <a:r>
              <a:rPr lang="zh-CN" altLang="en-US" b="1" dirty="0">
                <a:solidFill>
                  <a:srgbClr val="FFFF00"/>
                </a:solidFill>
                <a:ea typeface="黑体" panose="02010609060101010101" pitchFamily="2" charset="-122"/>
              </a:rPr>
              <a:t>一</a:t>
            </a:r>
            <a:r>
              <a:rPr lang="zh-CN" altLang="en-US" b="1" dirty="0" smtClean="0">
                <a:solidFill>
                  <a:srgbClr val="FFFF00"/>
                </a:solidFill>
                <a:ea typeface="黑体" panose="02010609060101010101" pitchFamily="2" charset="-122"/>
              </a:rPr>
              <a:t>个学生要</a:t>
            </a:r>
            <a:r>
              <a:rPr lang="zh-CN" altLang="en-US" b="1" dirty="0">
                <a:solidFill>
                  <a:srgbClr val="FFFF00"/>
                </a:solidFill>
                <a:ea typeface="黑体" panose="02010609060101010101" pitchFamily="2" charset="-122"/>
              </a:rPr>
              <a:t>自觉地立</a:t>
            </a:r>
            <a:r>
              <a:rPr lang="zh-CN" altLang="en-US" b="1" dirty="0" smtClean="0">
                <a:solidFill>
                  <a:srgbClr val="FFFF00"/>
                </a:solidFill>
                <a:ea typeface="黑体" panose="02010609060101010101" pitchFamily="2" charset="-122"/>
              </a:rPr>
              <a:t>足母校需</a:t>
            </a:r>
            <a:r>
              <a:rPr lang="zh-CN" altLang="en-US" b="1" dirty="0">
                <a:solidFill>
                  <a:srgbClr val="FFFF00"/>
                </a:solidFill>
                <a:ea typeface="黑体" panose="02010609060101010101" pitchFamily="2" charset="-122"/>
              </a:rPr>
              <a:t>要这个大舞台</a:t>
            </a:r>
            <a:r>
              <a:rPr lang="zh-CN" altLang="en-US" b="1" dirty="0" smtClean="0">
                <a:solidFill>
                  <a:srgbClr val="FFFF00"/>
                </a:solidFill>
                <a:ea typeface="黑体" panose="02010609060101010101" pitchFamily="2" charset="-122"/>
              </a:rPr>
              <a:t>，热爱学习、苦</a:t>
            </a:r>
            <a:r>
              <a:rPr lang="zh-CN" altLang="en-US" b="1" dirty="0">
                <a:solidFill>
                  <a:srgbClr val="FFFF00"/>
                </a:solidFill>
                <a:ea typeface="黑体" panose="02010609060101010101" pitchFamily="2" charset="-122"/>
              </a:rPr>
              <a:t>练本领</a:t>
            </a:r>
            <a:r>
              <a:rPr lang="zh-CN" altLang="en-US" b="1" dirty="0" smtClean="0">
                <a:solidFill>
                  <a:srgbClr val="FFFF00"/>
                </a:solidFill>
                <a:ea typeface="黑体" panose="02010609060101010101" pitchFamily="2" charset="-122"/>
              </a:rPr>
              <a:t>，全</a:t>
            </a:r>
            <a:r>
              <a:rPr lang="zh-CN" altLang="en-US" b="1" dirty="0">
                <a:solidFill>
                  <a:srgbClr val="FFFF00"/>
                </a:solidFill>
                <a:ea typeface="黑体" panose="02010609060101010101" pitchFamily="2" charset="-122"/>
              </a:rPr>
              <a:t>心全</a:t>
            </a:r>
            <a:r>
              <a:rPr lang="zh-CN" altLang="en-US" b="1" dirty="0" smtClean="0">
                <a:solidFill>
                  <a:srgbClr val="FFFF00"/>
                </a:solidFill>
                <a:ea typeface="黑体" panose="02010609060101010101" pitchFamily="2" charset="-122"/>
              </a:rPr>
              <a:t>意地提升自我，</a:t>
            </a:r>
            <a:r>
              <a:rPr lang="zh-CN" altLang="en-US" b="1" dirty="0">
                <a:solidFill>
                  <a:srgbClr val="FFFF00"/>
                </a:solidFill>
                <a:ea typeface="黑体" panose="02010609060101010101" pitchFamily="2" charset="-122"/>
              </a:rPr>
              <a:t>在履</a:t>
            </a:r>
            <a:r>
              <a:rPr lang="zh-CN" altLang="en-US" b="1" dirty="0" smtClean="0">
                <a:solidFill>
                  <a:srgbClr val="FFFF00"/>
                </a:solidFill>
                <a:ea typeface="黑体" panose="02010609060101010101" pitchFamily="2" charset="-122"/>
              </a:rPr>
              <a:t>行大学生职</a:t>
            </a:r>
            <a:r>
              <a:rPr lang="zh-CN" altLang="en-US" b="1" dirty="0">
                <a:solidFill>
                  <a:srgbClr val="FFFF00"/>
                </a:solidFill>
                <a:ea typeface="黑体" panose="02010609060101010101" pitchFamily="2" charset="-122"/>
              </a:rPr>
              <a:t>责中获得崇</a:t>
            </a:r>
            <a:r>
              <a:rPr lang="zh-CN" altLang="en-US" b="1" dirty="0" smtClean="0">
                <a:solidFill>
                  <a:srgbClr val="FFFF00"/>
                </a:solidFill>
                <a:ea typeface="黑体" panose="02010609060101010101" pitchFamily="2" charset="-122"/>
              </a:rPr>
              <a:t>高荣</a:t>
            </a:r>
            <a:r>
              <a:rPr lang="zh-CN" altLang="en-US" b="1" dirty="0">
                <a:solidFill>
                  <a:srgbClr val="FFFF00"/>
                </a:solidFill>
                <a:ea typeface="黑体" panose="02010609060101010101" pitchFamily="2" charset="-122"/>
              </a:rPr>
              <a:t>誉。 </a:t>
            </a:r>
            <a:endParaRPr lang="zh-CN" altLang="en-US" sz="1600" b="1" dirty="0">
              <a:solidFill>
                <a:srgbClr val="FFFF00"/>
              </a:solidFill>
              <a:ea typeface="黑体" panose="02010609060101010101" pitchFamily="2" charset="-122"/>
            </a:endParaRPr>
          </a:p>
        </p:txBody>
      </p:sp>
      <p:pic>
        <p:nvPicPr>
          <p:cNvPr id="8" name="图片 7" descr="9E5Z[8$YPJ@FYT`QFAVSBCV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32410" y="1014730"/>
            <a:ext cx="4305980" cy="3238500"/>
          </a:xfrm>
          <a:prstGeom prst="rect">
            <a:avLst/>
          </a:prstGeom>
        </p:spPr>
      </p:pic>
      <p:pic>
        <p:nvPicPr>
          <p:cNvPr id="9" name="图片 8" descr="S%)H9_MOJQWP()ZAX7$WV_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77740" y="1143000"/>
            <a:ext cx="4175999" cy="3188969"/>
          </a:xfrm>
          <a:prstGeom prst="rect">
            <a:avLst/>
          </a:prstGeo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utoUpdateAnimBg="0"/>
      <p:bldP spid="6" grpId="0" bldLvl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044700" y="272144"/>
            <a:ext cx="7099300" cy="426639"/>
          </a:xfrm>
        </p:spPr>
        <p:txBody>
          <a:bodyPr/>
          <a:lstStyle/>
          <a:p>
            <a:pPr algn="ctr"/>
            <a:r>
              <a:rPr lang="zh-CN" altLang="en-US" sz="2800" dirty="0" smtClean="0">
                <a:solidFill>
                  <a:srgbClr val="FFC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（三）树立正确的荣誉观</a:t>
            </a:r>
            <a:endParaRPr lang="zh-CN" altLang="en-US" sz="2800" dirty="0" smtClean="0">
              <a:solidFill>
                <a:srgbClr val="FFC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17601" y="708011"/>
            <a:ext cx="6946900" cy="824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70000"/>
              </a:lnSpc>
            </a:pPr>
            <a:endParaRPr lang="zh-CN" altLang="en-US" sz="2800" dirty="0">
              <a:solidFill>
                <a:srgbClr val="FF0000"/>
              </a:solidFill>
              <a:ea typeface="黑体" panose="02010609060101010101" pitchFamily="2" charset="-122"/>
            </a:endParaRPr>
          </a:p>
        </p:txBody>
      </p:sp>
      <p:grpSp>
        <p:nvGrpSpPr>
          <p:cNvPr id="4" name="Group 2"/>
          <p:cNvGrpSpPr/>
          <p:nvPr/>
        </p:nvGrpSpPr>
        <p:grpSpPr bwMode="auto">
          <a:xfrm>
            <a:off x="2029960" y="1719943"/>
            <a:ext cx="5094286" cy="790575"/>
            <a:chOff x="0" y="0"/>
            <a:chExt cx="6228000" cy="719137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auto">
            <a:xfrm>
              <a:off x="1940" y="0"/>
              <a:ext cx="6224120" cy="71913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BFBFBF"/>
                </a:gs>
                <a:gs pos="100000">
                  <a:srgbClr val="7F7F7F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 anchor="ctr"/>
            <a:lstStyle/>
            <a:p>
              <a:endParaRPr lang="zh-CN" altLang="zh-CN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6" name="AutoShape 3"/>
            <p:cNvSpPr>
              <a:spLocks noChangeArrowheads="1"/>
            </p:cNvSpPr>
            <p:nvPr/>
          </p:nvSpPr>
          <p:spPr bwMode="auto">
            <a:xfrm>
              <a:off x="0" y="89568"/>
              <a:ext cx="6228000" cy="540000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 w="25400">
              <a:solidFill>
                <a:schemeClr val="bg1"/>
              </a:solidFill>
              <a:round/>
            </a:ln>
          </p:spPr>
          <p:txBody>
            <a:bodyPr wrap="none" anchor="ctr"/>
            <a:lstStyle/>
            <a:p>
              <a:pPr algn="ctr"/>
              <a:endParaRPr lang="zh-CN" altLang="zh-CN" sz="2000">
                <a:solidFill>
                  <a:schemeClr val="tx2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</p:grp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390197" y="1552303"/>
            <a:ext cx="6264276" cy="1123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algn="ctr">
              <a:lnSpc>
                <a:spcPct val="160000"/>
              </a:lnSpc>
              <a:spcBef>
                <a:spcPct val="20000"/>
              </a:spcBef>
            </a:pPr>
            <a:r>
              <a:rPr lang="en-US" altLang="zh-CN" sz="3600" b="1" dirty="0" smtClean="0">
                <a:solidFill>
                  <a:schemeClr val="bg1"/>
                </a:solidFill>
                <a:ea typeface="黑体" panose="02010609060101010101" pitchFamily="2" charset="-122"/>
                <a:sym typeface="Arial" panose="020B0604020202020204" pitchFamily="34" charset="0"/>
              </a:rPr>
              <a:t>3.</a:t>
            </a:r>
            <a:r>
              <a:rPr lang="zh-CN" altLang="en-US" sz="3600" dirty="0" smtClean="0">
                <a:solidFill>
                  <a:schemeClr val="bg1"/>
                </a:solidFill>
                <a:ea typeface="黑体" panose="02010609060101010101" pitchFamily="2" charset="-122"/>
                <a:sym typeface="Arial" panose="020B0604020202020204" pitchFamily="34" charset="0"/>
              </a:rPr>
              <a:t>真</a:t>
            </a:r>
            <a:r>
              <a:rPr lang="zh-CN" altLang="en-US" sz="3600" dirty="0">
                <a:solidFill>
                  <a:schemeClr val="bg1"/>
                </a:solidFill>
                <a:ea typeface="黑体" panose="02010609060101010101" pitchFamily="2" charset="-122"/>
                <a:sym typeface="Arial" panose="020B0604020202020204" pitchFamily="34" charset="0"/>
              </a:rPr>
              <a:t>心维护荣誉</a:t>
            </a:r>
            <a:endParaRPr lang="zh-CN" altLang="en-US" dirty="0"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utoUpdateAnimBg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044700" y="165101"/>
            <a:ext cx="7099300" cy="426639"/>
          </a:xfrm>
        </p:spPr>
        <p:txBody>
          <a:bodyPr/>
          <a:lstStyle/>
          <a:p>
            <a:pPr algn="ctr"/>
            <a:r>
              <a:rPr lang="zh-CN" altLang="en-US" sz="2800" dirty="0" smtClean="0">
                <a:solidFill>
                  <a:srgbClr val="FFC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（三）树立正确的荣誉观</a:t>
            </a:r>
            <a:endParaRPr lang="zh-CN" altLang="en-US" sz="2800" dirty="0" smtClean="0">
              <a:solidFill>
                <a:srgbClr val="FFC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660856" y="803049"/>
            <a:ext cx="6823074" cy="589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35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维护荣誉，需要我</a:t>
            </a:r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们倍加珍惜荣誉</a:t>
            </a:r>
            <a:endParaRPr lang="zh-CN" altLang="en-US" sz="1400" dirty="0">
              <a:solidFill>
                <a:srgbClr val="FF0000"/>
              </a:solidFill>
              <a:ea typeface="黑体" panose="02010609060101010101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50688" y="4742172"/>
            <a:ext cx="493312" cy="401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 smtClean="0"/>
              <a:t>36</a:t>
            </a:r>
            <a:endParaRPr lang="zh-CN" altLang="en-US" sz="1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38629" y="1770741"/>
            <a:ext cx="7460342" cy="1636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    </a:t>
            </a:r>
            <a:r>
              <a:rPr lang="zh-CN" altLang="zh-CN" b="1" dirty="0" smtClean="0"/>
              <a:t>荣誉是自己所作贡献的一个标志，是对我们辛勤付出的肯定，来之不易，但它不是自我欣赏的装饰品，不是高人一等的炫耀品，更不是停滞不前的障碍物，而是一个新的起点，一个激励我们通向更高目标的航向标，要倍加珍惜。</a:t>
            </a:r>
            <a:endParaRPr lang="zh-CN" altLang="zh-CN" b="1" dirty="0" smtClean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utoUpdateAnimBg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8MX3-hivtsyk1380768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889000" y="1248229"/>
            <a:ext cx="7270262" cy="374287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044700" y="1"/>
            <a:ext cx="7099300" cy="426639"/>
          </a:xfrm>
        </p:spPr>
        <p:txBody>
          <a:bodyPr/>
          <a:lstStyle/>
          <a:p>
            <a:pPr algn="ctr"/>
            <a:r>
              <a:rPr lang="zh-CN" altLang="en-US" sz="2800" dirty="0" smtClean="0">
                <a:solidFill>
                  <a:srgbClr val="FFC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（三）树立正确的荣誉观</a:t>
            </a:r>
            <a:endParaRPr lang="zh-CN" altLang="en-US" sz="2800" dirty="0" smtClean="0">
              <a:solidFill>
                <a:srgbClr val="FFC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17601" y="708011"/>
            <a:ext cx="6946900" cy="824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70000"/>
              </a:lnSpc>
            </a:pPr>
            <a:endParaRPr lang="zh-CN" altLang="en-US" sz="2800" dirty="0">
              <a:solidFill>
                <a:srgbClr val="FF0000"/>
              </a:solidFill>
              <a:ea typeface="黑体" panose="02010609060101010101" pitchFamily="2" charset="-122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231804" y="473743"/>
            <a:ext cx="6772714" cy="7571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35000"/>
              </a:lnSpc>
            </a:pPr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维护荣誉，还需要我们严</a:t>
            </a:r>
            <a:r>
              <a:rPr lang="zh-CN" altLang="en-US" sz="3200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守规章制度</a:t>
            </a:r>
            <a:endParaRPr lang="zh-CN" altLang="en-US" sz="1600" dirty="0">
              <a:solidFill>
                <a:srgbClr val="FF0000"/>
              </a:solidFill>
              <a:ea typeface="黑体" panose="02010609060101010101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50688" y="4742172"/>
            <a:ext cx="493312" cy="401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 smtClean="0"/>
              <a:t>37</a:t>
            </a:r>
            <a:endParaRPr lang="zh-CN" altLang="en-US" sz="1800" b="1" dirty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utoUpdateAnimBg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044700" y="179615"/>
            <a:ext cx="7099300" cy="426639"/>
          </a:xfrm>
        </p:spPr>
        <p:txBody>
          <a:bodyPr/>
          <a:lstStyle/>
          <a:p>
            <a:pPr algn="ctr"/>
            <a:r>
              <a:rPr lang="zh-CN" altLang="en-US" sz="2800" dirty="0" smtClean="0">
                <a:solidFill>
                  <a:srgbClr val="FFC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（三）树立正确的荣誉观</a:t>
            </a:r>
            <a:endParaRPr lang="zh-CN" altLang="en-US" sz="2800" dirty="0" smtClean="0">
              <a:solidFill>
                <a:srgbClr val="FFC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4" name="图片 3" descr="90447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711601"/>
            <a:ext cx="9144000" cy="443189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845458" y="856687"/>
            <a:ext cx="758734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rgbClr val="00B05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在价值观多元化的今天，我们要模范践行社会主义核心价值观，崇尚荣誉、团结一致、敢于胜利，续写硅湖职业技术学院新的辉煌，为大学时光增光添彩。</a:t>
            </a:r>
            <a:endParaRPr lang="zh-CN" altLang="en-US" dirty="0">
              <a:solidFill>
                <a:srgbClr val="00B05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219201" y="1825611"/>
            <a:ext cx="6946900" cy="824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70000"/>
              </a:lnSpc>
            </a:pPr>
            <a:endParaRPr lang="zh-CN" altLang="en-US" sz="2800" dirty="0">
              <a:solidFill>
                <a:srgbClr val="FF0000"/>
              </a:solidFill>
              <a:ea typeface="黑体" panose="0201060906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493285" y="1558474"/>
            <a:ext cx="6184772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srgbClr val="FF0000"/>
                </a:solidFill>
              </a:rPr>
              <a:t> 一份荣誉，十份责任！</a:t>
            </a:r>
            <a:endParaRPr lang="zh-CN" altLang="en-US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22482" y="1567624"/>
            <a:ext cx="7772400" cy="1102519"/>
          </a:xfrm>
        </p:spPr>
        <p:txBody>
          <a:bodyPr/>
          <a:lstStyle/>
          <a:p>
            <a:pPr algn="ctr"/>
            <a:r>
              <a:rPr lang="zh-CN" altLang="en-US" sz="54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一、荣誉是什么</a:t>
            </a:r>
            <a:endParaRPr lang="zh-CN" altLang="en-US" sz="54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97230" y="1454230"/>
            <a:ext cx="8204200" cy="1353740"/>
          </a:xfrm>
        </p:spPr>
        <p:txBody>
          <a:bodyPr/>
          <a:lstStyle/>
          <a:p>
            <a:pPr algn="ctr"/>
            <a:r>
              <a:rPr lang="zh-CN" altLang="en-US" sz="8800" dirty="0" smtClean="0">
                <a:solidFill>
                  <a:srgbClr val="FF0000"/>
                </a:solidFill>
                <a:latin typeface="+mn-ea"/>
                <a:ea typeface="+mn-ea"/>
              </a:rPr>
              <a:t>谢谢大家！</a:t>
            </a:r>
            <a:endParaRPr lang="zh-CN" altLang="en-US" sz="88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160652" y="1477539"/>
            <a:ext cx="4384452" cy="280778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271" tIns="45637" rIns="91271" bIns="45637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纤黑简体"/>
              </a:rPr>
              <a:t>       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纤黑简体"/>
              </a:rPr>
              <a:t>荣誉，是社会或集团对人们履行社会义务的道德行为的肯定和褒奖，是特定人从特定组织获得的专门性和定性化的积极评价。而荣誉感，就是个人因意识到这种肯定和褒奖所产生的道德情感。</a:t>
            </a:r>
            <a:endParaRPr lang="zh-CN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纤黑简体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276620" y="513311"/>
            <a:ext cx="5273965" cy="576129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defTabSz="9137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 荣誉的定义</a:t>
            </a:r>
            <a:endParaRPr lang="en-US" altLang="zh-CN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pic>
        <p:nvPicPr>
          <p:cNvPr id="7" name="图片 6" descr="t011dfe3ff0633aa734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471670" y="1087120"/>
            <a:ext cx="4431140" cy="3450590"/>
          </a:xfrm>
          <a:prstGeom prst="rect">
            <a:avLst/>
          </a:prstGeom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5"/>
          <p:cNvSpPr/>
          <p:nvPr/>
        </p:nvSpPr>
        <p:spPr bwMode="auto">
          <a:xfrm flipH="1">
            <a:off x="566811" y="2042640"/>
            <a:ext cx="1611126" cy="1624827"/>
          </a:xfrm>
          <a:custGeom>
            <a:avLst/>
            <a:gdLst>
              <a:gd name="T0" fmla="*/ 2147483647 w 1536"/>
              <a:gd name="T1" fmla="*/ 2147483647 h 1536"/>
              <a:gd name="T2" fmla="*/ 2147483647 w 1536"/>
              <a:gd name="T3" fmla="*/ 2147483647 h 1536"/>
              <a:gd name="T4" fmla="*/ 2147483647 w 1536"/>
              <a:gd name="T5" fmla="*/ 2147483647 h 1536"/>
              <a:gd name="T6" fmla="*/ 2147483647 w 1536"/>
              <a:gd name="T7" fmla="*/ 2147483647 h 1536"/>
              <a:gd name="T8" fmla="*/ 2147483647 w 1536"/>
              <a:gd name="T9" fmla="*/ 2147483647 h 1536"/>
              <a:gd name="T10" fmla="*/ 2147483647 w 1536"/>
              <a:gd name="T11" fmla="*/ 2147483647 h 1536"/>
              <a:gd name="T12" fmla="*/ 2147483647 w 1536"/>
              <a:gd name="T13" fmla="*/ 2147483647 h 1536"/>
              <a:gd name="T14" fmla="*/ 2147483647 w 1536"/>
              <a:gd name="T15" fmla="*/ 2147483647 h 1536"/>
              <a:gd name="T16" fmla="*/ 2147483647 w 1536"/>
              <a:gd name="T17" fmla="*/ 2147483647 h 1536"/>
              <a:gd name="T18" fmla="*/ 2147483647 w 1536"/>
              <a:gd name="T19" fmla="*/ 0 h 1536"/>
              <a:gd name="T20" fmla="*/ 2147483647 w 1536"/>
              <a:gd name="T21" fmla="*/ 2147483647 h 1536"/>
              <a:gd name="T22" fmla="*/ 2147483647 w 1536"/>
              <a:gd name="T23" fmla="*/ 2147483647 h 1536"/>
              <a:gd name="T24" fmla="*/ 2147483647 w 1536"/>
              <a:gd name="T25" fmla="*/ 2147483647 h 1536"/>
              <a:gd name="T26" fmla="*/ 2147483647 w 1536"/>
              <a:gd name="T27" fmla="*/ 2147483647 h 1536"/>
              <a:gd name="T28" fmla="*/ 2147483647 w 1536"/>
              <a:gd name="T29" fmla="*/ 2147483647 h 1536"/>
              <a:gd name="T30" fmla="*/ 2147483647 w 1536"/>
              <a:gd name="T31" fmla="*/ 2147483647 h 1536"/>
              <a:gd name="T32" fmla="*/ 2147483647 w 1536"/>
              <a:gd name="T33" fmla="*/ 2147483647 h 1536"/>
              <a:gd name="T34" fmla="*/ 0 w 1536"/>
              <a:gd name="T35" fmla="*/ 2147483647 h 1536"/>
              <a:gd name="T36" fmla="*/ 2147483647 w 1536"/>
              <a:gd name="T37" fmla="*/ 2147483647 h 1536"/>
              <a:gd name="T38" fmla="*/ 2147483647 w 1536"/>
              <a:gd name="T39" fmla="*/ 2147483647 h 1536"/>
              <a:gd name="T40" fmla="*/ 2147483647 w 1536"/>
              <a:gd name="T41" fmla="*/ 2147483647 h 1536"/>
              <a:gd name="T42" fmla="*/ 2147483647 w 1536"/>
              <a:gd name="T43" fmla="*/ 2147483647 h 1536"/>
              <a:gd name="T44" fmla="*/ 2147483647 w 1536"/>
              <a:gd name="T45" fmla="*/ 2147483647 h 1536"/>
              <a:gd name="T46" fmla="*/ 2147483647 w 1536"/>
              <a:gd name="T47" fmla="*/ 2147483647 h 1536"/>
              <a:gd name="T48" fmla="*/ 2147483647 w 1536"/>
              <a:gd name="T49" fmla="*/ 2147483647 h 1536"/>
              <a:gd name="T50" fmla="*/ 2147483647 w 1536"/>
              <a:gd name="T51" fmla="*/ 2147483647 h 1536"/>
              <a:gd name="T52" fmla="*/ 2147483647 w 1536"/>
              <a:gd name="T53" fmla="*/ 2147483647 h 1536"/>
              <a:gd name="T54" fmla="*/ 2147483647 w 1536"/>
              <a:gd name="T55" fmla="*/ 2147483647 h 1536"/>
              <a:gd name="T56" fmla="*/ 2147483647 w 1536"/>
              <a:gd name="T57" fmla="*/ 2147483647 h 1536"/>
              <a:gd name="T58" fmla="*/ 2147483647 w 1536"/>
              <a:gd name="T59" fmla="*/ 2147483647 h 1536"/>
              <a:gd name="T60" fmla="*/ 2147483647 w 1536"/>
              <a:gd name="T61" fmla="*/ 2147483647 h 1536"/>
              <a:gd name="T62" fmla="*/ 2147483647 w 1536"/>
              <a:gd name="T63" fmla="*/ 2147483647 h 1536"/>
              <a:gd name="T64" fmla="*/ 2147483647 w 1536"/>
              <a:gd name="T65" fmla="*/ 2147483647 h 1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536"/>
              <a:gd name="T100" fmla="*/ 0 h 1536"/>
              <a:gd name="T101" fmla="*/ 1536 w 1536"/>
              <a:gd name="T102" fmla="*/ 1536 h 1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536" h="1536">
                <a:moveTo>
                  <a:pt x="1356" y="704"/>
                </a:moveTo>
                <a:cubicBezTo>
                  <a:pt x="1536" y="647"/>
                  <a:pt x="1536" y="647"/>
                  <a:pt x="1536" y="647"/>
                </a:cubicBezTo>
                <a:cubicBezTo>
                  <a:pt x="1466" y="427"/>
                  <a:pt x="1466" y="427"/>
                  <a:pt x="1466" y="427"/>
                </a:cubicBezTo>
                <a:cubicBezTo>
                  <a:pt x="1287" y="483"/>
                  <a:pt x="1287" y="483"/>
                  <a:pt x="1287" y="483"/>
                </a:cubicBezTo>
                <a:cubicBezTo>
                  <a:pt x="1249" y="414"/>
                  <a:pt x="1198" y="354"/>
                  <a:pt x="1139" y="307"/>
                </a:cubicBezTo>
                <a:cubicBezTo>
                  <a:pt x="1226" y="140"/>
                  <a:pt x="1226" y="140"/>
                  <a:pt x="1226" y="140"/>
                </a:cubicBezTo>
                <a:cubicBezTo>
                  <a:pt x="1021" y="33"/>
                  <a:pt x="1021" y="33"/>
                  <a:pt x="1021" y="33"/>
                </a:cubicBezTo>
                <a:cubicBezTo>
                  <a:pt x="933" y="200"/>
                  <a:pt x="933" y="200"/>
                  <a:pt x="933" y="200"/>
                </a:cubicBezTo>
                <a:cubicBezTo>
                  <a:pt x="860" y="178"/>
                  <a:pt x="782" y="171"/>
                  <a:pt x="704" y="179"/>
                </a:cubicBezTo>
                <a:cubicBezTo>
                  <a:pt x="647" y="0"/>
                  <a:pt x="647" y="0"/>
                  <a:pt x="647" y="0"/>
                </a:cubicBezTo>
                <a:cubicBezTo>
                  <a:pt x="427" y="69"/>
                  <a:pt x="427" y="69"/>
                  <a:pt x="427" y="69"/>
                </a:cubicBezTo>
                <a:cubicBezTo>
                  <a:pt x="483" y="249"/>
                  <a:pt x="483" y="249"/>
                  <a:pt x="483" y="249"/>
                </a:cubicBezTo>
                <a:cubicBezTo>
                  <a:pt x="414" y="287"/>
                  <a:pt x="354" y="337"/>
                  <a:pt x="307" y="397"/>
                </a:cubicBezTo>
                <a:cubicBezTo>
                  <a:pt x="140" y="310"/>
                  <a:pt x="140" y="310"/>
                  <a:pt x="140" y="310"/>
                </a:cubicBezTo>
                <a:cubicBezTo>
                  <a:pt x="33" y="515"/>
                  <a:pt x="33" y="515"/>
                  <a:pt x="33" y="515"/>
                </a:cubicBezTo>
                <a:cubicBezTo>
                  <a:pt x="200" y="602"/>
                  <a:pt x="200" y="602"/>
                  <a:pt x="200" y="602"/>
                </a:cubicBezTo>
                <a:cubicBezTo>
                  <a:pt x="178" y="675"/>
                  <a:pt x="171" y="753"/>
                  <a:pt x="179" y="831"/>
                </a:cubicBezTo>
                <a:cubicBezTo>
                  <a:pt x="0" y="888"/>
                  <a:pt x="0" y="888"/>
                  <a:pt x="0" y="888"/>
                </a:cubicBezTo>
                <a:cubicBezTo>
                  <a:pt x="69" y="1109"/>
                  <a:pt x="69" y="1109"/>
                  <a:pt x="69" y="1109"/>
                </a:cubicBezTo>
                <a:cubicBezTo>
                  <a:pt x="249" y="1052"/>
                  <a:pt x="249" y="1052"/>
                  <a:pt x="249" y="1052"/>
                </a:cubicBezTo>
                <a:cubicBezTo>
                  <a:pt x="287" y="1121"/>
                  <a:pt x="337" y="1181"/>
                  <a:pt x="397" y="1229"/>
                </a:cubicBezTo>
                <a:cubicBezTo>
                  <a:pt x="310" y="1396"/>
                  <a:pt x="310" y="1396"/>
                  <a:pt x="310" y="1396"/>
                </a:cubicBezTo>
                <a:cubicBezTo>
                  <a:pt x="515" y="1503"/>
                  <a:pt x="515" y="1503"/>
                  <a:pt x="515" y="1503"/>
                </a:cubicBezTo>
                <a:cubicBezTo>
                  <a:pt x="602" y="1336"/>
                  <a:pt x="602" y="1336"/>
                  <a:pt x="602" y="1336"/>
                </a:cubicBezTo>
                <a:cubicBezTo>
                  <a:pt x="675" y="1357"/>
                  <a:pt x="753" y="1365"/>
                  <a:pt x="831" y="1356"/>
                </a:cubicBezTo>
                <a:cubicBezTo>
                  <a:pt x="888" y="1536"/>
                  <a:pt x="888" y="1536"/>
                  <a:pt x="888" y="1536"/>
                </a:cubicBezTo>
                <a:cubicBezTo>
                  <a:pt x="1108" y="1466"/>
                  <a:pt x="1108" y="1466"/>
                  <a:pt x="1108" y="1466"/>
                </a:cubicBezTo>
                <a:cubicBezTo>
                  <a:pt x="1052" y="1287"/>
                  <a:pt x="1052" y="1287"/>
                  <a:pt x="1052" y="1287"/>
                </a:cubicBezTo>
                <a:cubicBezTo>
                  <a:pt x="1121" y="1249"/>
                  <a:pt x="1181" y="1198"/>
                  <a:pt x="1229" y="1139"/>
                </a:cubicBezTo>
                <a:cubicBezTo>
                  <a:pt x="1396" y="1226"/>
                  <a:pt x="1396" y="1226"/>
                  <a:pt x="1396" y="1226"/>
                </a:cubicBezTo>
                <a:cubicBezTo>
                  <a:pt x="1503" y="1021"/>
                  <a:pt x="1503" y="1021"/>
                  <a:pt x="1503" y="1021"/>
                </a:cubicBezTo>
                <a:cubicBezTo>
                  <a:pt x="1336" y="934"/>
                  <a:pt x="1336" y="934"/>
                  <a:pt x="1336" y="934"/>
                </a:cubicBezTo>
                <a:cubicBezTo>
                  <a:pt x="1357" y="860"/>
                  <a:pt x="1364" y="782"/>
                  <a:pt x="1356" y="704"/>
                </a:cubicBezTo>
                <a:close/>
              </a:path>
            </a:pathLst>
          </a:custGeom>
          <a:solidFill>
            <a:srgbClr val="C00000"/>
          </a:solidFill>
          <a:ln w="25400">
            <a:noFill/>
            <a:round/>
          </a:ln>
        </p:spPr>
        <p:txBody>
          <a:bodyPr lIns="61700" tIns="30850" rIns="61700" bIns="30850"/>
          <a:lstStyle/>
          <a:p>
            <a:endParaRPr lang="zh-CN" altLang="en-US"/>
          </a:p>
        </p:txBody>
      </p:sp>
      <p:sp>
        <p:nvSpPr>
          <p:cNvPr id="14" name="Freeform 5"/>
          <p:cNvSpPr/>
          <p:nvPr/>
        </p:nvSpPr>
        <p:spPr bwMode="auto">
          <a:xfrm flipH="1">
            <a:off x="1854045" y="1349856"/>
            <a:ext cx="870460" cy="877288"/>
          </a:xfrm>
          <a:custGeom>
            <a:avLst/>
            <a:gdLst>
              <a:gd name="T0" fmla="*/ 2147483647 w 1536"/>
              <a:gd name="T1" fmla="*/ 2147483647 h 1536"/>
              <a:gd name="T2" fmla="*/ 2147483647 w 1536"/>
              <a:gd name="T3" fmla="*/ 2147483647 h 1536"/>
              <a:gd name="T4" fmla="*/ 2147483647 w 1536"/>
              <a:gd name="T5" fmla="*/ 2147483647 h 1536"/>
              <a:gd name="T6" fmla="*/ 2147483647 w 1536"/>
              <a:gd name="T7" fmla="*/ 2147483647 h 1536"/>
              <a:gd name="T8" fmla="*/ 2147483647 w 1536"/>
              <a:gd name="T9" fmla="*/ 2147483647 h 1536"/>
              <a:gd name="T10" fmla="*/ 2147483647 w 1536"/>
              <a:gd name="T11" fmla="*/ 2147483647 h 1536"/>
              <a:gd name="T12" fmla="*/ 2147483647 w 1536"/>
              <a:gd name="T13" fmla="*/ 2147483647 h 1536"/>
              <a:gd name="T14" fmla="*/ 2147483647 w 1536"/>
              <a:gd name="T15" fmla="*/ 2147483647 h 1536"/>
              <a:gd name="T16" fmla="*/ 2147483647 w 1536"/>
              <a:gd name="T17" fmla="*/ 2147483647 h 1536"/>
              <a:gd name="T18" fmla="*/ 2147483647 w 1536"/>
              <a:gd name="T19" fmla="*/ 0 h 1536"/>
              <a:gd name="T20" fmla="*/ 2147483647 w 1536"/>
              <a:gd name="T21" fmla="*/ 2147483647 h 1536"/>
              <a:gd name="T22" fmla="*/ 2147483647 w 1536"/>
              <a:gd name="T23" fmla="*/ 2147483647 h 1536"/>
              <a:gd name="T24" fmla="*/ 2147483647 w 1536"/>
              <a:gd name="T25" fmla="*/ 2147483647 h 1536"/>
              <a:gd name="T26" fmla="*/ 2147483647 w 1536"/>
              <a:gd name="T27" fmla="*/ 2147483647 h 1536"/>
              <a:gd name="T28" fmla="*/ 2147483647 w 1536"/>
              <a:gd name="T29" fmla="*/ 2147483647 h 1536"/>
              <a:gd name="T30" fmla="*/ 2147483647 w 1536"/>
              <a:gd name="T31" fmla="*/ 2147483647 h 1536"/>
              <a:gd name="T32" fmla="*/ 2147483647 w 1536"/>
              <a:gd name="T33" fmla="*/ 2147483647 h 1536"/>
              <a:gd name="T34" fmla="*/ 0 w 1536"/>
              <a:gd name="T35" fmla="*/ 2147483647 h 1536"/>
              <a:gd name="T36" fmla="*/ 2147483647 w 1536"/>
              <a:gd name="T37" fmla="*/ 2147483647 h 1536"/>
              <a:gd name="T38" fmla="*/ 2147483647 w 1536"/>
              <a:gd name="T39" fmla="*/ 2147483647 h 1536"/>
              <a:gd name="T40" fmla="*/ 2147483647 w 1536"/>
              <a:gd name="T41" fmla="*/ 2147483647 h 1536"/>
              <a:gd name="T42" fmla="*/ 2147483647 w 1536"/>
              <a:gd name="T43" fmla="*/ 2147483647 h 1536"/>
              <a:gd name="T44" fmla="*/ 2147483647 w 1536"/>
              <a:gd name="T45" fmla="*/ 2147483647 h 1536"/>
              <a:gd name="T46" fmla="*/ 2147483647 w 1536"/>
              <a:gd name="T47" fmla="*/ 2147483647 h 1536"/>
              <a:gd name="T48" fmla="*/ 2147483647 w 1536"/>
              <a:gd name="T49" fmla="*/ 2147483647 h 1536"/>
              <a:gd name="T50" fmla="*/ 2147483647 w 1536"/>
              <a:gd name="T51" fmla="*/ 2147483647 h 1536"/>
              <a:gd name="T52" fmla="*/ 2147483647 w 1536"/>
              <a:gd name="T53" fmla="*/ 2147483647 h 1536"/>
              <a:gd name="T54" fmla="*/ 2147483647 w 1536"/>
              <a:gd name="T55" fmla="*/ 2147483647 h 1536"/>
              <a:gd name="T56" fmla="*/ 2147483647 w 1536"/>
              <a:gd name="T57" fmla="*/ 2147483647 h 1536"/>
              <a:gd name="T58" fmla="*/ 2147483647 w 1536"/>
              <a:gd name="T59" fmla="*/ 2147483647 h 1536"/>
              <a:gd name="T60" fmla="*/ 2147483647 w 1536"/>
              <a:gd name="T61" fmla="*/ 2147483647 h 1536"/>
              <a:gd name="T62" fmla="*/ 2147483647 w 1536"/>
              <a:gd name="T63" fmla="*/ 2147483647 h 1536"/>
              <a:gd name="T64" fmla="*/ 2147483647 w 1536"/>
              <a:gd name="T65" fmla="*/ 2147483647 h 1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536"/>
              <a:gd name="T100" fmla="*/ 0 h 1536"/>
              <a:gd name="T101" fmla="*/ 1536 w 1536"/>
              <a:gd name="T102" fmla="*/ 1536 h 1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536" h="1536">
                <a:moveTo>
                  <a:pt x="1356" y="704"/>
                </a:moveTo>
                <a:cubicBezTo>
                  <a:pt x="1536" y="647"/>
                  <a:pt x="1536" y="647"/>
                  <a:pt x="1536" y="647"/>
                </a:cubicBezTo>
                <a:cubicBezTo>
                  <a:pt x="1466" y="427"/>
                  <a:pt x="1466" y="427"/>
                  <a:pt x="1466" y="427"/>
                </a:cubicBezTo>
                <a:cubicBezTo>
                  <a:pt x="1287" y="483"/>
                  <a:pt x="1287" y="483"/>
                  <a:pt x="1287" y="483"/>
                </a:cubicBezTo>
                <a:cubicBezTo>
                  <a:pt x="1249" y="414"/>
                  <a:pt x="1198" y="354"/>
                  <a:pt x="1139" y="307"/>
                </a:cubicBezTo>
                <a:cubicBezTo>
                  <a:pt x="1226" y="140"/>
                  <a:pt x="1226" y="140"/>
                  <a:pt x="1226" y="140"/>
                </a:cubicBezTo>
                <a:cubicBezTo>
                  <a:pt x="1021" y="33"/>
                  <a:pt x="1021" y="33"/>
                  <a:pt x="1021" y="33"/>
                </a:cubicBezTo>
                <a:cubicBezTo>
                  <a:pt x="933" y="200"/>
                  <a:pt x="933" y="200"/>
                  <a:pt x="933" y="200"/>
                </a:cubicBezTo>
                <a:cubicBezTo>
                  <a:pt x="860" y="178"/>
                  <a:pt x="782" y="171"/>
                  <a:pt x="704" y="179"/>
                </a:cubicBezTo>
                <a:cubicBezTo>
                  <a:pt x="647" y="0"/>
                  <a:pt x="647" y="0"/>
                  <a:pt x="647" y="0"/>
                </a:cubicBezTo>
                <a:cubicBezTo>
                  <a:pt x="427" y="69"/>
                  <a:pt x="427" y="69"/>
                  <a:pt x="427" y="69"/>
                </a:cubicBezTo>
                <a:cubicBezTo>
                  <a:pt x="483" y="249"/>
                  <a:pt x="483" y="249"/>
                  <a:pt x="483" y="249"/>
                </a:cubicBezTo>
                <a:cubicBezTo>
                  <a:pt x="414" y="287"/>
                  <a:pt x="354" y="337"/>
                  <a:pt x="307" y="397"/>
                </a:cubicBezTo>
                <a:cubicBezTo>
                  <a:pt x="140" y="310"/>
                  <a:pt x="140" y="310"/>
                  <a:pt x="140" y="310"/>
                </a:cubicBezTo>
                <a:cubicBezTo>
                  <a:pt x="33" y="515"/>
                  <a:pt x="33" y="515"/>
                  <a:pt x="33" y="515"/>
                </a:cubicBezTo>
                <a:cubicBezTo>
                  <a:pt x="200" y="602"/>
                  <a:pt x="200" y="602"/>
                  <a:pt x="200" y="602"/>
                </a:cubicBezTo>
                <a:cubicBezTo>
                  <a:pt x="178" y="675"/>
                  <a:pt x="171" y="753"/>
                  <a:pt x="179" y="831"/>
                </a:cubicBezTo>
                <a:cubicBezTo>
                  <a:pt x="0" y="888"/>
                  <a:pt x="0" y="888"/>
                  <a:pt x="0" y="888"/>
                </a:cubicBezTo>
                <a:cubicBezTo>
                  <a:pt x="69" y="1109"/>
                  <a:pt x="69" y="1109"/>
                  <a:pt x="69" y="1109"/>
                </a:cubicBezTo>
                <a:cubicBezTo>
                  <a:pt x="249" y="1052"/>
                  <a:pt x="249" y="1052"/>
                  <a:pt x="249" y="1052"/>
                </a:cubicBezTo>
                <a:cubicBezTo>
                  <a:pt x="287" y="1121"/>
                  <a:pt x="337" y="1181"/>
                  <a:pt x="397" y="1229"/>
                </a:cubicBezTo>
                <a:cubicBezTo>
                  <a:pt x="310" y="1396"/>
                  <a:pt x="310" y="1396"/>
                  <a:pt x="310" y="1396"/>
                </a:cubicBezTo>
                <a:cubicBezTo>
                  <a:pt x="515" y="1503"/>
                  <a:pt x="515" y="1503"/>
                  <a:pt x="515" y="1503"/>
                </a:cubicBezTo>
                <a:cubicBezTo>
                  <a:pt x="602" y="1336"/>
                  <a:pt x="602" y="1336"/>
                  <a:pt x="602" y="1336"/>
                </a:cubicBezTo>
                <a:cubicBezTo>
                  <a:pt x="675" y="1357"/>
                  <a:pt x="753" y="1365"/>
                  <a:pt x="831" y="1356"/>
                </a:cubicBezTo>
                <a:cubicBezTo>
                  <a:pt x="888" y="1536"/>
                  <a:pt x="888" y="1536"/>
                  <a:pt x="888" y="1536"/>
                </a:cubicBezTo>
                <a:cubicBezTo>
                  <a:pt x="1108" y="1466"/>
                  <a:pt x="1108" y="1466"/>
                  <a:pt x="1108" y="1466"/>
                </a:cubicBezTo>
                <a:cubicBezTo>
                  <a:pt x="1052" y="1287"/>
                  <a:pt x="1052" y="1287"/>
                  <a:pt x="1052" y="1287"/>
                </a:cubicBezTo>
                <a:cubicBezTo>
                  <a:pt x="1121" y="1249"/>
                  <a:pt x="1181" y="1198"/>
                  <a:pt x="1229" y="1139"/>
                </a:cubicBezTo>
                <a:cubicBezTo>
                  <a:pt x="1396" y="1226"/>
                  <a:pt x="1396" y="1226"/>
                  <a:pt x="1396" y="1226"/>
                </a:cubicBezTo>
                <a:cubicBezTo>
                  <a:pt x="1503" y="1021"/>
                  <a:pt x="1503" y="1021"/>
                  <a:pt x="1503" y="1021"/>
                </a:cubicBezTo>
                <a:cubicBezTo>
                  <a:pt x="1336" y="934"/>
                  <a:pt x="1336" y="934"/>
                  <a:pt x="1336" y="934"/>
                </a:cubicBezTo>
                <a:cubicBezTo>
                  <a:pt x="1357" y="860"/>
                  <a:pt x="1364" y="782"/>
                  <a:pt x="1356" y="704"/>
                </a:cubicBezTo>
                <a:close/>
              </a:path>
            </a:pathLst>
          </a:custGeom>
          <a:solidFill>
            <a:srgbClr val="C00000"/>
          </a:solidFill>
          <a:ln w="25400">
            <a:noFill/>
            <a:round/>
          </a:ln>
        </p:spPr>
        <p:txBody>
          <a:bodyPr lIns="61700" tIns="30850" rIns="61700" bIns="30850"/>
          <a:lstStyle/>
          <a:p>
            <a:endParaRPr lang="zh-CN" altLang="en-US"/>
          </a:p>
        </p:txBody>
      </p:sp>
      <p:sp>
        <p:nvSpPr>
          <p:cNvPr id="15" name="Freeform 5"/>
          <p:cNvSpPr/>
          <p:nvPr/>
        </p:nvSpPr>
        <p:spPr bwMode="auto">
          <a:xfrm flipH="1">
            <a:off x="2061240" y="3207992"/>
            <a:ext cx="1137195" cy="1145116"/>
          </a:xfrm>
          <a:custGeom>
            <a:avLst/>
            <a:gdLst>
              <a:gd name="T0" fmla="*/ 2147483647 w 1536"/>
              <a:gd name="T1" fmla="*/ 2147483647 h 1536"/>
              <a:gd name="T2" fmla="*/ 2147483647 w 1536"/>
              <a:gd name="T3" fmla="*/ 2147483647 h 1536"/>
              <a:gd name="T4" fmla="*/ 2147483647 w 1536"/>
              <a:gd name="T5" fmla="*/ 2147483647 h 1536"/>
              <a:gd name="T6" fmla="*/ 2147483647 w 1536"/>
              <a:gd name="T7" fmla="*/ 2147483647 h 1536"/>
              <a:gd name="T8" fmla="*/ 2147483647 w 1536"/>
              <a:gd name="T9" fmla="*/ 2147483647 h 1536"/>
              <a:gd name="T10" fmla="*/ 2147483647 w 1536"/>
              <a:gd name="T11" fmla="*/ 2147483647 h 1536"/>
              <a:gd name="T12" fmla="*/ 2147483647 w 1536"/>
              <a:gd name="T13" fmla="*/ 2147483647 h 1536"/>
              <a:gd name="T14" fmla="*/ 2147483647 w 1536"/>
              <a:gd name="T15" fmla="*/ 2147483647 h 1536"/>
              <a:gd name="T16" fmla="*/ 2147483647 w 1536"/>
              <a:gd name="T17" fmla="*/ 2147483647 h 1536"/>
              <a:gd name="T18" fmla="*/ 2147483647 w 1536"/>
              <a:gd name="T19" fmla="*/ 0 h 1536"/>
              <a:gd name="T20" fmla="*/ 2147483647 w 1536"/>
              <a:gd name="T21" fmla="*/ 2147483647 h 1536"/>
              <a:gd name="T22" fmla="*/ 2147483647 w 1536"/>
              <a:gd name="T23" fmla="*/ 2147483647 h 1536"/>
              <a:gd name="T24" fmla="*/ 2147483647 w 1536"/>
              <a:gd name="T25" fmla="*/ 2147483647 h 1536"/>
              <a:gd name="T26" fmla="*/ 2147483647 w 1536"/>
              <a:gd name="T27" fmla="*/ 2147483647 h 1536"/>
              <a:gd name="T28" fmla="*/ 2147483647 w 1536"/>
              <a:gd name="T29" fmla="*/ 2147483647 h 1536"/>
              <a:gd name="T30" fmla="*/ 2147483647 w 1536"/>
              <a:gd name="T31" fmla="*/ 2147483647 h 1536"/>
              <a:gd name="T32" fmla="*/ 2147483647 w 1536"/>
              <a:gd name="T33" fmla="*/ 2147483647 h 1536"/>
              <a:gd name="T34" fmla="*/ 0 w 1536"/>
              <a:gd name="T35" fmla="*/ 2147483647 h 1536"/>
              <a:gd name="T36" fmla="*/ 2147483647 w 1536"/>
              <a:gd name="T37" fmla="*/ 2147483647 h 1536"/>
              <a:gd name="T38" fmla="*/ 2147483647 w 1536"/>
              <a:gd name="T39" fmla="*/ 2147483647 h 1536"/>
              <a:gd name="T40" fmla="*/ 2147483647 w 1536"/>
              <a:gd name="T41" fmla="*/ 2147483647 h 1536"/>
              <a:gd name="T42" fmla="*/ 2147483647 w 1536"/>
              <a:gd name="T43" fmla="*/ 2147483647 h 1536"/>
              <a:gd name="T44" fmla="*/ 2147483647 w 1536"/>
              <a:gd name="T45" fmla="*/ 2147483647 h 1536"/>
              <a:gd name="T46" fmla="*/ 2147483647 w 1536"/>
              <a:gd name="T47" fmla="*/ 2147483647 h 1536"/>
              <a:gd name="T48" fmla="*/ 2147483647 w 1536"/>
              <a:gd name="T49" fmla="*/ 2147483647 h 1536"/>
              <a:gd name="T50" fmla="*/ 2147483647 w 1536"/>
              <a:gd name="T51" fmla="*/ 2147483647 h 1536"/>
              <a:gd name="T52" fmla="*/ 2147483647 w 1536"/>
              <a:gd name="T53" fmla="*/ 2147483647 h 1536"/>
              <a:gd name="T54" fmla="*/ 2147483647 w 1536"/>
              <a:gd name="T55" fmla="*/ 2147483647 h 1536"/>
              <a:gd name="T56" fmla="*/ 2147483647 w 1536"/>
              <a:gd name="T57" fmla="*/ 2147483647 h 1536"/>
              <a:gd name="T58" fmla="*/ 2147483647 w 1536"/>
              <a:gd name="T59" fmla="*/ 2147483647 h 1536"/>
              <a:gd name="T60" fmla="*/ 2147483647 w 1536"/>
              <a:gd name="T61" fmla="*/ 2147483647 h 1536"/>
              <a:gd name="T62" fmla="*/ 2147483647 w 1536"/>
              <a:gd name="T63" fmla="*/ 2147483647 h 1536"/>
              <a:gd name="T64" fmla="*/ 2147483647 w 1536"/>
              <a:gd name="T65" fmla="*/ 2147483647 h 1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536"/>
              <a:gd name="T100" fmla="*/ 0 h 1536"/>
              <a:gd name="T101" fmla="*/ 1536 w 1536"/>
              <a:gd name="T102" fmla="*/ 1536 h 1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536" h="1536">
                <a:moveTo>
                  <a:pt x="1356" y="704"/>
                </a:moveTo>
                <a:cubicBezTo>
                  <a:pt x="1536" y="647"/>
                  <a:pt x="1536" y="647"/>
                  <a:pt x="1536" y="647"/>
                </a:cubicBezTo>
                <a:cubicBezTo>
                  <a:pt x="1466" y="427"/>
                  <a:pt x="1466" y="427"/>
                  <a:pt x="1466" y="427"/>
                </a:cubicBezTo>
                <a:cubicBezTo>
                  <a:pt x="1287" y="483"/>
                  <a:pt x="1287" y="483"/>
                  <a:pt x="1287" y="483"/>
                </a:cubicBezTo>
                <a:cubicBezTo>
                  <a:pt x="1249" y="414"/>
                  <a:pt x="1198" y="354"/>
                  <a:pt x="1139" y="307"/>
                </a:cubicBezTo>
                <a:cubicBezTo>
                  <a:pt x="1226" y="140"/>
                  <a:pt x="1226" y="140"/>
                  <a:pt x="1226" y="140"/>
                </a:cubicBezTo>
                <a:cubicBezTo>
                  <a:pt x="1021" y="33"/>
                  <a:pt x="1021" y="33"/>
                  <a:pt x="1021" y="33"/>
                </a:cubicBezTo>
                <a:cubicBezTo>
                  <a:pt x="933" y="200"/>
                  <a:pt x="933" y="200"/>
                  <a:pt x="933" y="200"/>
                </a:cubicBezTo>
                <a:cubicBezTo>
                  <a:pt x="860" y="178"/>
                  <a:pt x="782" y="171"/>
                  <a:pt x="704" y="179"/>
                </a:cubicBezTo>
                <a:cubicBezTo>
                  <a:pt x="647" y="0"/>
                  <a:pt x="647" y="0"/>
                  <a:pt x="647" y="0"/>
                </a:cubicBezTo>
                <a:cubicBezTo>
                  <a:pt x="427" y="69"/>
                  <a:pt x="427" y="69"/>
                  <a:pt x="427" y="69"/>
                </a:cubicBezTo>
                <a:cubicBezTo>
                  <a:pt x="483" y="249"/>
                  <a:pt x="483" y="249"/>
                  <a:pt x="483" y="249"/>
                </a:cubicBezTo>
                <a:cubicBezTo>
                  <a:pt x="414" y="287"/>
                  <a:pt x="354" y="337"/>
                  <a:pt x="307" y="397"/>
                </a:cubicBezTo>
                <a:cubicBezTo>
                  <a:pt x="140" y="310"/>
                  <a:pt x="140" y="310"/>
                  <a:pt x="140" y="310"/>
                </a:cubicBezTo>
                <a:cubicBezTo>
                  <a:pt x="33" y="515"/>
                  <a:pt x="33" y="515"/>
                  <a:pt x="33" y="515"/>
                </a:cubicBezTo>
                <a:cubicBezTo>
                  <a:pt x="200" y="602"/>
                  <a:pt x="200" y="602"/>
                  <a:pt x="200" y="602"/>
                </a:cubicBezTo>
                <a:cubicBezTo>
                  <a:pt x="178" y="675"/>
                  <a:pt x="171" y="753"/>
                  <a:pt x="179" y="831"/>
                </a:cubicBezTo>
                <a:cubicBezTo>
                  <a:pt x="0" y="888"/>
                  <a:pt x="0" y="888"/>
                  <a:pt x="0" y="888"/>
                </a:cubicBezTo>
                <a:cubicBezTo>
                  <a:pt x="69" y="1109"/>
                  <a:pt x="69" y="1109"/>
                  <a:pt x="69" y="1109"/>
                </a:cubicBezTo>
                <a:cubicBezTo>
                  <a:pt x="249" y="1052"/>
                  <a:pt x="249" y="1052"/>
                  <a:pt x="249" y="1052"/>
                </a:cubicBezTo>
                <a:cubicBezTo>
                  <a:pt x="287" y="1121"/>
                  <a:pt x="337" y="1181"/>
                  <a:pt x="397" y="1229"/>
                </a:cubicBezTo>
                <a:cubicBezTo>
                  <a:pt x="310" y="1396"/>
                  <a:pt x="310" y="1396"/>
                  <a:pt x="310" y="1396"/>
                </a:cubicBezTo>
                <a:cubicBezTo>
                  <a:pt x="515" y="1503"/>
                  <a:pt x="515" y="1503"/>
                  <a:pt x="515" y="1503"/>
                </a:cubicBezTo>
                <a:cubicBezTo>
                  <a:pt x="602" y="1336"/>
                  <a:pt x="602" y="1336"/>
                  <a:pt x="602" y="1336"/>
                </a:cubicBezTo>
                <a:cubicBezTo>
                  <a:pt x="675" y="1357"/>
                  <a:pt x="753" y="1365"/>
                  <a:pt x="831" y="1356"/>
                </a:cubicBezTo>
                <a:cubicBezTo>
                  <a:pt x="888" y="1536"/>
                  <a:pt x="888" y="1536"/>
                  <a:pt x="888" y="1536"/>
                </a:cubicBezTo>
                <a:cubicBezTo>
                  <a:pt x="1108" y="1466"/>
                  <a:pt x="1108" y="1466"/>
                  <a:pt x="1108" y="1466"/>
                </a:cubicBezTo>
                <a:cubicBezTo>
                  <a:pt x="1052" y="1287"/>
                  <a:pt x="1052" y="1287"/>
                  <a:pt x="1052" y="1287"/>
                </a:cubicBezTo>
                <a:cubicBezTo>
                  <a:pt x="1121" y="1249"/>
                  <a:pt x="1181" y="1198"/>
                  <a:pt x="1229" y="1139"/>
                </a:cubicBezTo>
                <a:cubicBezTo>
                  <a:pt x="1396" y="1226"/>
                  <a:pt x="1396" y="1226"/>
                  <a:pt x="1396" y="1226"/>
                </a:cubicBezTo>
                <a:cubicBezTo>
                  <a:pt x="1503" y="1021"/>
                  <a:pt x="1503" y="1021"/>
                  <a:pt x="1503" y="1021"/>
                </a:cubicBezTo>
                <a:cubicBezTo>
                  <a:pt x="1336" y="934"/>
                  <a:pt x="1336" y="934"/>
                  <a:pt x="1336" y="934"/>
                </a:cubicBezTo>
                <a:cubicBezTo>
                  <a:pt x="1357" y="860"/>
                  <a:pt x="1364" y="782"/>
                  <a:pt x="1356" y="704"/>
                </a:cubicBezTo>
                <a:close/>
              </a:path>
            </a:pathLst>
          </a:custGeom>
          <a:solidFill>
            <a:srgbClr val="C00000"/>
          </a:solidFill>
          <a:ln w="25400">
            <a:noFill/>
            <a:round/>
          </a:ln>
        </p:spPr>
        <p:txBody>
          <a:bodyPr lIns="61700" tIns="30850" rIns="61700" bIns="30850"/>
          <a:lstStyle/>
          <a:p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947069" y="2350905"/>
            <a:ext cx="862125" cy="1000274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 defTabSz="9137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两个方面</a:t>
            </a:r>
            <a:endParaRPr lang="zh-CN" altLang="en-US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组合 23"/>
          <p:cNvGrpSpPr/>
          <p:nvPr/>
        </p:nvGrpSpPr>
        <p:grpSpPr bwMode="auto">
          <a:xfrm>
            <a:off x="2007497" y="1489512"/>
            <a:ext cx="597772" cy="572464"/>
            <a:chOff x="3852535" y="4127944"/>
            <a:chExt cx="1100927" cy="1053701"/>
          </a:xfrm>
        </p:grpSpPr>
        <p:sp>
          <p:nvSpPr>
            <p:cNvPr id="25" name="椭圆 24"/>
            <p:cNvSpPr/>
            <p:nvPr/>
          </p:nvSpPr>
          <p:spPr>
            <a:xfrm>
              <a:off x="3920075" y="4201732"/>
              <a:ext cx="933369" cy="93336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9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651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852535" y="4127944"/>
              <a:ext cx="1100927" cy="105370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26"/>
          <p:cNvGrpSpPr/>
          <p:nvPr/>
        </p:nvGrpSpPr>
        <p:grpSpPr bwMode="auto">
          <a:xfrm>
            <a:off x="2270818" y="3421440"/>
            <a:ext cx="728757" cy="692497"/>
            <a:chOff x="3836296" y="4124969"/>
            <a:chExt cx="1100927" cy="1046236"/>
          </a:xfrm>
        </p:grpSpPr>
        <p:sp>
          <p:nvSpPr>
            <p:cNvPr id="28" name="椭圆 27"/>
            <p:cNvSpPr/>
            <p:nvPr/>
          </p:nvSpPr>
          <p:spPr>
            <a:xfrm>
              <a:off x="3920075" y="4201732"/>
              <a:ext cx="933369" cy="93336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9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651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836296" y="4124969"/>
              <a:ext cx="1100927" cy="104623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427550" y="466401"/>
            <a:ext cx="5351366" cy="577319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defTabSz="9137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 荣誉的定义</a:t>
            </a:r>
            <a:endParaRPr lang="en-US" altLang="zh-CN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grpSp>
        <p:nvGrpSpPr>
          <p:cNvPr id="6" name="组合 1"/>
          <p:cNvGrpSpPr/>
          <p:nvPr/>
        </p:nvGrpSpPr>
        <p:grpSpPr bwMode="auto">
          <a:xfrm>
            <a:off x="2897168" y="1291897"/>
            <a:ext cx="5118371" cy="1197379"/>
            <a:chOff x="3862958" y="1808124"/>
            <a:chExt cx="6823828" cy="1596762"/>
          </a:xfrm>
        </p:grpSpPr>
        <p:sp>
          <p:nvSpPr>
            <p:cNvPr id="21" name="TextBox 20"/>
            <p:cNvSpPr txBox="1"/>
            <p:nvPr/>
          </p:nvSpPr>
          <p:spPr>
            <a:xfrm>
              <a:off x="4660440" y="1808124"/>
              <a:ext cx="6026346" cy="1596762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>
              <a:defPPr>
                <a:defRPr lang="zh-CN"/>
              </a:defPPr>
              <a:lvl1pPr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just" defTabSz="913765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一方面是指我们履行义务</a:t>
              </a:r>
              <a:r>
                <a:rPr lang="zh-CN" altLang="en-US" sz="1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后，得</a:t>
              </a:r>
              <a:r>
                <a:rPr lang="zh-CN" altLang="en-US" sz="1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到社会的公认和褒奖，即社会对我们做出的肯定性、赞赏性的客观评</a:t>
              </a:r>
              <a:r>
                <a:rPr lang="zh-CN" altLang="en-US" sz="1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价。</a:t>
              </a:r>
              <a:endParaRPr lang="zh-CN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" name="直接连接符 2"/>
            <p:cNvCxnSpPr/>
            <p:nvPr/>
          </p:nvCxnSpPr>
          <p:spPr>
            <a:xfrm>
              <a:off x="3862958" y="2346797"/>
              <a:ext cx="647721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V="1">
              <a:off x="4504271" y="1961063"/>
              <a:ext cx="6407" cy="1375978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3"/>
          <p:cNvGrpSpPr/>
          <p:nvPr/>
        </p:nvGrpSpPr>
        <p:grpSpPr bwMode="auto">
          <a:xfrm>
            <a:off x="3067449" y="3059183"/>
            <a:ext cx="4853619" cy="1197379"/>
            <a:chOff x="4089793" y="4079556"/>
            <a:chExt cx="6469909" cy="1597790"/>
          </a:xfrm>
        </p:grpSpPr>
        <p:sp>
          <p:nvSpPr>
            <p:cNvPr id="22" name="TextBox 21"/>
            <p:cNvSpPr txBox="1"/>
            <p:nvPr/>
          </p:nvSpPr>
          <p:spPr>
            <a:xfrm>
              <a:off x="4696149" y="4079556"/>
              <a:ext cx="5863553" cy="1597790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>
              <a:defPPr>
                <a:defRPr lang="zh-CN"/>
              </a:defPPr>
              <a:lvl1pPr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just" defTabSz="913765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另一方面是指我们履行义务</a:t>
              </a:r>
              <a:r>
                <a:rPr lang="zh-CN" altLang="en-US" sz="1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后，在</a:t>
              </a:r>
              <a:r>
                <a:rPr lang="zh-CN" altLang="en-US" sz="1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个人心理上产生的光荣感、自豪感和成就感，这是一种主观上的感受，这是内在的部</a:t>
              </a:r>
              <a:r>
                <a:rPr lang="zh-CN" altLang="en-US" sz="1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分。</a:t>
              </a:r>
              <a:endParaRPr lang="zh-CN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0" name="直接连接符 29"/>
            <p:cNvCxnSpPr/>
            <p:nvPr/>
          </p:nvCxnSpPr>
          <p:spPr>
            <a:xfrm flipV="1">
              <a:off x="4516782" y="4143115"/>
              <a:ext cx="0" cy="1512167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flipV="1">
              <a:off x="4089793" y="4503685"/>
              <a:ext cx="426989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1554561"/>
            <a:ext cx="9144000" cy="1102519"/>
          </a:xfrm>
        </p:spPr>
        <p:txBody>
          <a:bodyPr/>
          <a:lstStyle/>
          <a:p>
            <a:pPr algn="ctr"/>
            <a:r>
              <a:rPr lang="zh-CN" altLang="en-US" sz="44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二、人民军队为什么要崇尚荣誉</a:t>
            </a:r>
            <a:endParaRPr lang="zh-CN" altLang="en-US" sz="44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59742" y="4742172"/>
            <a:ext cx="217170" cy="401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 smtClean="0">
                <a:solidFill>
                  <a:schemeClr val="bg1"/>
                </a:solidFill>
              </a:rPr>
              <a:t>7</a:t>
            </a:r>
            <a:endParaRPr lang="zh-CN" altLang="en-US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194433" y="415702"/>
            <a:ext cx="5371609" cy="576129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defTabSz="9137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 </a:t>
            </a:r>
            <a:r>
              <a:rPr lang="zh-CN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人民军队为</a:t>
            </a:r>
            <a:r>
              <a:rPr lang="zh-CN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什么要崇尚荣誉</a:t>
            </a:r>
            <a:endParaRPr lang="zh-CN" alt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4" name="组合 1"/>
          <p:cNvGrpSpPr/>
          <p:nvPr/>
        </p:nvGrpSpPr>
        <p:grpSpPr bwMode="auto">
          <a:xfrm>
            <a:off x="5385502" y="296092"/>
            <a:ext cx="2829293" cy="3829354"/>
            <a:chOff x="-3359634" y="3786064"/>
            <a:chExt cx="3940702" cy="4169324"/>
          </a:xfrm>
        </p:grpSpPr>
        <p:pic>
          <p:nvPicPr>
            <p:cNvPr id="48133" name="Picture 40" descr="相片3"/>
            <p:cNvPicPr>
              <a:picLocks noChangeAspect="1" noChangeArrowheads="1"/>
            </p:cNvPicPr>
            <p:nvPr/>
          </p:nvPicPr>
          <p:blipFill>
            <a:blip r:embed="rId1" cstate="print"/>
            <a:srcRect l="4668" t="1877" r="7607" b="7428"/>
            <a:stretch>
              <a:fillRect/>
            </a:stretch>
          </p:blipFill>
          <p:spPr bwMode="auto">
            <a:xfrm>
              <a:off x="-3359634" y="3786064"/>
              <a:ext cx="3940702" cy="4169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34" name="Picture 3" descr="C:\Users\Administrator\Desktop\532ff145f01cb\58pic_532ff14581462.jpg58pic_532ff1458146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2872222" y="4360424"/>
              <a:ext cx="2954034" cy="3265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665661" y="1878148"/>
            <a:ext cx="4214950" cy="152348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71" tIns="34285" rIns="68571" bIns="34285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要求军人自</a:t>
            </a:r>
            <a:r>
              <a:rPr lang="zh-CN" altLang="en-US" sz="2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觉“崇尚荣誉</a:t>
            </a:r>
            <a:r>
              <a:rPr lang="zh-CN" altLang="en-US" sz="2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”。只</a:t>
            </a:r>
            <a:r>
              <a:rPr lang="zh-CN" altLang="en-US" sz="2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有崇尚荣誉，才有英勇的气概、才有顽强的斗志、才有忠贞的品质。</a:t>
            </a:r>
            <a:endParaRPr lang="zh-CN" altLang="en-US" sz="21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600419" y="4125828"/>
            <a:ext cx="2822149" cy="394265"/>
          </a:xfrm>
          <a:prstGeom prst="rect">
            <a:avLst/>
          </a:prstGeom>
          <a:noFill/>
        </p:spPr>
        <p:txBody>
          <a:bodyPr lIns="68571" tIns="34285" rIns="68571" bIns="34285">
            <a:spAutoFit/>
          </a:bodyPr>
          <a:lstStyle/>
          <a:p>
            <a:pPr defTabSz="912495">
              <a:defRPr/>
            </a:pPr>
            <a:r>
              <a:rPr lang="zh-CN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当</a:t>
            </a:r>
            <a:r>
              <a:rPr lang="zh-CN" alt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代军</a:t>
            </a:r>
            <a:r>
              <a:rPr lang="zh-CN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人核心价值观</a:t>
            </a:r>
            <a:endParaRPr lang="zh-CN" altLang="en-US" sz="1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044700" y="393700"/>
            <a:ext cx="7099300" cy="426639"/>
          </a:xfrm>
        </p:spPr>
        <p:txBody>
          <a:bodyPr/>
          <a:lstStyle/>
          <a:p>
            <a:pPr algn="ctr"/>
            <a:r>
              <a:rPr lang="zh-CN" altLang="en-US" sz="2800" dirty="0" smtClean="0">
                <a:solidFill>
                  <a:srgbClr val="FFC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二、人民军队为什么要崇尚荣誉</a:t>
            </a:r>
            <a:endParaRPr lang="zh-CN" altLang="en-US" sz="2800" dirty="0" smtClean="0">
              <a:solidFill>
                <a:srgbClr val="FFC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AutoShape 13"/>
          <p:cNvSpPr>
            <a:spLocks noChangeArrowheads="1"/>
          </p:cNvSpPr>
          <p:nvPr/>
        </p:nvSpPr>
        <p:spPr bwMode="auto">
          <a:xfrm>
            <a:off x="234952" y="1555751"/>
            <a:ext cx="8647113" cy="1217613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F2F2F2"/>
              </a:gs>
              <a:gs pos="100000">
                <a:srgbClr val="DDDDDD"/>
              </a:gs>
            </a:gsLst>
            <a:lin ang="18900000" scaled="1"/>
          </a:gradFill>
          <a:ln w="38100">
            <a:solidFill>
              <a:srgbClr val="FFFFFF"/>
            </a:solidFill>
            <a:round/>
          </a:ln>
        </p:spPr>
        <p:txBody>
          <a:bodyPr wrap="none" anchor="ctr"/>
          <a:lstStyle/>
          <a:p>
            <a:endParaRPr lang="zh-CN" altLang="zh-CN">
              <a:solidFill>
                <a:srgbClr val="000000"/>
              </a:solidFill>
              <a:ea typeface="黑体" panose="0201060906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5" name="Group 3"/>
          <p:cNvGrpSpPr/>
          <p:nvPr/>
        </p:nvGrpSpPr>
        <p:grpSpPr bwMode="auto">
          <a:xfrm>
            <a:off x="243822" y="1611403"/>
            <a:ext cx="1420983" cy="1063625"/>
            <a:chOff x="19" y="-30"/>
            <a:chExt cx="967" cy="746"/>
          </a:xfrm>
        </p:grpSpPr>
        <p:sp>
          <p:nvSpPr>
            <p:cNvPr id="6" name="AutoShape 15"/>
            <p:cNvSpPr>
              <a:spLocks noChangeArrowheads="1"/>
            </p:cNvSpPr>
            <p:nvPr/>
          </p:nvSpPr>
          <p:spPr bwMode="auto">
            <a:xfrm>
              <a:off x="103" y="-30"/>
              <a:ext cx="768" cy="746"/>
            </a:xfrm>
            <a:prstGeom prst="roundRect">
              <a:avLst>
                <a:gd name="adj" fmla="val 11917"/>
              </a:avLst>
            </a:prstGeom>
            <a:gradFill rotWithShape="1">
              <a:gsLst>
                <a:gs pos="0">
                  <a:srgbClr val="FA504C"/>
                </a:gs>
                <a:gs pos="100000">
                  <a:srgbClr val="F80E08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</a:ln>
          </p:spPr>
          <p:txBody>
            <a:bodyPr wrap="none" anchor="ctr"/>
            <a:lstStyle/>
            <a:p>
              <a:endParaRPr lang="zh-CN" altLang="zh-CN">
                <a:solidFill>
                  <a:srgbClr val="000000"/>
                </a:solidFill>
                <a:ea typeface="黑体" panose="0201060906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7" name="Freeform 16"/>
            <p:cNvSpPr>
              <a:spLocks noChangeArrowheads="1"/>
            </p:cNvSpPr>
            <p:nvPr/>
          </p:nvSpPr>
          <p:spPr bwMode="auto">
            <a:xfrm>
              <a:off x="151" y="48"/>
              <a:ext cx="383" cy="373"/>
            </a:xfrm>
            <a:custGeom>
              <a:avLst/>
              <a:gdLst>
                <a:gd name="T0" fmla="*/ 49 w 596"/>
                <a:gd name="T1" fmla="*/ 0 h 598"/>
                <a:gd name="T2" fmla="*/ 0 w 596"/>
                <a:gd name="T3" fmla="*/ 46 h 598"/>
                <a:gd name="T4" fmla="*/ 0 w 596"/>
                <a:gd name="T5" fmla="*/ 229 h 598"/>
                <a:gd name="T6" fmla="*/ 66 w 596"/>
                <a:gd name="T7" fmla="*/ 68 h 598"/>
                <a:gd name="T8" fmla="*/ 244 w 596"/>
                <a:gd name="T9" fmla="*/ 0 h 598"/>
                <a:gd name="T10" fmla="*/ 49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FC9996"/>
                </a:gs>
                <a:gs pos="100000">
                  <a:srgbClr val="F80E08"/>
                </a:gs>
              </a:gsLst>
              <a:lin ang="18900000" scaled="1"/>
            </a:gra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Text Box 17"/>
            <p:cNvSpPr>
              <a:spLocks noChangeArrowheads="1"/>
            </p:cNvSpPr>
            <p:nvPr/>
          </p:nvSpPr>
          <p:spPr bwMode="auto">
            <a:xfrm>
              <a:off x="19" y="61"/>
              <a:ext cx="967" cy="51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3200" b="1" dirty="0">
                  <a:solidFill>
                    <a:srgbClr val="FFFFFF"/>
                  </a:solidFill>
                  <a:ea typeface="黑体" panose="02010609060101010101" pitchFamily="2" charset="-122"/>
                  <a:sym typeface="Arial" panose="020B0604020202020204" pitchFamily="34" charset="0"/>
                </a:rPr>
                <a:t>（一）</a:t>
              </a:r>
              <a:endParaRPr lang="zh-CN" altLang="en-US" dirty="0">
                <a:ea typeface="黑体" panose="02010609060101010101" pitchFamily="2" charset="-122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1653125" y="1841500"/>
            <a:ext cx="6652677" cy="504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zh-CN" altLang="en-US" sz="2400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崇尚荣誉是当代军人永恒的价值追求</a:t>
            </a:r>
            <a:endParaRPr lang="zh-CN" altLang="en-US" sz="24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8650688" y="4691068"/>
            <a:ext cx="493312" cy="401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 smtClean="0">
                <a:solidFill>
                  <a:schemeClr val="bg1"/>
                </a:solidFill>
              </a:rPr>
              <a:t>9</a:t>
            </a:r>
            <a:endParaRPr lang="zh-CN" altLang="en-US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 autoUpdateAnimBg="0"/>
    </p:bldLst>
  </p:timing>
</p:sld>
</file>

<file path=ppt/tags/tag1.xml><?xml version="1.0" encoding="utf-8"?>
<p:tagLst xmlns:p="http://schemas.openxmlformats.org/presentationml/2006/main">
  <p:tag name="TIMING" val="|1.1|0.9"/>
</p:tagLst>
</file>

<file path=ppt/theme/theme1.xml><?xml version="1.0" encoding="utf-8"?>
<a:theme xmlns:a="http://schemas.openxmlformats.org/drawingml/2006/main" name="2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崇尚荣誉 珍惜荣誉 争创荣誉1</Template>
  <TotalTime>0</TotalTime>
  <Words>2627</Words>
  <Application>WPS 演示</Application>
  <PresentationFormat>全屏显示(16:9)</PresentationFormat>
  <Paragraphs>270</Paragraphs>
  <Slides>40</Slides>
  <Notes>32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40</vt:i4>
      </vt:variant>
    </vt:vector>
  </HeadingPairs>
  <TitlesOfParts>
    <vt:vector size="54" baseType="lpstr">
      <vt:lpstr>Arial</vt:lpstr>
      <vt:lpstr>宋体</vt:lpstr>
      <vt:lpstr>Wingdings</vt:lpstr>
      <vt:lpstr>仿宋_GB2312</vt:lpstr>
      <vt:lpstr>黑体</vt:lpstr>
      <vt:lpstr>华文细黑</vt:lpstr>
      <vt:lpstr>微软雅黑</vt:lpstr>
      <vt:lpstr>Calibri</vt:lpstr>
      <vt:lpstr>方正兰亭纤黑简体</vt:lpstr>
      <vt:lpstr>Times New Roman</vt:lpstr>
      <vt:lpstr>仿宋</vt:lpstr>
      <vt:lpstr>楷体</vt:lpstr>
      <vt:lpstr>Arial Unicode MS</vt:lpstr>
      <vt:lpstr>2_默认设计模板</vt:lpstr>
      <vt:lpstr>崇 尚 荣 誉</vt:lpstr>
      <vt:lpstr>PowerPoint 演示文稿</vt:lpstr>
      <vt:lpstr>PowerPoint 演示文稿</vt:lpstr>
      <vt:lpstr>一、荣誉是什么</vt:lpstr>
      <vt:lpstr>PowerPoint 演示文稿</vt:lpstr>
      <vt:lpstr>PowerPoint 演示文稿</vt:lpstr>
      <vt:lpstr>二、人民军队为什么要崇尚荣誉</vt:lpstr>
      <vt:lpstr>PowerPoint 演示文稿</vt:lpstr>
      <vt:lpstr>二、人民军队为什么要崇尚荣誉</vt:lpstr>
      <vt:lpstr>二、人民军队为什么要崇尚荣誉</vt:lpstr>
      <vt:lpstr>二、人民军队为什么要崇尚荣誉</vt:lpstr>
      <vt:lpstr>二、人民军队为什么要崇尚荣誉</vt:lpstr>
      <vt:lpstr>二、人民军队为什么要崇尚荣誉</vt:lpstr>
      <vt:lpstr>二、人民军队为什么要崇尚荣誉</vt:lpstr>
      <vt:lpstr>二、人民军队为什么要崇尚荣誉</vt:lpstr>
      <vt:lpstr>三、当代大学生如何 树立正确的荣誉观</vt:lpstr>
      <vt:lpstr>崇尚荣誉与当代大学生 有着如何的关系</vt:lpstr>
      <vt:lpstr>出发点</vt:lpstr>
      <vt:lpstr>落脚点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（三）树立正确的荣誉观</vt:lpstr>
      <vt:lpstr>（三）树立正确的荣誉观</vt:lpstr>
      <vt:lpstr>（三）树立正确的荣誉观</vt:lpstr>
      <vt:lpstr>（三）树立正确的荣誉观</vt:lpstr>
      <vt:lpstr>（三）树立正确的荣誉观</vt:lpstr>
      <vt:lpstr>（三）树立正确的荣誉观</vt:lpstr>
      <vt:lpstr>（三）树立正确的荣誉观</vt:lpstr>
      <vt:lpstr>（三）树立正确的荣誉观</vt:lpstr>
      <vt:lpstr>（三）树立正确的荣誉观</vt:lpstr>
      <vt:lpstr>（三）树立正确的荣誉观</vt:lpstr>
      <vt:lpstr>（三）树立正确的荣誉观</vt:lpstr>
      <vt:lpstr>（三）树立正确的荣誉观</vt:lpstr>
      <vt:lpstr>（三）树立正确的荣誉观</vt:lpstr>
      <vt:lpstr>PowerPoint 演示文稿</vt:lpstr>
      <vt:lpstr>谢谢大家！</vt:lpstr>
    </vt:vector>
  </TitlesOfParts>
  <Company>系统大玩家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正版用户</dc:creator>
  <cp:lastModifiedBy>曹先生</cp:lastModifiedBy>
  <cp:revision>1114</cp:revision>
  <dcterms:created xsi:type="dcterms:W3CDTF">2009-03-25T15:45:00Z</dcterms:created>
  <dcterms:modified xsi:type="dcterms:W3CDTF">2019-05-16T08:47:16Z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2052-10.1.0.7669</vt:lpwstr>
  </property>
  <property fmtid="{D5CDD505-2E9C-101B-9397-08002B2CF9AE}" pid="3" name="KSORubyTemplateID">
    <vt:lpwstr>13</vt:lpwstr>
  </property>
</Properties>
</file>